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1" r:id="rId3"/>
    <p:sldId id="256" r:id="rId4"/>
    <p:sldId id="257" r:id="rId5"/>
    <p:sldId id="258" r:id="rId6"/>
    <p:sldId id="259" r:id="rId7"/>
    <p:sldId id="260" r:id="rId8"/>
    <p:sldId id="261" r:id="rId9"/>
    <p:sldId id="262" r:id="rId10"/>
    <p:sldId id="263" r:id="rId11"/>
    <p:sldId id="264" r:id="rId12"/>
    <p:sldId id="265" r:id="rId13"/>
    <p:sldId id="266" r:id="rId14"/>
    <p:sldId id="267" r:id="rId15"/>
    <p:sldId id="272" r:id="rId16"/>
    <p:sldId id="273" r:id="rId17"/>
    <p:sldId id="274" r:id="rId18"/>
    <p:sldId id="275" r:id="rId19"/>
    <p:sldId id="276" r:id="rId20"/>
    <p:sldId id="277" r:id="rId21"/>
    <p:sldId id="278" r:id="rId22"/>
    <p:sldId id="268" r:id="rId23"/>
    <p:sldId id="269" r:id="rId24"/>
    <p:sldId id="270"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959" autoAdjust="0"/>
    <p:restoredTop sz="94660"/>
  </p:normalViewPr>
  <p:slideViewPr>
    <p:cSldViewPr snapToGrid="0">
      <p:cViewPr varScale="1">
        <p:scale>
          <a:sx n="73" d="100"/>
          <a:sy n="73" d="100"/>
        </p:scale>
        <p:origin x="-46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8D6250A-C4D5-4E0F-B46C-2E0C0A4E34D6}" type="datetimeFigureOut">
              <a:rPr lang="en-US" smtClean="0"/>
              <a:pPr/>
              <a:t>12/18/2013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E317A54-8607-4725-B0F9-B53DC17305C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D6250A-C4D5-4E0F-B46C-2E0C0A4E34D6}"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7A54-8607-4725-B0F9-B53DC17305C8}" type="slidenum">
              <a:rPr lang="en-US" smtClean="0"/>
              <a:pPr/>
              <a:t>‹#›</a:t>
            </a:fld>
            <a:endParaRPr lang="en-US"/>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D6250A-C4D5-4E0F-B46C-2E0C0A4E34D6}"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7A54-8607-4725-B0F9-B53DC17305C8}" type="slidenum">
              <a:rPr lang="en-US" smtClean="0"/>
              <a:pPr/>
              <a:t>‹#›</a:t>
            </a:fld>
            <a:endParaRPr lang="en-US"/>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D6250A-C4D5-4E0F-B46C-2E0C0A4E34D6}"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7A54-8607-4725-B0F9-B53DC17305C8}" type="slidenum">
              <a:rPr lang="en-US" smtClean="0"/>
              <a:pPr/>
              <a:t>‹#›</a:t>
            </a:fld>
            <a:endParaRPr lang="en-US"/>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8D6250A-C4D5-4E0F-B46C-2E0C0A4E34D6}"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17A54-8607-4725-B0F9-B53DC17305C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D6250A-C4D5-4E0F-B46C-2E0C0A4E34D6}"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7A54-8607-4725-B0F9-B53DC17305C8}" type="slidenum">
              <a:rPr lang="en-US" smtClean="0"/>
              <a:pPr/>
              <a:t>‹#›</a:t>
            </a:fld>
            <a:endParaRPr lang="en-US"/>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8D6250A-C4D5-4E0F-B46C-2E0C0A4E34D6}" type="datetimeFigureOut">
              <a:rPr lang="en-US" smtClean="0"/>
              <a:pPr/>
              <a:t>12/18/2013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17A54-8607-4725-B0F9-B53DC17305C8}" type="slidenum">
              <a:rPr lang="en-US" smtClean="0"/>
              <a:pPr/>
              <a:t>‹#›</a:t>
            </a:fld>
            <a:endParaRPr lang="en-US"/>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8D6250A-C4D5-4E0F-B46C-2E0C0A4E34D6}" type="datetimeFigureOut">
              <a:rPr lang="en-US" smtClean="0"/>
              <a:pPr/>
              <a:t>12/18/2013</a:t>
            </a:fld>
            <a:endParaRPr lang="en-US"/>
          </a:p>
        </p:txBody>
      </p:sp>
      <p:sp>
        <p:nvSpPr>
          <p:cNvPr id="8" name="Slide Number Placeholder 7"/>
          <p:cNvSpPr>
            <a:spLocks noGrp="1"/>
          </p:cNvSpPr>
          <p:nvPr>
            <p:ph type="sldNum" sz="quarter" idx="11"/>
          </p:nvPr>
        </p:nvSpPr>
        <p:spPr/>
        <p:txBody>
          <a:bodyPr/>
          <a:lstStyle/>
          <a:p>
            <a:fld id="{9E317A54-8607-4725-B0F9-B53DC17305C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6250A-C4D5-4E0F-B46C-2E0C0A4E34D6}" type="datetimeFigureOut">
              <a:rPr lang="en-US" smtClean="0"/>
              <a:pPr/>
              <a:t>12/18/2013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317A54-8607-4725-B0F9-B53DC17305C8}" type="slidenum">
              <a:rPr lang="en-US" smtClean="0"/>
              <a:pPr/>
              <a:t>‹#›</a:t>
            </a:fld>
            <a:endParaRPr lang="en-US"/>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D6250A-C4D5-4E0F-B46C-2E0C0A4E34D6}"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875264" y="6422065"/>
            <a:ext cx="1016000" cy="365125"/>
          </a:xfrm>
        </p:spPr>
        <p:txBody>
          <a:bodyPr/>
          <a:lstStyle/>
          <a:p>
            <a:fld id="{9E317A54-8607-4725-B0F9-B53DC17305C8}" type="slidenum">
              <a:rPr lang="en-US" smtClean="0"/>
              <a:pPr/>
              <a:t>‹#›</a:t>
            </a:fld>
            <a:endParaRPr lang="en-US"/>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09600" y="6422065"/>
            <a:ext cx="2844800" cy="365125"/>
          </a:xfrm>
        </p:spPr>
        <p:txBody>
          <a:bodyPr/>
          <a:lstStyle/>
          <a:p>
            <a:fld id="{98D6250A-C4D5-4E0F-B46C-2E0C0A4E34D6}"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17A54-8607-4725-B0F9-B53DC17305C8}" type="slidenum">
              <a:rPr lang="en-US" smtClean="0"/>
              <a:pPr/>
              <a:t>‹#›</a:t>
            </a:fld>
            <a:endParaRPr lang="en-US"/>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8D6250A-C4D5-4E0F-B46C-2E0C0A4E34D6}" type="datetimeFigureOut">
              <a:rPr lang="en-US" smtClean="0"/>
              <a:pPr/>
              <a:t>12/18/2013</a:t>
            </a:fld>
            <a:endParaRPr lang="en-US"/>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E317A54-8607-4725-B0F9-B53DC17305C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Bar dir="vert"/>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Mechanical_devic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errari-f150-1.jp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2050868" y="0"/>
            <a:ext cx="7929155" cy="1606732"/>
          </a:xfrm>
        </p:spPr>
        <p:txBody>
          <a:bodyPr>
            <a:no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i="1" dirty="0" smtClean="0">
                <a:ln>
                  <a:solidFill>
                    <a:srgbClr val="00B0F0"/>
                  </a:solidFill>
                </a:ln>
                <a:solidFill>
                  <a:schemeClr val="accent5">
                    <a:tint val="50000"/>
                    <a:satMod val="180000"/>
                  </a:schemeClr>
                </a:solidFill>
              </a:rPr>
              <a:t>SARDAR PATEL INSTITUTE </a:t>
            </a:r>
            <a:br>
              <a:rPr lang="en-US" sz="3600" b="1" i="1" dirty="0" smtClean="0">
                <a:ln>
                  <a:solidFill>
                    <a:srgbClr val="00B0F0"/>
                  </a:solidFill>
                </a:ln>
                <a:solidFill>
                  <a:schemeClr val="accent5">
                    <a:tint val="50000"/>
                    <a:satMod val="180000"/>
                  </a:schemeClr>
                </a:solidFill>
              </a:rPr>
            </a:br>
            <a:r>
              <a:rPr lang="en-US" sz="3600" b="1" i="1" dirty="0" smtClean="0">
                <a:ln>
                  <a:solidFill>
                    <a:srgbClr val="00B0F0"/>
                  </a:solidFill>
                </a:ln>
                <a:solidFill>
                  <a:schemeClr val="accent5">
                    <a:tint val="50000"/>
                    <a:satMod val="180000"/>
                  </a:schemeClr>
                </a:solidFill>
              </a:rPr>
              <a:t>OF </a:t>
            </a:r>
            <a:r>
              <a:rPr lang="en-US" sz="3600" b="1" i="1" dirty="0" smtClean="0">
                <a:ln>
                  <a:solidFill>
                    <a:srgbClr val="00B0F0"/>
                  </a:solidFill>
                </a:ln>
                <a:solidFill>
                  <a:schemeClr val="accent5">
                    <a:tint val="50000"/>
                    <a:satMod val="180000"/>
                  </a:schemeClr>
                </a:solidFill>
              </a:rPr>
              <a:t>TECHNOLOGY</a:t>
            </a:r>
            <a:endParaRPr lang="en-US" sz="3600" b="1" i="1" dirty="0">
              <a:ln>
                <a:solidFill>
                  <a:srgbClr val="00B0F0"/>
                </a:solidFill>
              </a:ln>
              <a:solidFill>
                <a:schemeClr val="accent5">
                  <a:tint val="50000"/>
                  <a:satMod val="180000"/>
                </a:schemeClr>
              </a:solidFill>
            </a:endParaRPr>
          </a:p>
        </p:txBody>
      </p:sp>
      <p:sp>
        <p:nvSpPr>
          <p:cNvPr id="3" name="Content Placeholder 2"/>
          <p:cNvSpPr>
            <a:spLocks noGrp="1"/>
          </p:cNvSpPr>
          <p:nvPr>
            <p:ph idx="1"/>
          </p:nvPr>
        </p:nvSpPr>
        <p:spPr>
          <a:xfrm>
            <a:off x="0" y="1436915"/>
            <a:ext cx="12192000" cy="5200688"/>
          </a:xfrm>
        </p:spPr>
        <p:txBody>
          <a:bodyPr>
            <a:normAutofit fontScale="92500" lnSpcReduction="10000"/>
          </a:bodyPr>
          <a:lstStyle/>
          <a:p>
            <a:pPr>
              <a:buNone/>
            </a:pPr>
            <a:r>
              <a:rPr lang="en-US" sz="2400" dirty="0" smtClean="0"/>
              <a:t> </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BRANCH- AUTOMOBILE </a:t>
            </a:r>
            <a:r>
              <a:rPr lang="en-US" sz="2400" dirty="0" smtClean="0"/>
              <a:t>                                                             </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SUBJECT - EME</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2400" dirty="0" smtClean="0"/>
          </a:p>
          <a:p>
            <a:pPr>
              <a:buNone/>
            </a:pPr>
            <a:endParaRPr lang="en-US" sz="2400" dirty="0" smtClean="0"/>
          </a:p>
          <a:p>
            <a:pPr>
              <a:buNone/>
            </a:pPr>
            <a:endParaRPr lang="en-US" sz="2400" dirty="0" smtClean="0"/>
          </a:p>
          <a:p>
            <a:pPr>
              <a:buNone/>
            </a:pPr>
            <a:r>
              <a:rPr lang="en-US" sz="2400" dirty="0" smtClean="0">
                <a:effectLst>
                  <a:glow rad="101600">
                    <a:schemeClr val="accent1">
                      <a:satMod val="175000"/>
                      <a:alpha val="40000"/>
                    </a:schemeClr>
                  </a:glow>
                </a:effectLst>
              </a:rPr>
              <a:t>Group members                                                          </a:t>
            </a:r>
            <a:r>
              <a:rPr lang="en-US" sz="2000" dirty="0" smtClean="0">
                <a:effectLst>
                  <a:glow rad="101600">
                    <a:schemeClr val="accent1">
                      <a:satMod val="175000"/>
                      <a:alpha val="40000"/>
                    </a:schemeClr>
                  </a:glow>
                </a:effectLst>
              </a:rPr>
              <a:t>Enrollment no.</a:t>
            </a:r>
            <a:r>
              <a:rPr lang="en-US" sz="2400" dirty="0" smtClean="0">
                <a:effectLst>
                  <a:glow rad="101600">
                    <a:schemeClr val="accent1">
                      <a:satMod val="175000"/>
                      <a:alpha val="40000"/>
                    </a:schemeClr>
                  </a:glow>
                </a:effectLst>
              </a:rPr>
              <a:t> </a:t>
            </a:r>
            <a:endParaRPr lang="en-IN" sz="2400" dirty="0" smtClean="0">
              <a:effectLst>
                <a:glow rad="101600">
                  <a:schemeClr val="accent1">
                    <a:satMod val="175000"/>
                    <a:alpha val="40000"/>
                  </a:schemeClr>
                </a:glow>
              </a:effectLst>
            </a:endParaRPr>
          </a:p>
          <a:p>
            <a:endParaRPr lang="en-US" dirty="0" smtClean="0"/>
          </a:p>
          <a:p>
            <a:endParaRPr lang="en-US" dirty="0" smtClean="0"/>
          </a:p>
          <a:p>
            <a:pPr>
              <a:buNone/>
            </a:pPr>
            <a:endParaRPr lang="en-US" i="1" dirty="0" smtClean="0">
              <a:solidFill>
                <a:srgbClr val="FF0000"/>
              </a:solidFill>
            </a:endParaRPr>
          </a:p>
          <a:p>
            <a:pPr>
              <a:buNone/>
            </a:pPr>
            <a:endParaRPr lang="en-US" i="1" dirty="0" smtClean="0">
              <a:solidFill>
                <a:srgbClr val="FF0000"/>
              </a:solidFill>
            </a:endParaRPr>
          </a:p>
          <a:p>
            <a:pPr>
              <a:buNone/>
            </a:pPr>
            <a:endParaRPr lang="en-US" i="1" dirty="0" smtClean="0">
              <a:solidFill>
                <a:srgbClr val="FF0000"/>
              </a:solidFill>
            </a:endParaRPr>
          </a:p>
          <a:p>
            <a:pPr>
              <a:buNone/>
            </a:pPr>
            <a:endParaRPr lang="en-US" i="1" dirty="0" smtClean="0">
              <a:solidFill>
                <a:srgbClr val="FF0000"/>
              </a:solidFill>
            </a:endParaRPr>
          </a:p>
          <a:p>
            <a:pPr>
              <a:buNone/>
            </a:pPr>
            <a:r>
              <a:rPr lang="en-US" sz="2800" i="1" dirty="0" smtClean="0">
                <a:solidFill>
                  <a:srgbClr val="FF0000"/>
                </a:solidFill>
              </a:rPr>
              <a:t>Guided by:- </a:t>
            </a:r>
          </a:p>
          <a:p>
            <a:pPr>
              <a:buNone/>
            </a:pPr>
            <a:r>
              <a:rPr lang="en-US" sz="2400" i="1" dirty="0" smtClean="0">
                <a:solidFill>
                  <a:srgbClr val="FF0000"/>
                </a:solidFill>
              </a:rPr>
              <a:t>Mr. R N.Patel</a:t>
            </a:r>
            <a:endParaRPr lang="en-US" sz="2400" i="1" dirty="0">
              <a:solidFill>
                <a:srgbClr val="FF0000"/>
              </a:solidFill>
            </a:endParaRPr>
          </a:p>
        </p:txBody>
      </p:sp>
      <p:sp>
        <p:nvSpPr>
          <p:cNvPr id="6" name="Rectangle 5"/>
          <p:cNvSpPr/>
          <p:nvPr/>
        </p:nvSpPr>
        <p:spPr>
          <a:xfrm>
            <a:off x="195943" y="2521130"/>
            <a:ext cx="10620103" cy="2308324"/>
          </a:xfrm>
          <a:prstGeom prst="rect">
            <a:avLst/>
          </a:prstGeom>
        </p:spPr>
        <p:txBody>
          <a:bodyPr wrap="square">
            <a:spAutoFit/>
          </a:bodyPr>
          <a:lstStyle/>
          <a:p>
            <a:pPr>
              <a:buNone/>
            </a:pPr>
            <a:endParaRPr lang="en-US" dirty="0" smtClean="0"/>
          </a:p>
          <a:p>
            <a:pPr>
              <a:buNone/>
            </a:pPr>
            <a:r>
              <a:rPr lang="en-US" dirty="0" smtClean="0"/>
              <a:t>							</a:t>
            </a:r>
          </a:p>
          <a:p>
            <a:r>
              <a:rPr lang="en-US" dirty="0" smtClean="0"/>
              <a:t>Anand Shahani						130680102044</a:t>
            </a:r>
          </a:p>
          <a:p>
            <a:r>
              <a:rPr lang="en-US" dirty="0" smtClean="0"/>
              <a:t>Shahnavaz </a:t>
            </a:r>
            <a:r>
              <a:rPr lang="en-US" dirty="0" smtClean="0"/>
              <a:t>Ghanchi					130680102008</a:t>
            </a:r>
          </a:p>
          <a:p>
            <a:r>
              <a:rPr lang="en-US" dirty="0" smtClean="0"/>
              <a:t>Karan Rupareliya						130680102042</a:t>
            </a:r>
          </a:p>
          <a:p>
            <a:r>
              <a:rPr lang="en-US" dirty="0" smtClean="0"/>
              <a:t>Atishresth Rathode					130680102041</a:t>
            </a:r>
          </a:p>
          <a:p>
            <a:r>
              <a:rPr lang="en-US" dirty="0" smtClean="0"/>
              <a:t>Vikas Singh						130680102046</a:t>
            </a:r>
          </a:p>
          <a:p>
            <a:r>
              <a:rPr lang="en-US" dirty="0" smtClean="0"/>
              <a:t>Mahesh Patel						130680102027</a:t>
            </a:r>
            <a:endParaRPr lang="en-US" dirty="0"/>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Pressure Plate</a:t>
            </a:r>
          </a:p>
        </p:txBody>
      </p:sp>
      <p:sp>
        <p:nvSpPr>
          <p:cNvPr id="21" name="Slide Number Placeholder 20"/>
          <p:cNvSpPr>
            <a:spLocks noGrp="1"/>
          </p:cNvSpPr>
          <p:nvPr>
            <p:ph type="sldNum" sz="quarter" idx="11"/>
          </p:nvPr>
        </p:nvSpPr>
        <p:spPr/>
        <p:txBody>
          <a:bodyPr/>
          <a:lstStyle/>
          <a:p>
            <a:fld id="{6EADEC12-D832-471A-817A-F0521F7FE3BA}" type="slidenum">
              <a:rPr lang="en-US"/>
              <a:pPr/>
              <a:t>10</a:t>
            </a:fld>
            <a:endParaRPr lang="en-US"/>
          </a:p>
        </p:txBody>
      </p:sp>
      <p:pic>
        <p:nvPicPr>
          <p:cNvPr id="11878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57614" y="1897064"/>
            <a:ext cx="5233987" cy="4198937"/>
          </a:xfrm>
          <a:prstGeom prst="rect">
            <a:avLst/>
          </a:prstGeom>
          <a:noFill/>
          <a:ln w="31750">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18798" name="Group 14"/>
          <p:cNvGrpSpPr>
            <a:grpSpLocks/>
          </p:cNvGrpSpPr>
          <p:nvPr/>
        </p:nvGrpSpPr>
        <p:grpSpPr bwMode="auto">
          <a:xfrm>
            <a:off x="7086601" y="3124200"/>
            <a:ext cx="3103563" cy="1752600"/>
            <a:chOff x="3504" y="1968"/>
            <a:chExt cx="1955" cy="1104"/>
          </a:xfrm>
        </p:grpSpPr>
        <p:sp>
          <p:nvSpPr>
            <p:cNvPr id="118789" name="Text Box 5"/>
            <p:cNvSpPr txBox="1">
              <a:spLocks noChangeArrowheads="1"/>
            </p:cNvSpPr>
            <p:nvPr/>
          </p:nvSpPr>
          <p:spPr bwMode="auto">
            <a:xfrm>
              <a:off x="4790" y="2244"/>
              <a:ext cx="669"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1750">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800"/>
                <a:t>Pivots</a:t>
              </a:r>
            </a:p>
          </p:txBody>
        </p:sp>
        <p:sp>
          <p:nvSpPr>
            <p:cNvPr id="118790" name="Line 6"/>
            <p:cNvSpPr>
              <a:spLocks noChangeShapeType="1"/>
            </p:cNvSpPr>
            <p:nvPr/>
          </p:nvSpPr>
          <p:spPr bwMode="auto">
            <a:xfrm flipH="1">
              <a:off x="3504" y="2448"/>
              <a:ext cx="1296" cy="624"/>
            </a:xfrm>
            <a:prstGeom prst="line">
              <a:avLst/>
            </a:prstGeom>
            <a:noFill/>
            <a:ln w="31750">
              <a:solidFill>
                <a:schemeClr val="hlink"/>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8791" name="Line 7"/>
            <p:cNvSpPr>
              <a:spLocks noChangeShapeType="1"/>
            </p:cNvSpPr>
            <p:nvPr/>
          </p:nvSpPr>
          <p:spPr bwMode="auto">
            <a:xfrm flipH="1" flipV="1">
              <a:off x="3504" y="1968"/>
              <a:ext cx="1296" cy="480"/>
            </a:xfrm>
            <a:prstGeom prst="line">
              <a:avLst/>
            </a:prstGeom>
            <a:noFill/>
            <a:ln w="31750">
              <a:solidFill>
                <a:schemeClr val="hlink"/>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18796" name="Group 12"/>
          <p:cNvGrpSpPr>
            <a:grpSpLocks/>
          </p:cNvGrpSpPr>
          <p:nvPr/>
        </p:nvGrpSpPr>
        <p:grpSpPr bwMode="auto">
          <a:xfrm>
            <a:off x="7086600" y="3733800"/>
            <a:ext cx="1143000" cy="533400"/>
            <a:chOff x="3504" y="2352"/>
            <a:chExt cx="720" cy="336"/>
          </a:xfrm>
        </p:grpSpPr>
        <p:sp>
          <p:nvSpPr>
            <p:cNvPr id="118792" name="Rectangle 8"/>
            <p:cNvSpPr>
              <a:spLocks noChangeArrowheads="1"/>
            </p:cNvSpPr>
            <p:nvPr/>
          </p:nvSpPr>
          <p:spPr bwMode="auto">
            <a:xfrm>
              <a:off x="3504" y="2352"/>
              <a:ext cx="720" cy="336"/>
            </a:xfrm>
            <a:prstGeom prst="rect">
              <a:avLst/>
            </a:prstGeom>
            <a:solidFill>
              <a:schemeClr val="accent2"/>
            </a:solidFill>
            <a:ln w="34925">
              <a:solidFill>
                <a:schemeClr val="folHlink"/>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t>T/O bearing</a:t>
              </a:r>
            </a:p>
          </p:txBody>
        </p:sp>
        <p:sp>
          <p:nvSpPr>
            <p:cNvPr id="118793" name="Line 9"/>
            <p:cNvSpPr>
              <a:spLocks noChangeShapeType="1"/>
            </p:cNvSpPr>
            <p:nvPr/>
          </p:nvSpPr>
          <p:spPr bwMode="auto">
            <a:xfrm flipH="1">
              <a:off x="3600" y="2592"/>
              <a:ext cx="528" cy="0"/>
            </a:xfrm>
            <a:prstGeom prst="line">
              <a:avLst/>
            </a:prstGeom>
            <a:noFill/>
            <a:ln w="34925">
              <a:solidFill>
                <a:schemeClr val="accent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18799" name="Rectangle 15"/>
          <p:cNvSpPr>
            <a:spLocks noChangeArrowheads="1"/>
          </p:cNvSpPr>
          <p:nvPr/>
        </p:nvSpPr>
        <p:spPr bwMode="auto">
          <a:xfrm>
            <a:off x="6400800" y="2971800"/>
            <a:ext cx="76200" cy="2057400"/>
          </a:xfrm>
          <a:prstGeom prst="rect">
            <a:avLst/>
          </a:prstGeom>
          <a:solidFill>
            <a:srgbClr val="00FF00"/>
          </a:solidFill>
          <a:ln w="34925">
            <a:solidFill>
              <a:srgbClr val="00FF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8800" name="Group 16"/>
          <p:cNvGrpSpPr>
            <a:grpSpLocks/>
          </p:cNvGrpSpPr>
          <p:nvPr/>
        </p:nvGrpSpPr>
        <p:grpSpPr bwMode="auto">
          <a:xfrm>
            <a:off x="1965326" y="3054353"/>
            <a:ext cx="4587875" cy="646113"/>
            <a:chOff x="278" y="1924"/>
            <a:chExt cx="2890" cy="407"/>
          </a:xfrm>
        </p:grpSpPr>
        <p:sp>
          <p:nvSpPr>
            <p:cNvPr id="118794" name="Text Box 10"/>
            <p:cNvSpPr txBox="1">
              <a:spLocks noChangeArrowheads="1"/>
            </p:cNvSpPr>
            <p:nvPr/>
          </p:nvSpPr>
          <p:spPr bwMode="auto">
            <a:xfrm>
              <a:off x="278" y="1924"/>
              <a:ext cx="1053" cy="407"/>
            </a:xfrm>
            <a:prstGeom prst="rect">
              <a:avLst/>
            </a:prstGeom>
            <a:solidFill>
              <a:schemeClr val="bg1"/>
            </a:solidFill>
            <a:ln w="25400">
              <a:solidFill>
                <a:schemeClr val="folHlink"/>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Moves pressure</a:t>
              </a:r>
            </a:p>
            <a:p>
              <a:r>
                <a:rPr lang="en-US"/>
                <a:t>Plate right</a:t>
              </a:r>
            </a:p>
          </p:txBody>
        </p:sp>
        <p:sp>
          <p:nvSpPr>
            <p:cNvPr id="118795" name="Line 11"/>
            <p:cNvSpPr>
              <a:spLocks noChangeShapeType="1"/>
            </p:cNvSpPr>
            <p:nvPr/>
          </p:nvSpPr>
          <p:spPr bwMode="auto">
            <a:xfrm>
              <a:off x="1488" y="2160"/>
              <a:ext cx="1680" cy="0"/>
            </a:xfrm>
            <a:prstGeom prst="line">
              <a:avLst/>
            </a:prstGeom>
            <a:noFill/>
            <a:ln w="34925">
              <a:solidFill>
                <a:schemeClr val="folHlink"/>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18803" name="Group 19"/>
          <p:cNvGrpSpPr>
            <a:grpSpLocks/>
          </p:cNvGrpSpPr>
          <p:nvPr/>
        </p:nvGrpSpPr>
        <p:grpSpPr bwMode="auto">
          <a:xfrm>
            <a:off x="6477000" y="1682750"/>
            <a:ext cx="2871788" cy="1289050"/>
            <a:chOff x="3120" y="1060"/>
            <a:chExt cx="1809" cy="812"/>
          </a:xfrm>
        </p:grpSpPr>
        <p:sp>
          <p:nvSpPr>
            <p:cNvPr id="118801" name="Text Box 17"/>
            <p:cNvSpPr txBox="1">
              <a:spLocks noChangeArrowheads="1"/>
            </p:cNvSpPr>
            <p:nvPr/>
          </p:nvSpPr>
          <p:spPr bwMode="auto">
            <a:xfrm>
              <a:off x="3578" y="1060"/>
              <a:ext cx="1351" cy="407"/>
            </a:xfrm>
            <a:prstGeom prst="rect">
              <a:avLst/>
            </a:prstGeom>
            <a:solidFill>
              <a:schemeClr val="bg1"/>
            </a:solidFill>
            <a:ln w="34925">
              <a:solidFill>
                <a:schemeClr val="folHlink"/>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Releases friction disk</a:t>
              </a:r>
            </a:p>
            <a:p>
              <a:pPr algn="ctr"/>
              <a:r>
                <a:rPr lang="en-US"/>
                <a:t>from flywheel</a:t>
              </a:r>
            </a:p>
          </p:txBody>
        </p:sp>
        <p:sp>
          <p:nvSpPr>
            <p:cNvPr id="118802" name="Line 18"/>
            <p:cNvSpPr>
              <a:spLocks noChangeShapeType="1"/>
            </p:cNvSpPr>
            <p:nvPr/>
          </p:nvSpPr>
          <p:spPr bwMode="auto">
            <a:xfrm flipH="1">
              <a:off x="3120" y="1344"/>
              <a:ext cx="336" cy="528"/>
            </a:xfrm>
            <a:prstGeom prst="line">
              <a:avLst/>
            </a:prstGeom>
            <a:noFill/>
            <a:ln w="41275">
              <a:solidFill>
                <a:schemeClr val="folHlink"/>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 xmlns:p14="http://schemas.microsoft.com/office/powerpoint/2010/main" val="267671043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1000"/>
                                  </p:stCondLst>
                                  <p:childTnLst>
                                    <p:set>
                                      <p:cBhvr>
                                        <p:cTn id="6" dur="1" fill="hold">
                                          <p:stCondLst>
                                            <p:cond delay="0"/>
                                          </p:stCondLst>
                                        </p:cTn>
                                        <p:tgtEl>
                                          <p:spTgt spid="118798"/>
                                        </p:tgtEl>
                                        <p:attrNameLst>
                                          <p:attrName>style.visibility</p:attrName>
                                        </p:attrNameLst>
                                      </p:cBhvr>
                                      <p:to>
                                        <p:strVal val="visible"/>
                                      </p:to>
                                    </p:set>
                                    <p:anim calcmode="lin" valueType="num">
                                      <p:cBhvr additive="base">
                                        <p:cTn id="7" dur="500" fill="hold"/>
                                        <p:tgtEl>
                                          <p:spTgt spid="118798"/>
                                        </p:tgtEl>
                                        <p:attrNameLst>
                                          <p:attrName>ppt_x</p:attrName>
                                        </p:attrNameLst>
                                      </p:cBhvr>
                                      <p:tavLst>
                                        <p:tav tm="0">
                                          <p:val>
                                            <p:strVal val="1+#ppt_w/2"/>
                                          </p:val>
                                        </p:tav>
                                        <p:tav tm="100000">
                                          <p:val>
                                            <p:strVal val="#ppt_x"/>
                                          </p:val>
                                        </p:tav>
                                      </p:tavLst>
                                    </p:anim>
                                    <p:anim calcmode="lin" valueType="num">
                                      <p:cBhvr additive="base">
                                        <p:cTn id="8" dur="500" fill="hold"/>
                                        <p:tgtEl>
                                          <p:spTgt spid="1187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2" fill="hold" nodeType="afterEffect">
                                  <p:stCondLst>
                                    <p:cond delay="1000"/>
                                  </p:stCondLst>
                                  <p:childTnLst>
                                    <p:set>
                                      <p:cBhvr>
                                        <p:cTn id="11" dur="1" fill="hold">
                                          <p:stCondLst>
                                            <p:cond delay="0"/>
                                          </p:stCondLst>
                                        </p:cTn>
                                        <p:tgtEl>
                                          <p:spTgt spid="118796"/>
                                        </p:tgtEl>
                                        <p:attrNameLst>
                                          <p:attrName>style.visibility</p:attrName>
                                        </p:attrNameLst>
                                      </p:cBhvr>
                                      <p:to>
                                        <p:strVal val="visible"/>
                                      </p:to>
                                    </p:set>
                                    <p:anim calcmode="lin" valueType="num">
                                      <p:cBhvr additive="base">
                                        <p:cTn id="12" dur="500" fill="hold"/>
                                        <p:tgtEl>
                                          <p:spTgt spid="118796"/>
                                        </p:tgtEl>
                                        <p:attrNameLst>
                                          <p:attrName>ppt_x</p:attrName>
                                        </p:attrNameLst>
                                      </p:cBhvr>
                                      <p:tavLst>
                                        <p:tav tm="0">
                                          <p:val>
                                            <p:strVal val="1+#ppt_w/2"/>
                                          </p:val>
                                        </p:tav>
                                        <p:tav tm="100000">
                                          <p:val>
                                            <p:strVal val="#ppt_x"/>
                                          </p:val>
                                        </p:tav>
                                      </p:tavLst>
                                    </p:anim>
                                    <p:anim calcmode="lin" valueType="num">
                                      <p:cBhvr additive="base">
                                        <p:cTn id="13" dur="500" fill="hold"/>
                                        <p:tgtEl>
                                          <p:spTgt spid="11879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nodeType="afterEffect">
                                  <p:stCondLst>
                                    <p:cond delay="3000"/>
                                  </p:stCondLst>
                                  <p:childTnLst>
                                    <p:set>
                                      <p:cBhvr>
                                        <p:cTn id="16" dur="1" fill="hold">
                                          <p:stCondLst>
                                            <p:cond delay="0"/>
                                          </p:stCondLst>
                                        </p:cTn>
                                        <p:tgtEl>
                                          <p:spTgt spid="118800"/>
                                        </p:tgtEl>
                                        <p:attrNameLst>
                                          <p:attrName>style.visibility</p:attrName>
                                        </p:attrNameLst>
                                      </p:cBhvr>
                                      <p:to>
                                        <p:strVal val="visible"/>
                                      </p:to>
                                    </p:set>
                                    <p:anim calcmode="lin" valueType="num">
                                      <p:cBhvr additive="base">
                                        <p:cTn id="17" dur="500" fill="hold"/>
                                        <p:tgtEl>
                                          <p:spTgt spid="118800"/>
                                        </p:tgtEl>
                                        <p:attrNameLst>
                                          <p:attrName>ppt_x</p:attrName>
                                        </p:attrNameLst>
                                      </p:cBhvr>
                                      <p:tavLst>
                                        <p:tav tm="0">
                                          <p:val>
                                            <p:strVal val="0-#ppt_w/2"/>
                                          </p:val>
                                        </p:tav>
                                        <p:tav tm="100000">
                                          <p:val>
                                            <p:strVal val="#ppt_x"/>
                                          </p:val>
                                        </p:tav>
                                      </p:tavLst>
                                    </p:anim>
                                    <p:anim calcmode="lin" valueType="num">
                                      <p:cBhvr additive="base">
                                        <p:cTn id="18" dur="500" fill="hold"/>
                                        <p:tgtEl>
                                          <p:spTgt spid="11880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500"/>
                            </p:stCondLst>
                            <p:childTnLst>
                              <p:par>
                                <p:cTn id="20" presetID="2" presetClass="entr" presetSubtype="1" fill="hold" nodeType="afterEffect">
                                  <p:stCondLst>
                                    <p:cond delay="3000"/>
                                  </p:stCondLst>
                                  <p:childTnLst>
                                    <p:set>
                                      <p:cBhvr>
                                        <p:cTn id="21" dur="1" fill="hold">
                                          <p:stCondLst>
                                            <p:cond delay="0"/>
                                          </p:stCondLst>
                                        </p:cTn>
                                        <p:tgtEl>
                                          <p:spTgt spid="118803"/>
                                        </p:tgtEl>
                                        <p:attrNameLst>
                                          <p:attrName>style.visibility</p:attrName>
                                        </p:attrNameLst>
                                      </p:cBhvr>
                                      <p:to>
                                        <p:strVal val="visible"/>
                                      </p:to>
                                    </p:set>
                                    <p:anim calcmode="lin" valueType="num">
                                      <p:cBhvr additive="base">
                                        <p:cTn id="22" dur="500" fill="hold"/>
                                        <p:tgtEl>
                                          <p:spTgt spid="118803"/>
                                        </p:tgtEl>
                                        <p:attrNameLst>
                                          <p:attrName>ppt_x</p:attrName>
                                        </p:attrNameLst>
                                      </p:cBhvr>
                                      <p:tavLst>
                                        <p:tav tm="0">
                                          <p:val>
                                            <p:strVal val="#ppt_x"/>
                                          </p:val>
                                        </p:tav>
                                        <p:tav tm="100000">
                                          <p:val>
                                            <p:strVal val="#ppt_x"/>
                                          </p:val>
                                        </p:tav>
                                      </p:tavLst>
                                    </p:anim>
                                    <p:anim calcmode="lin" valueType="num">
                                      <p:cBhvr additive="base">
                                        <p:cTn id="23" dur="500" fill="hold"/>
                                        <p:tgtEl>
                                          <p:spTgt spid="1188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Clutch terms</a:t>
            </a:r>
          </a:p>
        </p:txBody>
      </p:sp>
      <p:sp>
        <p:nvSpPr>
          <p:cNvPr id="119811" name="Rectangle 3"/>
          <p:cNvSpPr>
            <a:spLocks noGrp="1" noChangeArrowheads="1"/>
          </p:cNvSpPr>
          <p:nvPr>
            <p:ph idx="1"/>
          </p:nvPr>
        </p:nvSpPr>
        <p:spPr/>
        <p:txBody>
          <a:bodyPr/>
          <a:lstStyle/>
          <a:p>
            <a:r>
              <a:rPr lang="en-US"/>
              <a:t>Clutch </a:t>
            </a:r>
            <a:r>
              <a:rPr lang="en-US" b="1" i="1">
                <a:solidFill>
                  <a:schemeClr val="hlink"/>
                </a:solidFill>
              </a:rPr>
              <a:t>disengaged</a:t>
            </a:r>
          </a:p>
          <a:p>
            <a:pPr lvl="1"/>
            <a:r>
              <a:rPr lang="en-US"/>
              <a:t>Clutch pedal is </a:t>
            </a:r>
            <a:r>
              <a:rPr lang="en-US" b="1"/>
              <a:t>in</a:t>
            </a:r>
            <a:r>
              <a:rPr lang="en-US"/>
              <a:t> or </a:t>
            </a:r>
            <a:r>
              <a:rPr lang="en-US" b="1"/>
              <a:t>down</a:t>
            </a:r>
          </a:p>
          <a:p>
            <a:r>
              <a:rPr lang="en-US"/>
              <a:t>Clutch </a:t>
            </a:r>
            <a:r>
              <a:rPr lang="en-US" b="1" i="1">
                <a:solidFill>
                  <a:schemeClr val="hlink"/>
                </a:solidFill>
              </a:rPr>
              <a:t>engaged</a:t>
            </a:r>
          </a:p>
          <a:p>
            <a:pPr lvl="1"/>
            <a:r>
              <a:rPr lang="en-US"/>
              <a:t>Clutch pedal is </a:t>
            </a:r>
            <a:r>
              <a:rPr lang="en-US" b="1"/>
              <a:t>out</a:t>
            </a:r>
            <a:r>
              <a:rPr lang="en-US"/>
              <a:t> or </a:t>
            </a:r>
            <a:r>
              <a:rPr lang="en-US" b="1"/>
              <a:t>up</a:t>
            </a:r>
          </a:p>
          <a:p>
            <a:endParaRPr lang="en-US" b="1" i="1">
              <a:solidFill>
                <a:schemeClr val="hlink"/>
              </a:solidFill>
            </a:endParaRPr>
          </a:p>
        </p:txBody>
      </p:sp>
      <p:sp>
        <p:nvSpPr>
          <p:cNvPr id="10" name="Slide Number Placeholder 9"/>
          <p:cNvSpPr>
            <a:spLocks noGrp="1"/>
          </p:cNvSpPr>
          <p:nvPr>
            <p:ph type="sldNum" sz="quarter" idx="12"/>
          </p:nvPr>
        </p:nvSpPr>
        <p:spPr/>
        <p:txBody>
          <a:bodyPr/>
          <a:lstStyle/>
          <a:p>
            <a:fld id="{4A142704-3CF8-46AE-9C00-B547D1E76248}" type="slidenum">
              <a:rPr lang="en-US"/>
              <a:pPr/>
              <a:t>11</a:t>
            </a:fld>
            <a:endParaRPr lang="en-US"/>
          </a:p>
        </p:txBody>
      </p:sp>
      <p:pic>
        <p:nvPicPr>
          <p:cNvPr id="119813" name="Picture 5" descr="E:\Anamations\Feather writing in book.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067801" y="381000"/>
            <a:ext cx="1279525" cy="1200150"/>
          </a:xfrm>
          <a:prstGeom prst="rect">
            <a:avLst/>
          </a:prstGeom>
          <a:noFill/>
          <a:extLst>
            <a:ext uri="{909E8E84-426E-40DD-AFC4-6F175D3DCCD1}">
              <a14:hiddenFill xmlns="" xmlns:a14="http://schemas.microsoft.com/office/drawing/2010/main">
                <a:solidFill>
                  <a:srgbClr val="FFFFFF"/>
                </a:solidFill>
              </a14:hiddenFill>
            </a:ext>
          </a:extLst>
        </p:spPr>
      </p:pic>
      <p:sp>
        <p:nvSpPr>
          <p:cNvPr id="119814" name="Text Box 6"/>
          <p:cNvSpPr txBox="1">
            <a:spLocks noChangeArrowheads="1"/>
          </p:cNvSpPr>
          <p:nvPr/>
        </p:nvSpPr>
        <p:spPr bwMode="auto">
          <a:xfrm>
            <a:off x="1905001" y="4267201"/>
            <a:ext cx="7949805"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800"/>
              <a:t>What would it mean if someone said the clutch pedal</a:t>
            </a:r>
          </a:p>
          <a:p>
            <a:r>
              <a:rPr lang="en-US" sz="2800"/>
              <a:t>Is engaged?</a:t>
            </a:r>
          </a:p>
        </p:txBody>
      </p:sp>
      <p:sp>
        <p:nvSpPr>
          <p:cNvPr id="119815" name="Text Box 7"/>
          <p:cNvSpPr txBox="1">
            <a:spLocks noChangeArrowheads="1"/>
          </p:cNvSpPr>
          <p:nvPr/>
        </p:nvSpPr>
        <p:spPr bwMode="auto">
          <a:xfrm>
            <a:off x="1828801" y="5129214"/>
            <a:ext cx="6900287"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chemeClr val="accent1"/>
                </a:solidFill>
              </a:rPr>
              <a:t>Make sure you know if you are talking about </a:t>
            </a:r>
          </a:p>
          <a:p>
            <a:r>
              <a:rPr lang="en-US" sz="2800" b="1">
                <a:solidFill>
                  <a:schemeClr val="accent1"/>
                </a:solidFill>
              </a:rPr>
              <a:t>the clutch or the clutch pedal !!!</a:t>
            </a:r>
          </a:p>
        </p:txBody>
      </p:sp>
    </p:spTree>
    <p:extLst>
      <p:ext uri="{BB962C8B-B14F-4D97-AF65-F5344CB8AC3E}">
        <p14:creationId xmlns="" xmlns:p14="http://schemas.microsoft.com/office/powerpoint/2010/main" val="229586341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barn(inHorizontal)">
                                      <p:cBhvr>
                                        <p:cTn id="7" dur="500"/>
                                        <p:tgtEl>
                                          <p:spTgt spid="119811">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19811">
                                            <p:txEl>
                                              <p:pRg st="1" end="1"/>
                                            </p:txEl>
                                          </p:spTgt>
                                        </p:tgtEl>
                                        <p:attrNameLst>
                                          <p:attrName>style.visibility</p:attrName>
                                        </p:attrNameLst>
                                      </p:cBhvr>
                                      <p:to>
                                        <p:strVal val="visible"/>
                                      </p:to>
                                    </p:set>
                                    <p:animEffect transition="in" filter="barn(inHorizontal)">
                                      <p:cBhvr>
                                        <p:cTn id="10" dur="500"/>
                                        <p:tgtEl>
                                          <p:spTgt spid="1198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119811">
                                            <p:txEl>
                                              <p:pRg st="2" end="2"/>
                                            </p:txEl>
                                          </p:spTgt>
                                        </p:tgtEl>
                                        <p:attrNameLst>
                                          <p:attrName>style.visibility</p:attrName>
                                        </p:attrNameLst>
                                      </p:cBhvr>
                                      <p:to>
                                        <p:strVal val="visible"/>
                                      </p:to>
                                    </p:set>
                                    <p:animEffect transition="in" filter="barn(inHorizontal)">
                                      <p:cBhvr>
                                        <p:cTn id="15" dur="500"/>
                                        <p:tgtEl>
                                          <p:spTgt spid="119811">
                                            <p:txEl>
                                              <p:pRg st="2" end="2"/>
                                            </p:txEl>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119811">
                                            <p:txEl>
                                              <p:pRg st="3" end="3"/>
                                            </p:txEl>
                                          </p:spTgt>
                                        </p:tgtEl>
                                        <p:attrNameLst>
                                          <p:attrName>style.visibility</p:attrName>
                                        </p:attrNameLst>
                                      </p:cBhvr>
                                      <p:to>
                                        <p:strVal val="visible"/>
                                      </p:to>
                                    </p:set>
                                    <p:animEffect transition="in" filter="barn(inHorizontal)">
                                      <p:cBhvr>
                                        <p:cTn id="18" dur="500"/>
                                        <p:tgtEl>
                                          <p:spTgt spid="11981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9814"/>
                                        </p:tgtEl>
                                        <p:attrNameLst>
                                          <p:attrName>style.visibility</p:attrName>
                                        </p:attrNameLst>
                                      </p:cBhvr>
                                      <p:to>
                                        <p:strVal val="visible"/>
                                      </p:to>
                                    </p:set>
                                    <p:animEffect transition="in" filter="wipe(up)">
                                      <p:cBhvr>
                                        <p:cTn id="23" dur="500"/>
                                        <p:tgtEl>
                                          <p:spTgt spid="1198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9815"/>
                                        </p:tgtEl>
                                        <p:attrNameLst>
                                          <p:attrName>style.visibility</p:attrName>
                                        </p:attrNameLst>
                                      </p:cBhvr>
                                      <p:to>
                                        <p:strVal val="visible"/>
                                      </p:to>
                                    </p:set>
                                    <p:anim calcmode="lin" valueType="num">
                                      <p:cBhvr additive="base">
                                        <p:cTn id="28" dur="500" fill="hold"/>
                                        <p:tgtEl>
                                          <p:spTgt spid="119815"/>
                                        </p:tgtEl>
                                        <p:attrNameLst>
                                          <p:attrName>ppt_x</p:attrName>
                                        </p:attrNameLst>
                                      </p:cBhvr>
                                      <p:tavLst>
                                        <p:tav tm="0">
                                          <p:val>
                                            <p:strVal val="#ppt_x"/>
                                          </p:val>
                                        </p:tav>
                                        <p:tav tm="100000">
                                          <p:val>
                                            <p:strVal val="#ppt_x"/>
                                          </p:val>
                                        </p:tav>
                                      </p:tavLst>
                                    </p:anim>
                                    <p:anim calcmode="lin" valueType="num">
                                      <p:cBhvr additive="base">
                                        <p:cTn id="29" dur="500" fill="hold"/>
                                        <p:tgtEl>
                                          <p:spTgt spid="1198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P spid="119814" grpId="0" autoUpdateAnimBg="0"/>
      <p:bldP spid="11981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26"/>
          <p:cNvSpPr>
            <a:spLocks noGrp="1" noChangeArrowheads="1"/>
          </p:cNvSpPr>
          <p:nvPr>
            <p:ph type="title"/>
          </p:nvPr>
        </p:nvSpPr>
        <p:spPr/>
        <p:txBody>
          <a:bodyPr/>
          <a:lstStyle/>
          <a:p>
            <a:r>
              <a:rPr lang="en-US"/>
              <a:t>Clutches</a:t>
            </a:r>
          </a:p>
        </p:txBody>
      </p:sp>
      <p:sp>
        <p:nvSpPr>
          <p:cNvPr id="8" name="Slide Number Placeholder 7"/>
          <p:cNvSpPr>
            <a:spLocks noGrp="1"/>
          </p:cNvSpPr>
          <p:nvPr>
            <p:ph type="sldNum" sz="quarter" idx="12"/>
          </p:nvPr>
        </p:nvSpPr>
        <p:spPr/>
        <p:txBody>
          <a:bodyPr/>
          <a:lstStyle/>
          <a:p>
            <a:fld id="{D0CF9035-12CA-44DA-9279-8112D5A51768}" type="slidenum">
              <a:rPr lang="en-US"/>
              <a:pPr/>
              <a:t>12</a:t>
            </a:fld>
            <a:endParaRPr lang="en-US"/>
          </a:p>
        </p:txBody>
      </p:sp>
      <p:pic>
        <p:nvPicPr>
          <p:cNvPr id="117765" name="Picture 102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22589" y="1900239"/>
            <a:ext cx="6599237" cy="4092575"/>
          </a:xfrm>
          <a:prstGeom prst="rect">
            <a:avLst/>
          </a:prstGeom>
          <a:noFill/>
          <a:ln w="34925">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90118029"/>
      </p:ext>
    </p:extLst>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b-training.co.uk/images/Image49.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79337" y="4260021"/>
            <a:ext cx="5512663" cy="259797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727841" y="0"/>
            <a:ext cx="10515600" cy="1325563"/>
          </a:xfrm>
        </p:spPr>
        <p:txBody>
          <a:bodyPr/>
          <a:lstStyle/>
          <a:p>
            <a:pPr algn="ctr"/>
            <a:r>
              <a:rPr lang="en-US" dirty="0" smtClean="0"/>
              <a:t>CONE CLUTCH</a:t>
            </a:r>
            <a:endParaRPr lang="en-US" dirty="0"/>
          </a:p>
        </p:txBody>
      </p:sp>
      <p:sp>
        <p:nvSpPr>
          <p:cNvPr id="3" name="Content Placeholder 2"/>
          <p:cNvSpPr>
            <a:spLocks noGrp="1"/>
          </p:cNvSpPr>
          <p:nvPr>
            <p:ph idx="1"/>
          </p:nvPr>
        </p:nvSpPr>
        <p:spPr>
          <a:xfrm>
            <a:off x="0" y="1104691"/>
            <a:ext cx="11329261" cy="4890485"/>
          </a:xfrm>
        </p:spPr>
        <p:txBody>
          <a:bodyPr>
            <a:normAutofit lnSpcReduction="10000"/>
          </a:bodyPr>
          <a:lstStyle/>
          <a:p>
            <a:r>
              <a:rPr lang="en-US" sz="2800" dirty="0"/>
              <a:t>As the name implies, a cone clutch has conical friction surfaces. The cone's taper means that a given amount of movement of the actuator makes the surfaces approach (or recede) much more slowly than in a disc clutch</a:t>
            </a:r>
            <a:r>
              <a:rPr lang="en-US" sz="2800" dirty="0" smtClean="0"/>
              <a:t>.</a:t>
            </a:r>
          </a:p>
          <a:p>
            <a:r>
              <a:rPr lang="en-US" sz="2800" dirty="0" smtClean="0"/>
              <a:t> </a:t>
            </a:r>
            <a:r>
              <a:rPr lang="en-US" sz="2800" dirty="0"/>
              <a:t>As well, a given amount of actuating force creates more pressure on the mating surfaces. The best known example of a cone clutch is a synchronizer ring in a manual transmission. </a:t>
            </a:r>
            <a:endParaRPr lang="en-US" sz="2800" dirty="0" smtClean="0"/>
          </a:p>
          <a:p>
            <a:r>
              <a:rPr lang="en-US" sz="2800" dirty="0" smtClean="0"/>
              <a:t>The </a:t>
            </a:r>
            <a:r>
              <a:rPr lang="en-US" sz="2800" dirty="0"/>
              <a:t>synchronizer ring is responsible </a:t>
            </a:r>
            <a:r>
              <a:rPr lang="en-US" sz="2800" dirty="0" smtClean="0"/>
              <a:t>for</a:t>
            </a:r>
          </a:p>
          <a:p>
            <a:pPr>
              <a:buNone/>
            </a:pPr>
            <a:r>
              <a:rPr lang="en-US" sz="2800" dirty="0" smtClean="0"/>
              <a:t>	 </a:t>
            </a:r>
            <a:r>
              <a:rPr lang="en-US" sz="2800" dirty="0"/>
              <a:t>"synchronizing" the speeds of the </a:t>
            </a:r>
            <a:r>
              <a:rPr lang="en-US" sz="2800" dirty="0" smtClean="0"/>
              <a:t>shift</a:t>
            </a:r>
          </a:p>
          <a:p>
            <a:pPr>
              <a:buNone/>
            </a:pPr>
            <a:r>
              <a:rPr lang="en-US" sz="2800" dirty="0" smtClean="0"/>
              <a:t>	 </a:t>
            </a:r>
            <a:r>
              <a:rPr lang="en-US" sz="2800" dirty="0"/>
              <a:t>hub and the gear wheel to ensure a </a:t>
            </a:r>
            <a:endParaRPr lang="en-US" sz="2800" dirty="0" smtClean="0"/>
          </a:p>
          <a:p>
            <a:pPr>
              <a:buNone/>
            </a:pPr>
            <a:r>
              <a:rPr lang="en-US" sz="2800" dirty="0" smtClean="0"/>
              <a:t>	smooth </a:t>
            </a:r>
            <a:r>
              <a:rPr lang="en-US" sz="2800" dirty="0"/>
              <a:t>gear change.</a:t>
            </a:r>
          </a:p>
        </p:txBody>
      </p:sp>
    </p:spTree>
    <p:extLst>
      <p:ext uri="{BB962C8B-B14F-4D97-AF65-F5344CB8AC3E}">
        <p14:creationId xmlns="" xmlns:p14="http://schemas.microsoft.com/office/powerpoint/2010/main" val="3128190626"/>
      </p:ext>
    </p:extLst>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roductdesignfunda.com/images/stories/centrifugal-clutch.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41322" y="1529254"/>
            <a:ext cx="4719145" cy="529721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853965" y="0"/>
            <a:ext cx="10515600" cy="1325563"/>
          </a:xfrm>
        </p:spPr>
        <p:txBody>
          <a:bodyPr/>
          <a:lstStyle/>
          <a:p>
            <a:pPr algn="ctr"/>
            <a:r>
              <a:rPr lang="en-US" dirty="0" smtClean="0"/>
              <a:t>CENTRIFUGAL CLUTCH</a:t>
            </a:r>
            <a:endParaRPr lang="en-US" dirty="0"/>
          </a:p>
        </p:txBody>
      </p:sp>
      <p:sp>
        <p:nvSpPr>
          <p:cNvPr id="3" name="Content Placeholder 2"/>
          <p:cNvSpPr>
            <a:spLocks noGrp="1"/>
          </p:cNvSpPr>
          <p:nvPr>
            <p:ph idx="1"/>
          </p:nvPr>
        </p:nvSpPr>
        <p:spPr>
          <a:xfrm>
            <a:off x="0" y="1198178"/>
            <a:ext cx="7563173" cy="5404099"/>
          </a:xfrm>
        </p:spPr>
        <p:txBody>
          <a:bodyPr>
            <a:normAutofit fontScale="92500" lnSpcReduction="20000"/>
          </a:bodyPr>
          <a:lstStyle/>
          <a:p>
            <a:r>
              <a:rPr lang="en-US" sz="2400" dirty="0"/>
              <a:t>A centrifugal clutch is used in some vehicles </a:t>
            </a:r>
            <a:r>
              <a:rPr lang="en-US" sz="2400" dirty="0" smtClean="0"/>
              <a:t> and </a:t>
            </a:r>
            <a:r>
              <a:rPr lang="en-US" sz="2400" dirty="0"/>
              <a:t>also in other applications where the speed of the engine defines the state of the clutch, for example, in a chainsaw. This clutch system employs centrifugal </a:t>
            </a:r>
            <a:r>
              <a:rPr lang="en-US" sz="2400" dirty="0" smtClean="0"/>
              <a:t>force</a:t>
            </a:r>
            <a:r>
              <a:rPr lang="en-US" sz="2400" dirty="0"/>
              <a:t> </a:t>
            </a:r>
            <a:r>
              <a:rPr lang="en-US" sz="2400" dirty="0" smtClean="0"/>
              <a:t>to </a:t>
            </a:r>
            <a:r>
              <a:rPr lang="en-US" sz="2400" dirty="0"/>
              <a:t>automatically engage the clutch when the engine rpm rises above a threshold and to automatically disengage the clutch when the engine rpm falls low enough</a:t>
            </a:r>
            <a:r>
              <a:rPr lang="en-US" sz="2400" dirty="0" smtClean="0"/>
              <a:t>.</a:t>
            </a:r>
          </a:p>
          <a:p>
            <a:r>
              <a:rPr lang="en-US" sz="2400" dirty="0" smtClean="0"/>
              <a:t> </a:t>
            </a:r>
            <a:r>
              <a:rPr lang="en-US" sz="2400" dirty="0"/>
              <a:t>The system involves a clutch shoe or shoes attached to the driven shaft, rotating inside a clutch bell attached to the output shaft. The shoe(s) are held inwards by springs until centrifugal force overcomes the spring tension and the shoe(s) make contact with the bell, driving the output. In the case of a chainsaw this allows the chain to remain stationary whilst the engine is idling; once the throttle is pressed and the engine speed rises, the centrifugal clutch engages and the cutting chain moves.</a:t>
            </a:r>
          </a:p>
        </p:txBody>
      </p:sp>
    </p:spTree>
    <p:extLst>
      <p:ext uri="{BB962C8B-B14F-4D97-AF65-F5344CB8AC3E}">
        <p14:creationId xmlns="" xmlns:p14="http://schemas.microsoft.com/office/powerpoint/2010/main" val="2175573583"/>
      </p:ext>
    </p:extLst>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photo-2006-ferrari-fxx-rolling-shot-hot-brakes.jpg"/>
          <p:cNvPicPr>
            <a:picLocks noChangeAspect="1"/>
          </p:cNvPicPr>
          <p:nvPr/>
        </p:nvPicPr>
        <p:blipFill>
          <a:blip r:embed="rId2" cstate="print"/>
          <a:stretch>
            <a:fillRect/>
          </a:stretch>
        </p:blipFill>
        <p:spPr>
          <a:xfrm>
            <a:off x="1" y="1"/>
            <a:ext cx="12192000" cy="6865694"/>
          </a:xfrm>
          <a:prstGeom prst="rect">
            <a:avLst/>
          </a:prstGeom>
        </p:spPr>
      </p:pic>
      <p:sp>
        <p:nvSpPr>
          <p:cNvPr id="2" name="Title 1"/>
          <p:cNvSpPr>
            <a:spLocks noGrp="1"/>
          </p:cNvSpPr>
          <p:nvPr>
            <p:ph type="title"/>
          </p:nvPr>
        </p:nvSpPr>
        <p:spPr>
          <a:xfrm>
            <a:off x="594103" y="1034055"/>
            <a:ext cx="9956800" cy="1143000"/>
          </a:xfrm>
        </p:spPr>
        <p:txBody>
          <a:bodyPr>
            <a:normAutofit/>
          </a:bodyPr>
          <a:lstStyle/>
          <a:p>
            <a:r>
              <a:rPr lang="en-US" sz="6600" b="1" i="1" u="sng" dirty="0" smtClean="0">
                <a:solidFill>
                  <a:srgbClr val="FFC000"/>
                </a:solidFill>
              </a:rPr>
              <a:t>BRAKES</a:t>
            </a:r>
            <a:endParaRPr lang="en-US" sz="6600" b="1" i="1" u="sng" dirty="0">
              <a:solidFill>
                <a:srgbClr val="FFC000"/>
              </a:solidFill>
            </a:endParaRPr>
          </a:p>
        </p:txBody>
      </p:sp>
    </p:spTree>
  </p:cSld>
  <p:clrMapOvr>
    <a:masterClrMapping/>
  </p:clrMapOvr>
  <p:transition>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A </a:t>
            </a:r>
            <a:r>
              <a:rPr lang="en-US" b="1" dirty="0" smtClean="0"/>
              <a:t>brake</a:t>
            </a:r>
            <a:r>
              <a:rPr lang="en-US" dirty="0" smtClean="0"/>
              <a:t> is a </a:t>
            </a:r>
            <a:r>
              <a:rPr lang="en-US" dirty="0" smtClean="0">
                <a:hlinkClick r:id="rId2" tooltip="Mechanical device"/>
              </a:rPr>
              <a:t>mechanical device</a:t>
            </a:r>
            <a:r>
              <a:rPr lang="en-US" dirty="0" smtClean="0"/>
              <a:t> which inhibits motion. </a:t>
            </a:r>
          </a:p>
          <a:p>
            <a:r>
              <a:rPr lang="en-US" dirty="0" smtClean="0"/>
              <a:t>Brakes are generally applied to rotating axles or wheels, but may also take other forms such as the surface of a moving fluid (flaps deployed into water or air). Some vehicles use a combination of braking mechanisms,</a:t>
            </a:r>
            <a:endParaRPr lang="en-US" dirty="0"/>
          </a:p>
        </p:txBody>
      </p:sp>
    </p:spTree>
  </p:cSld>
  <p:clrMapOvr>
    <a:masterClrMapping/>
  </p:clrMapOvr>
  <p:transition>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a:t>
            </a:r>
            <a:endParaRPr lang="en-US" dirty="0"/>
          </a:p>
        </p:txBody>
      </p:sp>
      <p:sp>
        <p:nvSpPr>
          <p:cNvPr id="3" name="Content Placeholder 2"/>
          <p:cNvSpPr>
            <a:spLocks noGrp="1"/>
          </p:cNvSpPr>
          <p:nvPr>
            <p:ph idx="1"/>
          </p:nvPr>
        </p:nvSpPr>
        <p:spPr/>
        <p:txBody>
          <a:bodyPr/>
          <a:lstStyle/>
          <a:p>
            <a:r>
              <a:rPr lang="en-US" b="1" dirty="0" smtClean="0"/>
              <a:t>Frictional brakes</a:t>
            </a:r>
          </a:p>
          <a:p>
            <a:r>
              <a:rPr lang="en-US" b="1" dirty="0" smtClean="0"/>
              <a:t>Band brakes</a:t>
            </a:r>
          </a:p>
          <a:p>
            <a:r>
              <a:rPr lang="en-US" b="1" dirty="0" smtClean="0"/>
              <a:t>Hand brakes</a:t>
            </a:r>
            <a:endParaRPr lang="en-US" dirty="0"/>
          </a:p>
        </p:txBody>
      </p:sp>
    </p:spTree>
  </p:cSld>
  <p:clrMapOvr>
    <a:masterClrMapping/>
  </p:clrMapOvr>
  <p:transition>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FRICTIONAL BRAKE</a:t>
            </a:r>
            <a:endParaRPr lang="en-US" dirty="0"/>
          </a:p>
        </p:txBody>
      </p:sp>
      <p:sp>
        <p:nvSpPr>
          <p:cNvPr id="3" name="Content Placeholder 2"/>
          <p:cNvSpPr>
            <a:spLocks noGrp="1"/>
          </p:cNvSpPr>
          <p:nvPr>
            <p:ph idx="1"/>
          </p:nvPr>
        </p:nvSpPr>
        <p:spPr/>
        <p:txBody>
          <a:bodyPr/>
          <a:lstStyle/>
          <a:p>
            <a:r>
              <a:rPr lang="en-US" dirty="0" smtClean="0"/>
              <a:t>Friction (pad/shoe) brakes are often rotating devices with a stationary pad and a rotating wear surface.</a:t>
            </a:r>
          </a:p>
          <a:p>
            <a:r>
              <a:rPr lang="en-US" dirty="0" smtClean="0"/>
              <a:t> Common configurations include shoes that contract to rub on the outside of a rotating drum, such as a band brake a rotating drum with shoes that expand to rub the inside of a drum, commonly called a "drum brake", although other drum configurations are possible; and pads that pinch a rotating disc, commonly called a "disc brake".</a:t>
            </a:r>
            <a:endParaRPr lang="en-US" dirty="0"/>
          </a:p>
        </p:txBody>
      </p:sp>
    </p:spTree>
  </p:cSld>
  <p:clrMapOvr>
    <a:masterClrMapping/>
  </p:clrMapOvr>
  <p:transition>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 brakes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b="1" dirty="0" smtClean="0"/>
              <a:t>band brake</a:t>
            </a:r>
            <a:r>
              <a:rPr lang="en-US" dirty="0" smtClean="0"/>
              <a:t> is a primary or secondary brake, consisting of a band of friction material that tightens concentrically around a cylindrical piece of equipment to either prevent it from rotating (a static or "holding" brake), or to slow it (a dynamic brake). This application is common on winch drums and chain saws and is also used for some bicycle brakes.</a:t>
            </a:r>
          </a:p>
          <a:p>
            <a:r>
              <a:rPr lang="en-US" dirty="0" smtClean="0"/>
              <a:t>A former application was the locking of gear rings in epicyclical gearing. In modern automatic transmissions this task has been taken over entirely by multiple-plate clutches or multiple-plate brakes.</a:t>
            </a:r>
          </a:p>
          <a:p>
            <a:endParaRPr lang="en-US" dirty="0"/>
          </a:p>
        </p:txBody>
      </p:sp>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CLUTCH</a:t>
            </a:r>
          </a:p>
          <a:p>
            <a:pPr>
              <a:buNone/>
            </a:pPr>
            <a:r>
              <a:rPr lang="en-US" dirty="0" smtClean="0"/>
              <a:t>                   Purpose of  Clutch</a:t>
            </a:r>
          </a:p>
          <a:p>
            <a:pPr>
              <a:buNone/>
            </a:pPr>
            <a:r>
              <a:rPr lang="en-US" dirty="0" smtClean="0"/>
              <a:t>                   Types of Clutches</a:t>
            </a:r>
          </a:p>
          <a:p>
            <a:pPr>
              <a:buNone/>
            </a:pPr>
            <a:r>
              <a:rPr lang="en-US" dirty="0" smtClean="0"/>
              <a:t>                   Contruction of clutch</a:t>
            </a:r>
          </a:p>
          <a:p>
            <a:pPr>
              <a:buNone/>
            </a:pPr>
            <a:r>
              <a:rPr lang="en-US" dirty="0" smtClean="0"/>
              <a:t>                   </a:t>
            </a:r>
          </a:p>
          <a:p>
            <a:r>
              <a:rPr lang="en-US" dirty="0" smtClean="0"/>
              <a:t>BRAKES</a:t>
            </a:r>
          </a:p>
          <a:p>
            <a:pPr>
              <a:buNone/>
            </a:pPr>
            <a:r>
              <a:rPr lang="en-US" dirty="0" smtClean="0"/>
              <a:t>                    Introduction</a:t>
            </a:r>
          </a:p>
          <a:p>
            <a:pPr>
              <a:buNone/>
            </a:pPr>
            <a:r>
              <a:rPr lang="en-US" dirty="0" smtClean="0"/>
              <a:t>                    Types of Brakes</a:t>
            </a:r>
          </a:p>
          <a:p>
            <a:pPr>
              <a:buNone/>
            </a:pPr>
            <a:r>
              <a:rPr lang="en-US" dirty="0" smtClean="0"/>
              <a:t>                    </a:t>
            </a:r>
            <a:endParaRPr lang="en-US" dirty="0"/>
          </a:p>
        </p:txBody>
      </p:sp>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Brake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cars, the </a:t>
            </a:r>
            <a:r>
              <a:rPr lang="en-US" b="1" dirty="0" smtClean="0"/>
              <a:t>parking brake</a:t>
            </a:r>
            <a:r>
              <a:rPr lang="en-US" dirty="0" smtClean="0"/>
              <a:t>, also called </a:t>
            </a:r>
            <a:r>
              <a:rPr lang="en-US" b="1" dirty="0" smtClean="0"/>
              <a:t>hand brake</a:t>
            </a:r>
            <a:r>
              <a:rPr lang="en-US" dirty="0" smtClean="0"/>
              <a:t>, </a:t>
            </a:r>
            <a:r>
              <a:rPr lang="en-US" b="1" dirty="0" smtClean="0"/>
              <a:t>emergency brake</a:t>
            </a:r>
            <a:r>
              <a:rPr lang="en-US" dirty="0" smtClean="0"/>
              <a:t>, or </a:t>
            </a:r>
            <a:r>
              <a:rPr lang="en-US" b="1" dirty="0" smtClean="0"/>
              <a:t>e-brake</a:t>
            </a:r>
            <a:r>
              <a:rPr lang="en-US" dirty="0" smtClean="0"/>
              <a:t>, is a latching brake usually used to keep the vehicle stationary. It is sometimes also used to prevent a vehicle from rolling when the operator needs both feet to operate the clutch and throttle pedals.</a:t>
            </a:r>
          </a:p>
          <a:p>
            <a:r>
              <a:rPr lang="en-US" dirty="0" smtClean="0"/>
              <a:t> Automobile hand brakes usually consist of a cable directly connected to the brake mechanism on one end and to a lever or foot pedal at the driver's position. The mechanism is often a hand-operated lever (hence the </a:t>
            </a:r>
            <a:r>
              <a:rPr lang="en-US" i="1" dirty="0" smtClean="0"/>
              <a:t>hand brake</a:t>
            </a:r>
            <a:r>
              <a:rPr lang="en-US" dirty="0" smtClean="0"/>
              <a:t> name), on the floor on either side of the driver, or a pull handle located below and near the steering wheel column, or a (foot-operated) pedal located far apart from the other pedals.</a:t>
            </a:r>
            <a:endParaRPr lang="en-US" dirty="0"/>
          </a:p>
        </p:txBody>
      </p:sp>
    </p:spTree>
  </p:cSld>
  <p:clrMapOvr>
    <a:masterClrMapping/>
  </p:clrMapOvr>
  <p:transition>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Brake boost</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Most modern vehicles use a vacuum assisted brake system that greatly increases the force applied to the vehicle's brakes by its operator. This additional force is supplied by the manifold vacuum generated by air flow being obstructed by the throttle on a running engine. This force is greatly reduced when the engine is running at fully open throttle, as the difference between ambient air pressure and manifold (absolute) air pressure is reduced, and therefore available vacuum is diminished. However, brakes are rarely applied at full throttle; the driver takes the right foot off the gas pedal and moves it to the brake pedal - unless left-foot braking is used.</a:t>
            </a:r>
          </a:p>
          <a:p>
            <a:endParaRPr lang="en-US" dirty="0"/>
          </a:p>
        </p:txBody>
      </p:sp>
    </p:spTree>
  </p:cSld>
  <p:clrMapOvr>
    <a:masterClrMapping/>
  </p:clrMapOvr>
  <p:transition>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041" y="2414643"/>
            <a:ext cx="10515600" cy="1325563"/>
          </a:xfrm>
        </p:spPr>
        <p:txBody>
          <a:bodyPr>
            <a:normAutofit fontScale="90000"/>
          </a:bodyPr>
          <a:lstStyle/>
          <a:p>
            <a:r>
              <a:rPr lang="en-US" dirty="0" smtClean="0"/>
              <a:t>WHAT HAPPENS WHEN BRAKE FAILURE OCCURS?</a:t>
            </a:r>
            <a:endParaRPr lang="en-US" dirty="0"/>
          </a:p>
        </p:txBody>
      </p:sp>
    </p:spTree>
    <p:extLst>
      <p:ext uri="{BB962C8B-B14F-4D97-AF65-F5344CB8AC3E}">
        <p14:creationId xmlns="" xmlns:p14="http://schemas.microsoft.com/office/powerpoint/2010/main" val="2978917931"/>
      </p:ext>
    </p:extLst>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
            <a:ext cx="12191999" cy="6858001"/>
          </a:xfrm>
          <a:prstGeom prst="rect">
            <a:avLst/>
          </a:prstGeom>
        </p:spPr>
      </p:pic>
    </p:spTree>
    <p:extLst>
      <p:ext uri="{BB962C8B-B14F-4D97-AF65-F5344CB8AC3E}">
        <p14:creationId xmlns="" xmlns:p14="http://schemas.microsoft.com/office/powerpoint/2010/main" val="3542455916"/>
      </p:ext>
    </p:extLst>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916" y="2540766"/>
            <a:ext cx="10515600" cy="1325563"/>
          </a:xfrm>
        </p:spPr>
        <p:txBody>
          <a:bodyPr/>
          <a:lstStyle/>
          <a:p>
            <a:r>
              <a:rPr lang="en-US" dirty="0" smtClean="0"/>
              <a:t>Paul walker died in a high speed crash</a:t>
            </a:r>
            <a:endParaRPr lang="en-US" dirty="0"/>
          </a:p>
        </p:txBody>
      </p:sp>
    </p:spTree>
    <p:extLst>
      <p:ext uri="{BB962C8B-B14F-4D97-AF65-F5344CB8AC3E}">
        <p14:creationId xmlns="" xmlns:p14="http://schemas.microsoft.com/office/powerpoint/2010/main" val="929316665"/>
      </p:ext>
    </p:extLst>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ictures-of-cars.com/Moto-Stunts-Internationa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6483" y="0"/>
            <a:ext cx="11955517" cy="686598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901261" y="4606049"/>
            <a:ext cx="3071649" cy="1325563"/>
          </a:xfrm>
        </p:spPr>
        <p:txBody>
          <a:bodyPr>
            <a:normAutofit/>
          </a:bodyPr>
          <a:lstStyle/>
          <a:p>
            <a:r>
              <a:rPr lang="en-US" sz="5400" b="1" dirty="0" smtClean="0">
                <a:solidFill>
                  <a:srgbClr val="FFC000"/>
                </a:solidFill>
              </a:rPr>
              <a:t>Thank you</a:t>
            </a:r>
            <a:endParaRPr lang="en-US" sz="5400" b="1" dirty="0">
              <a:solidFill>
                <a:srgbClr val="FFC000"/>
              </a:solidFill>
            </a:endParaRPr>
          </a:p>
        </p:txBody>
      </p:sp>
    </p:spTree>
    <p:extLst>
      <p:ext uri="{BB962C8B-B14F-4D97-AF65-F5344CB8AC3E}">
        <p14:creationId xmlns="" xmlns:p14="http://schemas.microsoft.com/office/powerpoint/2010/main" val="1987379294"/>
      </p:ext>
    </p:extLst>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clutch.jpg"/>
          <p:cNvPicPr>
            <a:picLocks noChangeAspect="1"/>
          </p:cNvPicPr>
          <p:nvPr/>
        </p:nvPicPr>
        <p:blipFill>
          <a:blip r:embed="rId2" cstate="print"/>
          <a:stretch>
            <a:fillRect/>
          </a:stretch>
        </p:blipFill>
        <p:spPr>
          <a:xfrm>
            <a:off x="416731" y="325464"/>
            <a:ext cx="10938359" cy="6152827"/>
          </a:xfrm>
          <a:prstGeom prst="rect">
            <a:avLst/>
          </a:prstGeom>
        </p:spPr>
      </p:pic>
      <p:sp>
        <p:nvSpPr>
          <p:cNvPr id="98306" name="Rectangle 2"/>
          <p:cNvSpPr>
            <a:spLocks noGrp="1" noChangeArrowheads="1"/>
          </p:cNvSpPr>
          <p:nvPr>
            <p:ph type="title"/>
          </p:nvPr>
        </p:nvSpPr>
        <p:spPr>
          <a:xfrm>
            <a:off x="739345" y="1908431"/>
            <a:ext cx="4080641" cy="1325563"/>
          </a:xfrm>
        </p:spPr>
        <p:txBody>
          <a:bodyPr>
            <a:normAutofit/>
          </a:bodyPr>
          <a:lstStyle/>
          <a:p>
            <a:r>
              <a:rPr lang="en-US" sz="6600" dirty="0">
                <a:solidFill>
                  <a:srgbClr val="C00000"/>
                </a:solidFill>
              </a:rPr>
              <a:t>Clutches</a:t>
            </a:r>
          </a:p>
        </p:txBody>
      </p:sp>
      <p:sp>
        <p:nvSpPr>
          <p:cNvPr id="10" name="Slide Number Placeholder 9"/>
          <p:cNvSpPr>
            <a:spLocks noGrp="1"/>
          </p:cNvSpPr>
          <p:nvPr>
            <p:ph type="sldNum" sz="quarter" idx="12"/>
          </p:nvPr>
        </p:nvSpPr>
        <p:spPr/>
        <p:txBody>
          <a:bodyPr/>
          <a:lstStyle/>
          <a:p>
            <a:fld id="{2C1498EF-108C-4550-ACE6-62586A83A752}" type="slidenum">
              <a:rPr lang="en-US"/>
              <a:pPr/>
              <a:t>3</a:t>
            </a:fld>
            <a:endParaRPr lang="en-US"/>
          </a:p>
        </p:txBody>
      </p:sp>
    </p:spTree>
    <p:extLst>
      <p:ext uri="{BB962C8B-B14F-4D97-AF65-F5344CB8AC3E}">
        <p14:creationId xmlns="" xmlns:p14="http://schemas.microsoft.com/office/powerpoint/2010/main" val="1391399616"/>
      </p:ext>
    </p:extLst>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p:txBody>
          <a:bodyPr/>
          <a:lstStyle/>
          <a:p>
            <a:r>
              <a:rPr lang="en-US"/>
              <a:t>Purpose of the Clutch</a:t>
            </a:r>
          </a:p>
        </p:txBody>
      </p:sp>
      <p:sp>
        <p:nvSpPr>
          <p:cNvPr id="105475" name="Rectangle 1027"/>
          <p:cNvSpPr>
            <a:spLocks noGrp="1" noChangeArrowheads="1"/>
          </p:cNvSpPr>
          <p:nvPr>
            <p:ph idx="1"/>
          </p:nvPr>
        </p:nvSpPr>
        <p:spPr/>
        <p:txBody>
          <a:bodyPr/>
          <a:lstStyle/>
          <a:p>
            <a:r>
              <a:rPr lang="en-US"/>
              <a:t>Allows engine to be </a:t>
            </a:r>
            <a:r>
              <a:rPr lang="en-US" i="1">
                <a:solidFill>
                  <a:schemeClr val="hlink"/>
                </a:solidFill>
              </a:rPr>
              <a:t>disengaged </a:t>
            </a:r>
            <a:r>
              <a:rPr lang="en-US"/>
              <a:t>from transmission for shifting gears and coming to a stop</a:t>
            </a:r>
          </a:p>
          <a:p>
            <a:r>
              <a:rPr lang="en-US"/>
              <a:t>Allows smooth </a:t>
            </a:r>
            <a:r>
              <a:rPr lang="en-US" i="1">
                <a:solidFill>
                  <a:schemeClr val="hlink"/>
                </a:solidFill>
              </a:rPr>
              <a:t>engagement</a:t>
            </a:r>
            <a:r>
              <a:rPr lang="en-US"/>
              <a:t> of engine to transmission</a:t>
            </a:r>
          </a:p>
        </p:txBody>
      </p:sp>
      <p:sp>
        <p:nvSpPr>
          <p:cNvPr id="8" name="Slide Number Placeholder 7"/>
          <p:cNvSpPr>
            <a:spLocks noGrp="1"/>
          </p:cNvSpPr>
          <p:nvPr>
            <p:ph type="sldNum" sz="quarter" idx="12"/>
          </p:nvPr>
        </p:nvSpPr>
        <p:spPr/>
        <p:txBody>
          <a:bodyPr/>
          <a:lstStyle/>
          <a:p>
            <a:fld id="{5A1C5B9A-579A-4B25-8F09-DD3A451CAD72}" type="slidenum">
              <a:rPr lang="en-US"/>
              <a:pPr/>
              <a:t>4</a:t>
            </a:fld>
            <a:endParaRPr lang="en-US"/>
          </a:p>
        </p:txBody>
      </p:sp>
    </p:spTree>
    <p:extLst>
      <p:ext uri="{BB962C8B-B14F-4D97-AF65-F5344CB8AC3E}">
        <p14:creationId xmlns="" xmlns:p14="http://schemas.microsoft.com/office/powerpoint/2010/main" val="421649404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wipe(left)">
                                      <p:cBhvr>
                                        <p:cTn id="7" dur="300"/>
                                        <p:tgtEl>
                                          <p:spTgt spid="105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0"/>
                                  </p:iterate>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wipe(left)">
                                      <p:cBhvr>
                                        <p:cTn id="12" dur="300"/>
                                        <p:tgtEl>
                                          <p:spTgt spid="1054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94381" y="2774727"/>
            <a:ext cx="7018789" cy="3957145"/>
          </a:xfrm>
          <a:prstGeom prst="rect">
            <a:avLst/>
          </a:prstGeom>
        </p:spPr>
      </p:pic>
      <p:sp>
        <p:nvSpPr>
          <p:cNvPr id="104450" name="Rectangle 2"/>
          <p:cNvSpPr>
            <a:spLocks noGrp="1" noChangeArrowheads="1"/>
          </p:cNvSpPr>
          <p:nvPr>
            <p:ph type="title"/>
          </p:nvPr>
        </p:nvSpPr>
        <p:spPr/>
        <p:txBody>
          <a:bodyPr/>
          <a:lstStyle/>
          <a:p>
            <a:r>
              <a:rPr lang="en-US"/>
              <a:t>Clutches</a:t>
            </a:r>
          </a:p>
        </p:txBody>
      </p:sp>
      <p:sp>
        <p:nvSpPr>
          <p:cNvPr id="104451" name="Rectangle 3"/>
          <p:cNvSpPr>
            <a:spLocks noGrp="1" noChangeArrowheads="1"/>
          </p:cNvSpPr>
          <p:nvPr>
            <p:ph idx="1"/>
          </p:nvPr>
        </p:nvSpPr>
        <p:spPr>
          <a:xfrm>
            <a:off x="838200" y="1277007"/>
            <a:ext cx="10515600" cy="4899956"/>
          </a:xfrm>
        </p:spPr>
        <p:txBody>
          <a:bodyPr/>
          <a:lstStyle/>
          <a:p>
            <a:r>
              <a:rPr lang="en-US" sz="3600" b="1" i="1" u="sng" dirty="0" smtClean="0"/>
              <a:t>Location of the Clutch:-</a:t>
            </a:r>
          </a:p>
          <a:p>
            <a:pPr marL="457200" lvl="1" indent="0">
              <a:buNone/>
            </a:pPr>
            <a:endParaRPr lang="en-US" dirty="0"/>
          </a:p>
        </p:txBody>
      </p:sp>
      <p:sp>
        <p:nvSpPr>
          <p:cNvPr id="8" name="Slide Number Placeholder 7"/>
          <p:cNvSpPr>
            <a:spLocks noGrp="1"/>
          </p:cNvSpPr>
          <p:nvPr>
            <p:ph type="sldNum" sz="quarter" idx="12"/>
          </p:nvPr>
        </p:nvSpPr>
        <p:spPr/>
        <p:txBody>
          <a:bodyPr/>
          <a:lstStyle/>
          <a:p>
            <a:fld id="{7F3DED38-8E56-4734-8E10-FD5942BB3005}" type="slidenum">
              <a:rPr lang="en-US"/>
              <a:pPr/>
              <a:t>5</a:t>
            </a:fld>
            <a:endParaRPr lang="en-US"/>
          </a:p>
        </p:txBody>
      </p:sp>
      <p:sp>
        <p:nvSpPr>
          <p:cNvPr id="104453" name="Text Box 5"/>
          <p:cNvSpPr txBox="1">
            <a:spLocks noChangeArrowheads="1"/>
          </p:cNvSpPr>
          <p:nvPr/>
        </p:nvSpPr>
        <p:spPr bwMode="auto">
          <a:xfrm>
            <a:off x="247973" y="1943210"/>
            <a:ext cx="10407266" cy="18897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20000"/>
              </a:spcBef>
              <a:buClr>
                <a:schemeClr val="folHlink"/>
              </a:buClr>
              <a:buSzPct val="60000"/>
            </a:pPr>
            <a:r>
              <a:rPr lang="en-US" sz="3200" dirty="0" smtClean="0"/>
              <a:t>It is located at middle of the two shaft i.e., the transmission and engine of</a:t>
            </a:r>
          </a:p>
          <a:p>
            <a:pPr>
              <a:lnSpc>
                <a:spcPct val="90000"/>
              </a:lnSpc>
              <a:spcBef>
                <a:spcPct val="20000"/>
              </a:spcBef>
              <a:buClr>
                <a:schemeClr val="folHlink"/>
              </a:buClr>
              <a:buSzPct val="60000"/>
            </a:pPr>
            <a:r>
              <a:rPr lang="en-US" sz="3200" dirty="0" smtClean="0"/>
              <a:t> the car.</a:t>
            </a:r>
            <a:endParaRPr lang="en-US" sz="3200" dirty="0"/>
          </a:p>
          <a:p>
            <a:endParaRPr lang="en-US" sz="2400" dirty="0"/>
          </a:p>
        </p:txBody>
      </p:sp>
    </p:spTree>
    <p:extLst>
      <p:ext uri="{BB962C8B-B14F-4D97-AF65-F5344CB8AC3E}">
        <p14:creationId xmlns="" xmlns:p14="http://schemas.microsoft.com/office/powerpoint/2010/main" val="166046883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dissolve">
                                      <p:cBhvr>
                                        <p:cTn id="7"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3407980" y="204952"/>
            <a:ext cx="4821621" cy="677917"/>
          </a:xfrm>
        </p:spPr>
        <p:txBody>
          <a:bodyPr>
            <a:normAutofit fontScale="70000" lnSpcReduction="20000"/>
          </a:bodyPr>
          <a:lstStyle/>
          <a:p>
            <a:r>
              <a:rPr lang="en-US" sz="4000" b="1" i="1" u="sng" dirty="0" smtClean="0"/>
              <a:t>Types of </a:t>
            </a:r>
            <a:r>
              <a:rPr lang="en-US" sz="4000" b="1" i="1" u="sng" dirty="0"/>
              <a:t>the </a:t>
            </a:r>
            <a:r>
              <a:rPr lang="en-US" sz="4000" b="1" i="1" u="sng" dirty="0" smtClean="0"/>
              <a:t>Clutches:-</a:t>
            </a:r>
            <a:endParaRPr lang="en-US" sz="4000" b="1" i="1" u="sng" dirty="0"/>
          </a:p>
        </p:txBody>
      </p:sp>
      <p:sp>
        <p:nvSpPr>
          <p:cNvPr id="7" name="Slide Number Placeholder 6"/>
          <p:cNvSpPr>
            <a:spLocks noGrp="1"/>
          </p:cNvSpPr>
          <p:nvPr>
            <p:ph type="sldNum" sz="quarter" idx="12"/>
          </p:nvPr>
        </p:nvSpPr>
        <p:spPr/>
        <p:txBody>
          <a:bodyPr/>
          <a:lstStyle/>
          <a:p>
            <a:fld id="{419C6C5F-ACEF-442A-A734-1AC1B5EDEB8B}" type="slidenum">
              <a:rPr lang="en-US" sz="1400" b="1"/>
              <a:pPr/>
              <a:t>6</a:t>
            </a:fld>
            <a:endParaRPr lang="en-US" sz="1400" b="1"/>
          </a:p>
        </p:txBody>
      </p:sp>
      <p:sp>
        <p:nvSpPr>
          <p:cNvPr id="3" name="Rectangle 2"/>
          <p:cNvSpPr/>
          <p:nvPr/>
        </p:nvSpPr>
        <p:spPr>
          <a:xfrm>
            <a:off x="4288221" y="882869"/>
            <a:ext cx="3121572" cy="551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4" name="TextBox 3"/>
          <p:cNvSpPr txBox="1"/>
          <p:nvPr/>
        </p:nvSpPr>
        <p:spPr>
          <a:xfrm>
            <a:off x="4918845" y="882869"/>
            <a:ext cx="3121572" cy="707886"/>
          </a:xfrm>
          <a:prstGeom prst="rect">
            <a:avLst/>
          </a:prstGeom>
          <a:noFill/>
        </p:spPr>
        <p:txBody>
          <a:bodyPr wrap="square" rtlCol="0">
            <a:spAutoFit/>
          </a:bodyPr>
          <a:lstStyle/>
          <a:p>
            <a:r>
              <a:rPr lang="en-US" sz="4000" b="1" i="1" dirty="0" smtClean="0"/>
              <a:t>Clutches</a:t>
            </a:r>
            <a:endParaRPr lang="en-US" sz="4000" b="1" i="1" dirty="0"/>
          </a:p>
        </p:txBody>
      </p:sp>
      <p:cxnSp>
        <p:nvCxnSpPr>
          <p:cNvPr id="9" name="Straight Arrow Connector 8"/>
          <p:cNvCxnSpPr/>
          <p:nvPr/>
        </p:nvCxnSpPr>
        <p:spPr>
          <a:xfrm>
            <a:off x="5818790" y="1434662"/>
            <a:ext cx="0" cy="362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50883" y="1797269"/>
            <a:ext cx="9774620" cy="31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50883" y="1797269"/>
            <a:ext cx="0" cy="36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0925504" y="1828800"/>
            <a:ext cx="0" cy="331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693568" y="1828800"/>
            <a:ext cx="0" cy="331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209389" y="1828800"/>
            <a:ext cx="0" cy="331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46983" y="2154626"/>
            <a:ext cx="2096821" cy="373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21" name="TextBox 20"/>
          <p:cNvSpPr txBox="1"/>
          <p:nvPr/>
        </p:nvSpPr>
        <p:spPr>
          <a:xfrm>
            <a:off x="441438" y="2144109"/>
            <a:ext cx="1676399" cy="400110"/>
          </a:xfrm>
          <a:prstGeom prst="rect">
            <a:avLst/>
          </a:prstGeom>
          <a:noFill/>
        </p:spPr>
        <p:txBody>
          <a:bodyPr wrap="square" rtlCol="0">
            <a:spAutoFit/>
          </a:bodyPr>
          <a:lstStyle/>
          <a:p>
            <a:r>
              <a:rPr lang="en-US" sz="2000" b="1" dirty="0" smtClean="0"/>
              <a:t>Mechanical</a:t>
            </a:r>
            <a:endParaRPr lang="en-US" sz="2000" b="1" dirty="0"/>
          </a:p>
        </p:txBody>
      </p:sp>
      <p:sp>
        <p:nvSpPr>
          <p:cNvPr id="28" name="Rectangle 27"/>
          <p:cNvSpPr/>
          <p:nvPr/>
        </p:nvSpPr>
        <p:spPr>
          <a:xfrm>
            <a:off x="3174133" y="2165137"/>
            <a:ext cx="2102080" cy="352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29" name="TextBox 28"/>
          <p:cNvSpPr txBox="1"/>
          <p:nvPr/>
        </p:nvSpPr>
        <p:spPr>
          <a:xfrm>
            <a:off x="3332132" y="2123088"/>
            <a:ext cx="1878065" cy="461665"/>
          </a:xfrm>
          <a:prstGeom prst="rect">
            <a:avLst/>
          </a:prstGeom>
          <a:noFill/>
        </p:spPr>
        <p:txBody>
          <a:bodyPr wrap="square" rtlCol="0">
            <a:spAutoFit/>
          </a:bodyPr>
          <a:lstStyle/>
          <a:p>
            <a:r>
              <a:rPr lang="en-US" sz="2400" b="1" dirty="0" smtClean="0"/>
              <a:t>Pneumatic</a:t>
            </a:r>
            <a:endParaRPr lang="en-US" sz="2400" b="1" dirty="0"/>
          </a:p>
        </p:txBody>
      </p:sp>
      <p:sp>
        <p:nvSpPr>
          <p:cNvPr id="30" name="Rectangle 29"/>
          <p:cNvSpPr/>
          <p:nvPr/>
        </p:nvSpPr>
        <p:spPr>
          <a:xfrm>
            <a:off x="6637298" y="2175643"/>
            <a:ext cx="2102080" cy="352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31" name="TextBox 30"/>
          <p:cNvSpPr txBox="1"/>
          <p:nvPr/>
        </p:nvSpPr>
        <p:spPr>
          <a:xfrm>
            <a:off x="6957872" y="2133599"/>
            <a:ext cx="1592314" cy="461665"/>
          </a:xfrm>
          <a:prstGeom prst="rect">
            <a:avLst/>
          </a:prstGeom>
          <a:noFill/>
        </p:spPr>
        <p:txBody>
          <a:bodyPr wrap="square" rtlCol="0">
            <a:spAutoFit/>
          </a:bodyPr>
          <a:lstStyle/>
          <a:p>
            <a:r>
              <a:rPr lang="en-US" sz="2400" b="1" dirty="0" smtClean="0"/>
              <a:t>Hydraulic</a:t>
            </a:r>
            <a:endParaRPr lang="en-US" sz="2400" b="1" dirty="0"/>
          </a:p>
        </p:txBody>
      </p:sp>
      <p:sp>
        <p:nvSpPr>
          <p:cNvPr id="32" name="Rectangle 31"/>
          <p:cNvSpPr/>
          <p:nvPr/>
        </p:nvSpPr>
        <p:spPr>
          <a:xfrm>
            <a:off x="9774649" y="2170383"/>
            <a:ext cx="2312288" cy="352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33" name="TextBox 32"/>
          <p:cNvSpPr txBox="1"/>
          <p:nvPr/>
        </p:nvSpPr>
        <p:spPr>
          <a:xfrm>
            <a:off x="9774648" y="2144105"/>
            <a:ext cx="2259715" cy="400110"/>
          </a:xfrm>
          <a:prstGeom prst="rect">
            <a:avLst/>
          </a:prstGeom>
          <a:noFill/>
        </p:spPr>
        <p:txBody>
          <a:bodyPr wrap="square" rtlCol="0">
            <a:spAutoFit/>
          </a:bodyPr>
          <a:lstStyle/>
          <a:p>
            <a:r>
              <a:rPr lang="en-US" sz="2000" b="1" dirty="0" smtClean="0"/>
              <a:t>Electromagnetic</a:t>
            </a:r>
            <a:endParaRPr lang="en-US" sz="2000" b="1" dirty="0"/>
          </a:p>
        </p:txBody>
      </p:sp>
      <p:cxnSp>
        <p:nvCxnSpPr>
          <p:cNvPr id="23" name="Straight Connector 22"/>
          <p:cNvCxnSpPr/>
          <p:nvPr/>
        </p:nvCxnSpPr>
        <p:spPr>
          <a:xfrm>
            <a:off x="1150883" y="2527734"/>
            <a:ext cx="0" cy="310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29860" y="2801015"/>
            <a:ext cx="4146353" cy="36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634344" y="2801005"/>
            <a:ext cx="0" cy="331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255167" y="2811511"/>
            <a:ext cx="0" cy="331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16527" y="3142603"/>
            <a:ext cx="3376951" cy="373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43" name="TextBox 42"/>
          <p:cNvSpPr txBox="1"/>
          <p:nvPr/>
        </p:nvSpPr>
        <p:spPr>
          <a:xfrm>
            <a:off x="246982" y="3115514"/>
            <a:ext cx="3922061" cy="400110"/>
          </a:xfrm>
          <a:prstGeom prst="rect">
            <a:avLst/>
          </a:prstGeom>
          <a:noFill/>
        </p:spPr>
        <p:txBody>
          <a:bodyPr wrap="square" rtlCol="0">
            <a:spAutoFit/>
          </a:bodyPr>
          <a:lstStyle/>
          <a:p>
            <a:r>
              <a:rPr lang="en-US" sz="2000" b="1" dirty="0" smtClean="0"/>
              <a:t>Positive contact clutches</a:t>
            </a:r>
            <a:endParaRPr lang="en-US" sz="2000" b="1" dirty="0"/>
          </a:p>
        </p:txBody>
      </p:sp>
      <p:sp>
        <p:nvSpPr>
          <p:cNvPr id="44" name="Rectangle 43"/>
          <p:cNvSpPr/>
          <p:nvPr/>
        </p:nvSpPr>
        <p:spPr>
          <a:xfrm>
            <a:off x="4272469" y="3137348"/>
            <a:ext cx="2102080" cy="352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45" name="TextBox 44"/>
          <p:cNvSpPr txBox="1"/>
          <p:nvPr/>
        </p:nvSpPr>
        <p:spPr>
          <a:xfrm>
            <a:off x="4209389" y="3079532"/>
            <a:ext cx="2427909" cy="400110"/>
          </a:xfrm>
          <a:prstGeom prst="rect">
            <a:avLst/>
          </a:prstGeom>
          <a:noFill/>
        </p:spPr>
        <p:txBody>
          <a:bodyPr wrap="square" rtlCol="0">
            <a:spAutoFit/>
          </a:bodyPr>
          <a:lstStyle/>
          <a:p>
            <a:r>
              <a:rPr lang="en-US" sz="2000" b="1" dirty="0" smtClean="0"/>
              <a:t>Friction clutches</a:t>
            </a:r>
            <a:endParaRPr lang="en-US" sz="2000" b="1" dirty="0"/>
          </a:p>
        </p:txBody>
      </p:sp>
      <p:sp>
        <p:nvSpPr>
          <p:cNvPr id="46" name="Rectangle 45"/>
          <p:cNvSpPr/>
          <p:nvPr/>
        </p:nvSpPr>
        <p:spPr>
          <a:xfrm>
            <a:off x="40515" y="4319765"/>
            <a:ext cx="1737256" cy="352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47" name="TextBox 46"/>
          <p:cNvSpPr txBox="1"/>
          <p:nvPr/>
        </p:nvSpPr>
        <p:spPr>
          <a:xfrm>
            <a:off x="84080" y="4277714"/>
            <a:ext cx="1592314" cy="400110"/>
          </a:xfrm>
          <a:prstGeom prst="rect">
            <a:avLst/>
          </a:prstGeom>
          <a:noFill/>
        </p:spPr>
        <p:txBody>
          <a:bodyPr wrap="square" rtlCol="0">
            <a:spAutoFit/>
          </a:bodyPr>
          <a:lstStyle/>
          <a:p>
            <a:r>
              <a:rPr lang="en-US" sz="2000" b="1" dirty="0" smtClean="0"/>
              <a:t>Jaw Clutch</a:t>
            </a:r>
            <a:endParaRPr lang="en-US" sz="2000" b="1" dirty="0"/>
          </a:p>
        </p:txBody>
      </p:sp>
      <p:sp>
        <p:nvSpPr>
          <p:cNvPr id="48" name="Rectangle 47"/>
          <p:cNvSpPr/>
          <p:nvPr/>
        </p:nvSpPr>
        <p:spPr>
          <a:xfrm>
            <a:off x="1965430" y="4298744"/>
            <a:ext cx="2102080" cy="352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49" name="TextBox 48"/>
          <p:cNvSpPr txBox="1"/>
          <p:nvPr/>
        </p:nvSpPr>
        <p:spPr>
          <a:xfrm>
            <a:off x="1999167" y="4240922"/>
            <a:ext cx="2210222" cy="400110"/>
          </a:xfrm>
          <a:prstGeom prst="rect">
            <a:avLst/>
          </a:prstGeom>
          <a:noFill/>
        </p:spPr>
        <p:txBody>
          <a:bodyPr wrap="square" rtlCol="0">
            <a:spAutoFit/>
          </a:bodyPr>
          <a:lstStyle/>
          <a:p>
            <a:r>
              <a:rPr lang="en-US" sz="2000" b="1" dirty="0" smtClean="0"/>
              <a:t>Toothed Clutch</a:t>
            </a:r>
            <a:endParaRPr lang="en-US" sz="2000" b="1" dirty="0"/>
          </a:p>
        </p:txBody>
      </p:sp>
      <p:cxnSp>
        <p:nvCxnSpPr>
          <p:cNvPr id="50" name="Straight Connector 49"/>
          <p:cNvCxnSpPr/>
          <p:nvPr/>
        </p:nvCxnSpPr>
        <p:spPr>
          <a:xfrm flipV="1">
            <a:off x="841130" y="3852044"/>
            <a:ext cx="2107015" cy="31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786744" y="3520967"/>
            <a:ext cx="0" cy="331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48145" y="3852044"/>
            <a:ext cx="0" cy="467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841130" y="3852044"/>
            <a:ext cx="4937" cy="462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021712" y="5607286"/>
            <a:ext cx="1737256" cy="352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59" name="TextBox 58"/>
          <p:cNvSpPr txBox="1"/>
          <p:nvPr/>
        </p:nvSpPr>
        <p:spPr>
          <a:xfrm>
            <a:off x="2144114" y="5549472"/>
            <a:ext cx="1592314" cy="400110"/>
          </a:xfrm>
          <a:prstGeom prst="rect">
            <a:avLst/>
          </a:prstGeom>
          <a:noFill/>
        </p:spPr>
        <p:txBody>
          <a:bodyPr wrap="square" rtlCol="0">
            <a:spAutoFit/>
          </a:bodyPr>
          <a:lstStyle/>
          <a:p>
            <a:r>
              <a:rPr lang="en-US" sz="2000" b="1" dirty="0" smtClean="0"/>
              <a:t>Disc Clutch</a:t>
            </a:r>
            <a:endParaRPr lang="en-US" sz="2000" b="1" dirty="0"/>
          </a:p>
        </p:txBody>
      </p:sp>
      <p:sp>
        <p:nvSpPr>
          <p:cNvPr id="60" name="Rectangle 59"/>
          <p:cNvSpPr/>
          <p:nvPr/>
        </p:nvSpPr>
        <p:spPr>
          <a:xfrm>
            <a:off x="4349770" y="5617796"/>
            <a:ext cx="1737256" cy="352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61" name="TextBox 60"/>
          <p:cNvSpPr txBox="1"/>
          <p:nvPr/>
        </p:nvSpPr>
        <p:spPr>
          <a:xfrm>
            <a:off x="4424867" y="5559982"/>
            <a:ext cx="1802511" cy="400110"/>
          </a:xfrm>
          <a:prstGeom prst="rect">
            <a:avLst/>
          </a:prstGeom>
          <a:noFill/>
        </p:spPr>
        <p:txBody>
          <a:bodyPr wrap="square" rtlCol="0">
            <a:spAutoFit/>
          </a:bodyPr>
          <a:lstStyle/>
          <a:p>
            <a:r>
              <a:rPr lang="en-US" sz="2000" b="1" dirty="0" smtClean="0"/>
              <a:t>Cone Clutch</a:t>
            </a:r>
            <a:endParaRPr lang="en-US" sz="2000" b="1" dirty="0"/>
          </a:p>
        </p:txBody>
      </p:sp>
      <p:sp>
        <p:nvSpPr>
          <p:cNvPr id="62" name="Rectangle 61"/>
          <p:cNvSpPr/>
          <p:nvPr/>
        </p:nvSpPr>
        <p:spPr>
          <a:xfrm>
            <a:off x="6590004" y="5612540"/>
            <a:ext cx="2543517" cy="352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63" name="TextBox 62"/>
          <p:cNvSpPr txBox="1"/>
          <p:nvPr/>
        </p:nvSpPr>
        <p:spPr>
          <a:xfrm>
            <a:off x="6653066" y="5550854"/>
            <a:ext cx="2664357" cy="400110"/>
          </a:xfrm>
          <a:prstGeom prst="rect">
            <a:avLst/>
          </a:prstGeom>
          <a:noFill/>
        </p:spPr>
        <p:txBody>
          <a:bodyPr wrap="square" rtlCol="0">
            <a:spAutoFit/>
          </a:bodyPr>
          <a:lstStyle/>
          <a:p>
            <a:r>
              <a:rPr lang="en-US" sz="2000" b="1" dirty="0" smtClean="0"/>
              <a:t>Centrifugal Clutch</a:t>
            </a:r>
            <a:endParaRPr lang="en-US" sz="2000" b="1" dirty="0"/>
          </a:p>
        </p:txBody>
      </p:sp>
      <p:cxnSp>
        <p:nvCxnSpPr>
          <p:cNvPr id="64" name="Straight Connector 63"/>
          <p:cNvCxnSpPr/>
          <p:nvPr/>
        </p:nvCxnSpPr>
        <p:spPr>
          <a:xfrm flipV="1">
            <a:off x="3219655" y="5139559"/>
            <a:ext cx="4302594" cy="15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3210904" y="5139569"/>
            <a:ext cx="0" cy="467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239405" y="5118548"/>
            <a:ext cx="0" cy="467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504395" y="5144820"/>
            <a:ext cx="0" cy="467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5391806" y="3489439"/>
            <a:ext cx="1" cy="1665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83030206"/>
      </p:ext>
    </p:extLst>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1027"/>
          <p:cNvSpPr>
            <a:spLocks noGrp="1" noChangeArrowheads="1"/>
          </p:cNvSpPr>
          <p:nvPr>
            <p:ph idx="1"/>
          </p:nvPr>
        </p:nvSpPr>
        <p:spPr>
          <a:xfrm>
            <a:off x="578343" y="2471135"/>
            <a:ext cx="6610732" cy="4067777"/>
          </a:xfrm>
        </p:spPr>
        <p:txBody>
          <a:bodyPr>
            <a:normAutofit/>
          </a:bodyPr>
          <a:lstStyle/>
          <a:p>
            <a:pPr marL="0" indent="0" algn="ctr">
              <a:buNone/>
            </a:pPr>
            <a:r>
              <a:rPr lang="en-US" sz="6000" dirty="0" smtClean="0"/>
              <a:t>Construction </a:t>
            </a:r>
            <a:r>
              <a:rPr lang="en-US" sz="6000" dirty="0"/>
              <a:t>of the Clutch</a:t>
            </a:r>
          </a:p>
        </p:txBody>
      </p:sp>
      <p:sp>
        <p:nvSpPr>
          <p:cNvPr id="10" name="Slide Number Placeholder 9"/>
          <p:cNvSpPr>
            <a:spLocks noGrp="1"/>
          </p:cNvSpPr>
          <p:nvPr>
            <p:ph type="sldNum" sz="quarter" idx="12"/>
          </p:nvPr>
        </p:nvSpPr>
        <p:spPr/>
        <p:txBody>
          <a:bodyPr/>
          <a:lstStyle/>
          <a:p>
            <a:fld id="{36AAB22A-14DC-4A45-B3D0-F54EA04304CA}" type="slidenum">
              <a:rPr lang="en-US"/>
              <a:pPr/>
              <a:t>7</a:t>
            </a:fld>
            <a:endParaRPr lang="en-US"/>
          </a:p>
        </p:txBody>
      </p:sp>
      <p:pic>
        <p:nvPicPr>
          <p:cNvPr id="110597" name="Picture 1029" descr="C:\Photos\Clutch\coil spring PP.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t="6494"/>
          <a:stretch>
            <a:fillRect/>
          </a:stretch>
        </p:blipFill>
        <p:spPr bwMode="auto">
          <a:xfrm>
            <a:off x="8274625" y="306755"/>
            <a:ext cx="3415150" cy="6049595"/>
          </a:xfrm>
          <a:prstGeom prst="rect">
            <a:avLst/>
          </a:prstGeom>
          <a:noFill/>
          <a:ln w="38100">
            <a:solidFill>
              <a:schemeClr val="folHlink"/>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91717534"/>
      </p:ext>
    </p:extLst>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Clutches</a:t>
            </a:r>
          </a:p>
        </p:txBody>
      </p:sp>
      <p:sp>
        <p:nvSpPr>
          <p:cNvPr id="109571" name="Rectangle 3"/>
          <p:cNvSpPr>
            <a:spLocks noGrp="1" noChangeArrowheads="1"/>
          </p:cNvSpPr>
          <p:nvPr>
            <p:ph idx="1"/>
          </p:nvPr>
        </p:nvSpPr>
        <p:spPr>
          <a:xfrm>
            <a:off x="2706688" y="2017713"/>
            <a:ext cx="3541712" cy="4114800"/>
          </a:xfrm>
        </p:spPr>
        <p:txBody>
          <a:bodyPr/>
          <a:lstStyle/>
          <a:p>
            <a:r>
              <a:rPr lang="en-US"/>
              <a:t>44-3 Construction of the Clutch</a:t>
            </a:r>
          </a:p>
        </p:txBody>
      </p:sp>
      <p:sp>
        <p:nvSpPr>
          <p:cNvPr id="19" name="Slide Number Placeholder 18"/>
          <p:cNvSpPr>
            <a:spLocks noGrp="1"/>
          </p:cNvSpPr>
          <p:nvPr>
            <p:ph type="sldNum" sz="quarter" idx="12"/>
          </p:nvPr>
        </p:nvSpPr>
        <p:spPr/>
        <p:txBody>
          <a:bodyPr/>
          <a:lstStyle/>
          <a:p>
            <a:fld id="{22187F2E-74E8-41B4-A710-B97A733FF2E2}" type="slidenum">
              <a:rPr lang="en-US"/>
              <a:pPr/>
              <a:t>8</a:t>
            </a:fld>
            <a:endParaRPr lang="en-US"/>
          </a:p>
        </p:txBody>
      </p:sp>
      <p:pic>
        <p:nvPicPr>
          <p:cNvPr id="109574" name="Picture 6" descr="C:\Photos\Manual Drivetrain\clutchdisc_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1765" r="17647" b="13725"/>
          <a:stretch>
            <a:fillRect/>
          </a:stretch>
        </p:blipFill>
        <p:spPr bwMode="auto">
          <a:xfrm>
            <a:off x="6400800" y="1962150"/>
            <a:ext cx="4038600" cy="370205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9580" name="Group 12"/>
          <p:cNvGrpSpPr>
            <a:grpSpLocks/>
          </p:cNvGrpSpPr>
          <p:nvPr/>
        </p:nvGrpSpPr>
        <p:grpSpPr bwMode="auto">
          <a:xfrm>
            <a:off x="6553201" y="590550"/>
            <a:ext cx="3417888" cy="2762250"/>
            <a:chOff x="3168" y="372"/>
            <a:chExt cx="2153" cy="1740"/>
          </a:xfrm>
        </p:grpSpPr>
        <p:sp>
          <p:nvSpPr>
            <p:cNvPr id="109576" name="Text Box 8"/>
            <p:cNvSpPr txBox="1">
              <a:spLocks noChangeArrowheads="1"/>
            </p:cNvSpPr>
            <p:nvPr/>
          </p:nvSpPr>
          <p:spPr bwMode="auto">
            <a:xfrm>
              <a:off x="3168" y="372"/>
              <a:ext cx="2153" cy="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800"/>
                <a:t>Splines  to  </a:t>
              </a:r>
              <a:r>
                <a:rPr lang="en-US" sz="2800" i="1"/>
                <a:t>input shaft</a:t>
              </a:r>
            </a:p>
            <a:p>
              <a:r>
                <a:rPr lang="en-US" sz="2800"/>
                <a:t>Of transmission</a:t>
              </a:r>
            </a:p>
          </p:txBody>
        </p:sp>
        <p:sp>
          <p:nvSpPr>
            <p:cNvPr id="109577" name="AutoShape 9"/>
            <p:cNvSpPr>
              <a:spLocks noChangeArrowheads="1"/>
            </p:cNvSpPr>
            <p:nvPr/>
          </p:nvSpPr>
          <p:spPr bwMode="auto">
            <a:xfrm>
              <a:off x="4128" y="1056"/>
              <a:ext cx="336" cy="1056"/>
            </a:xfrm>
            <a:prstGeom prst="downArrow">
              <a:avLst>
                <a:gd name="adj1" fmla="val 50000"/>
                <a:gd name="adj2" fmla="val 78571"/>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579" name="Group 11"/>
          <p:cNvGrpSpPr>
            <a:grpSpLocks/>
          </p:cNvGrpSpPr>
          <p:nvPr/>
        </p:nvGrpSpPr>
        <p:grpSpPr bwMode="auto">
          <a:xfrm>
            <a:off x="3413126" y="4171952"/>
            <a:ext cx="3825875" cy="954088"/>
            <a:chOff x="1190" y="2628"/>
            <a:chExt cx="2410" cy="601"/>
          </a:xfrm>
        </p:grpSpPr>
        <p:sp>
          <p:nvSpPr>
            <p:cNvPr id="109575" name="Text Box 7"/>
            <p:cNvSpPr txBox="1">
              <a:spLocks noChangeArrowheads="1"/>
            </p:cNvSpPr>
            <p:nvPr/>
          </p:nvSpPr>
          <p:spPr bwMode="auto">
            <a:xfrm>
              <a:off x="1190" y="2628"/>
              <a:ext cx="1379" cy="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800"/>
                <a:t>Clutch Disk or</a:t>
              </a:r>
            </a:p>
            <a:p>
              <a:r>
                <a:rPr lang="en-US" sz="2800"/>
                <a:t>Friction Disk</a:t>
              </a:r>
            </a:p>
          </p:txBody>
        </p:sp>
        <p:sp>
          <p:nvSpPr>
            <p:cNvPr id="109578" name="AutoShape 10"/>
            <p:cNvSpPr>
              <a:spLocks noChangeArrowheads="1"/>
            </p:cNvSpPr>
            <p:nvPr/>
          </p:nvSpPr>
          <p:spPr bwMode="auto">
            <a:xfrm>
              <a:off x="2736" y="2784"/>
              <a:ext cx="864" cy="336"/>
            </a:xfrm>
            <a:prstGeom prst="rightArrow">
              <a:avLst>
                <a:gd name="adj1" fmla="val 50000"/>
                <a:gd name="adj2" fmla="val 64286"/>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583" name="Group 15"/>
          <p:cNvGrpSpPr>
            <a:grpSpLocks/>
          </p:cNvGrpSpPr>
          <p:nvPr/>
        </p:nvGrpSpPr>
        <p:grpSpPr bwMode="auto">
          <a:xfrm>
            <a:off x="9053514" y="1143000"/>
            <a:ext cx="1309687" cy="2743200"/>
            <a:chOff x="4743" y="720"/>
            <a:chExt cx="825" cy="1728"/>
          </a:xfrm>
        </p:grpSpPr>
        <p:pic>
          <p:nvPicPr>
            <p:cNvPr id="109581" name="Picture 13" descr="C:\Photos\Manual Drivetrain\throwout_0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l="42857" t="53679" r="31169"/>
            <a:stretch>
              <a:fillRect/>
            </a:stretch>
          </p:blipFill>
          <p:spPr bwMode="auto">
            <a:xfrm>
              <a:off x="4743" y="1344"/>
              <a:ext cx="825" cy="1104"/>
            </a:xfrm>
            <a:prstGeom prst="rect">
              <a:avLst/>
            </a:prstGeom>
            <a:noFill/>
            <a:extLst>
              <a:ext uri="{909E8E84-426E-40DD-AFC4-6F175D3DCCD1}">
                <a14:hiddenFill xmlns="" xmlns:a14="http://schemas.microsoft.com/office/drawing/2010/main">
                  <a:solidFill>
                    <a:srgbClr val="FFFFFF"/>
                  </a:solidFill>
                </a14:hiddenFill>
              </a:ext>
            </a:extLst>
          </p:spPr>
        </p:pic>
        <p:sp>
          <p:nvSpPr>
            <p:cNvPr id="109582" name="Line 14"/>
            <p:cNvSpPr>
              <a:spLocks noChangeShapeType="1"/>
            </p:cNvSpPr>
            <p:nvPr/>
          </p:nvSpPr>
          <p:spPr bwMode="auto">
            <a:xfrm>
              <a:off x="5088" y="720"/>
              <a:ext cx="48" cy="816"/>
            </a:xfrm>
            <a:prstGeom prst="line">
              <a:avLst/>
            </a:prstGeom>
            <a:noFill/>
            <a:ln w="79375">
              <a:solidFill>
                <a:schemeClr val="accent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grpSp>
      <p:pic>
        <p:nvPicPr>
          <p:cNvPr id="109585" name="Picture 17" descr="E:\P6230017.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l="19063" t="5469" r="13126" b="13594"/>
          <a:stretch>
            <a:fillRect/>
          </a:stretch>
        </p:blipFill>
        <p:spPr bwMode="auto">
          <a:xfrm>
            <a:off x="1981200" y="1981200"/>
            <a:ext cx="4038600" cy="36147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3183417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9579"/>
                                        </p:tgtEl>
                                        <p:attrNameLst>
                                          <p:attrName>style.visibility</p:attrName>
                                        </p:attrNameLst>
                                      </p:cBhvr>
                                      <p:to>
                                        <p:strVal val="visible"/>
                                      </p:to>
                                    </p:set>
                                    <p:anim calcmode="lin" valueType="num">
                                      <p:cBhvr additive="base">
                                        <p:cTn id="7" dur="500" fill="hold"/>
                                        <p:tgtEl>
                                          <p:spTgt spid="109579"/>
                                        </p:tgtEl>
                                        <p:attrNameLst>
                                          <p:attrName>ppt_x</p:attrName>
                                        </p:attrNameLst>
                                      </p:cBhvr>
                                      <p:tavLst>
                                        <p:tav tm="0">
                                          <p:val>
                                            <p:strVal val="0-#ppt_w/2"/>
                                          </p:val>
                                        </p:tav>
                                        <p:tav tm="100000">
                                          <p:val>
                                            <p:strVal val="#ppt_x"/>
                                          </p:val>
                                        </p:tav>
                                      </p:tavLst>
                                    </p:anim>
                                    <p:anim calcmode="lin" valueType="num">
                                      <p:cBhvr additive="base">
                                        <p:cTn id="8" dur="500" fill="hold"/>
                                        <p:tgtEl>
                                          <p:spTgt spid="1095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09580"/>
                                        </p:tgtEl>
                                        <p:attrNameLst>
                                          <p:attrName>style.visibility</p:attrName>
                                        </p:attrNameLst>
                                      </p:cBhvr>
                                      <p:to>
                                        <p:strVal val="visible"/>
                                      </p:to>
                                    </p:set>
                                    <p:anim calcmode="lin" valueType="num">
                                      <p:cBhvr additive="base">
                                        <p:cTn id="13" dur="500" fill="hold"/>
                                        <p:tgtEl>
                                          <p:spTgt spid="109580"/>
                                        </p:tgtEl>
                                        <p:attrNameLst>
                                          <p:attrName>ppt_x</p:attrName>
                                        </p:attrNameLst>
                                      </p:cBhvr>
                                      <p:tavLst>
                                        <p:tav tm="0">
                                          <p:val>
                                            <p:strVal val="#ppt_x"/>
                                          </p:val>
                                        </p:tav>
                                        <p:tav tm="100000">
                                          <p:val>
                                            <p:strVal val="#ppt_x"/>
                                          </p:val>
                                        </p:tav>
                                      </p:tavLst>
                                    </p:anim>
                                    <p:anim calcmode="lin" valueType="num">
                                      <p:cBhvr additive="base">
                                        <p:cTn id="14" dur="500" fill="hold"/>
                                        <p:tgtEl>
                                          <p:spTgt spid="109580"/>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500"/>
                            </p:stCondLst>
                            <p:childTnLst>
                              <p:par>
                                <p:cTn id="16" presetID="2" presetClass="entr" presetSubtype="2" fill="hold" nodeType="afterEffect">
                                  <p:stCondLst>
                                    <p:cond delay="2000"/>
                                  </p:stCondLst>
                                  <p:childTnLst>
                                    <p:set>
                                      <p:cBhvr>
                                        <p:cTn id="17" dur="1" fill="hold">
                                          <p:stCondLst>
                                            <p:cond delay="0"/>
                                          </p:stCondLst>
                                        </p:cTn>
                                        <p:tgtEl>
                                          <p:spTgt spid="109583"/>
                                        </p:tgtEl>
                                        <p:attrNameLst>
                                          <p:attrName>style.visibility</p:attrName>
                                        </p:attrNameLst>
                                      </p:cBhvr>
                                      <p:to>
                                        <p:strVal val="visible"/>
                                      </p:to>
                                    </p:set>
                                    <p:anim calcmode="lin" valueType="num">
                                      <p:cBhvr additive="base">
                                        <p:cTn id="18" dur="500" fill="hold"/>
                                        <p:tgtEl>
                                          <p:spTgt spid="109583"/>
                                        </p:tgtEl>
                                        <p:attrNameLst>
                                          <p:attrName>ppt_x</p:attrName>
                                        </p:attrNameLst>
                                      </p:cBhvr>
                                      <p:tavLst>
                                        <p:tav tm="0">
                                          <p:val>
                                            <p:strVal val="1+#ppt_w/2"/>
                                          </p:val>
                                        </p:tav>
                                        <p:tav tm="100000">
                                          <p:val>
                                            <p:strVal val="#ppt_x"/>
                                          </p:val>
                                        </p:tav>
                                      </p:tavLst>
                                    </p:anim>
                                    <p:anim calcmode="lin" valueType="num">
                                      <p:cBhvr additive="base">
                                        <p:cTn id="19" dur="500" fill="hold"/>
                                        <p:tgtEl>
                                          <p:spTgt spid="109583"/>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3000"/>
                            </p:stCondLst>
                            <p:childTnLst>
                              <p:par>
                                <p:cTn id="21" presetID="2" presetClass="entr" presetSubtype="8" fill="hold" nodeType="afterEffect">
                                  <p:stCondLst>
                                    <p:cond delay="2000"/>
                                  </p:stCondLst>
                                  <p:childTnLst>
                                    <p:set>
                                      <p:cBhvr>
                                        <p:cTn id="22" dur="1" fill="hold">
                                          <p:stCondLst>
                                            <p:cond delay="0"/>
                                          </p:stCondLst>
                                        </p:cTn>
                                        <p:tgtEl>
                                          <p:spTgt spid="109585"/>
                                        </p:tgtEl>
                                        <p:attrNameLst>
                                          <p:attrName>style.visibility</p:attrName>
                                        </p:attrNameLst>
                                      </p:cBhvr>
                                      <p:to>
                                        <p:strVal val="visible"/>
                                      </p:to>
                                    </p:set>
                                    <p:anim calcmode="lin" valueType="num">
                                      <p:cBhvr additive="base">
                                        <p:cTn id="23" dur="500" fill="hold"/>
                                        <p:tgtEl>
                                          <p:spTgt spid="109585"/>
                                        </p:tgtEl>
                                        <p:attrNameLst>
                                          <p:attrName>ppt_x</p:attrName>
                                        </p:attrNameLst>
                                      </p:cBhvr>
                                      <p:tavLst>
                                        <p:tav tm="0">
                                          <p:val>
                                            <p:strVal val="0-#ppt_w/2"/>
                                          </p:val>
                                        </p:tav>
                                        <p:tav tm="100000">
                                          <p:val>
                                            <p:strVal val="#ppt_x"/>
                                          </p:val>
                                        </p:tav>
                                      </p:tavLst>
                                    </p:anim>
                                    <p:anim calcmode="lin" valueType="num">
                                      <p:cBhvr additive="base">
                                        <p:cTn id="24" dur="500" fill="hold"/>
                                        <p:tgtEl>
                                          <p:spTgt spid="1095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3"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451" y="1486626"/>
            <a:ext cx="5733324" cy="32868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6738" name="Rectangle 2"/>
          <p:cNvSpPr>
            <a:spLocks noGrp="1" noChangeArrowheads="1"/>
          </p:cNvSpPr>
          <p:nvPr>
            <p:ph type="title"/>
          </p:nvPr>
        </p:nvSpPr>
        <p:spPr/>
        <p:txBody>
          <a:bodyPr/>
          <a:lstStyle/>
          <a:p>
            <a:r>
              <a:rPr lang="en-US"/>
              <a:t>Clutches</a:t>
            </a:r>
          </a:p>
        </p:txBody>
      </p:sp>
      <p:sp>
        <p:nvSpPr>
          <p:cNvPr id="16" name="Slide Number Placeholder 15"/>
          <p:cNvSpPr>
            <a:spLocks noGrp="1"/>
          </p:cNvSpPr>
          <p:nvPr>
            <p:ph type="sldNum" sz="quarter" idx="12"/>
          </p:nvPr>
        </p:nvSpPr>
        <p:spPr/>
        <p:txBody>
          <a:bodyPr/>
          <a:lstStyle/>
          <a:p>
            <a:fld id="{57CCA6D9-B82C-4F37-8143-3C66A5EBEDE4}" type="slidenum">
              <a:rPr lang="en-US"/>
              <a:pPr/>
              <a:t>9</a:t>
            </a:fld>
            <a:endParaRPr lang="en-US"/>
          </a:p>
        </p:txBody>
      </p:sp>
      <p:pic>
        <p:nvPicPr>
          <p:cNvPr id="116745" name="Picture 9" descr="E:\Anamations\Feather writing in book.gif"/>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067801" y="381000"/>
            <a:ext cx="1279525" cy="1200150"/>
          </a:xfrm>
          <a:prstGeom prst="rect">
            <a:avLst/>
          </a:prstGeom>
          <a:noFill/>
          <a:extLst>
            <a:ext uri="{909E8E84-426E-40DD-AFC4-6F175D3DCCD1}">
              <a14:hiddenFill xmlns="" xmlns:a14="http://schemas.microsoft.com/office/drawing/2010/main">
                <a:solidFill>
                  <a:srgbClr val="FFFFFF"/>
                </a:solidFill>
              </a14:hiddenFill>
            </a:ext>
          </a:extLst>
        </p:spPr>
      </p:pic>
      <p:sp>
        <p:nvSpPr>
          <p:cNvPr id="116746" name="Text Box 10"/>
          <p:cNvSpPr txBox="1">
            <a:spLocks noChangeArrowheads="1"/>
          </p:cNvSpPr>
          <p:nvPr/>
        </p:nvSpPr>
        <p:spPr bwMode="auto">
          <a:xfrm>
            <a:off x="2346326" y="4995506"/>
            <a:ext cx="1633909"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dirty="0"/>
              <a:t>Bolted to Crank</a:t>
            </a:r>
          </a:p>
        </p:txBody>
      </p:sp>
      <p:sp>
        <p:nvSpPr>
          <p:cNvPr id="116747" name="Text Box 11"/>
          <p:cNvSpPr txBox="1">
            <a:spLocks noChangeArrowheads="1"/>
          </p:cNvSpPr>
          <p:nvPr/>
        </p:nvSpPr>
        <p:spPr bwMode="auto">
          <a:xfrm>
            <a:off x="6156325" y="2063751"/>
            <a:ext cx="3641766"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(friction disk) splined to transmission</a:t>
            </a:r>
          </a:p>
          <a:p>
            <a:r>
              <a:rPr lang="en-US"/>
              <a:t>Input shaft</a:t>
            </a:r>
          </a:p>
        </p:txBody>
      </p:sp>
      <p:sp>
        <p:nvSpPr>
          <p:cNvPr id="116748" name="Text Box 12"/>
          <p:cNvSpPr txBox="1">
            <a:spLocks noChangeArrowheads="1"/>
          </p:cNvSpPr>
          <p:nvPr/>
        </p:nvSpPr>
        <p:spPr bwMode="auto">
          <a:xfrm>
            <a:off x="8229601" y="3048001"/>
            <a:ext cx="2008307"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(throw-out bearing</a:t>
            </a:r>
          </a:p>
          <a:p>
            <a:r>
              <a:rPr lang="en-US" i="1">
                <a:solidFill>
                  <a:schemeClr val="folHlink"/>
                </a:solidFill>
              </a:rPr>
              <a:t>T/O bearing</a:t>
            </a:r>
            <a:r>
              <a:rPr lang="en-US"/>
              <a:t>) allows</a:t>
            </a:r>
          </a:p>
          <a:p>
            <a:r>
              <a:rPr lang="en-US"/>
              <a:t>to push on rotating</a:t>
            </a:r>
          </a:p>
          <a:p>
            <a:r>
              <a:rPr lang="en-US"/>
              <a:t>clutch fingers</a:t>
            </a:r>
          </a:p>
        </p:txBody>
      </p:sp>
      <p:sp>
        <p:nvSpPr>
          <p:cNvPr id="116749" name="Text Box 13"/>
          <p:cNvSpPr txBox="1">
            <a:spLocks noChangeArrowheads="1"/>
          </p:cNvSpPr>
          <p:nvPr/>
        </p:nvSpPr>
        <p:spPr bwMode="auto">
          <a:xfrm>
            <a:off x="2319339" y="5486401"/>
            <a:ext cx="3095719"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bg1"/>
                </a:solidFill>
              </a:rPr>
              <a:t>Bolted to flywheel - Applies </a:t>
            </a:r>
          </a:p>
          <a:p>
            <a:r>
              <a:rPr lang="en-US" dirty="0">
                <a:solidFill>
                  <a:schemeClr val="bg1"/>
                </a:solidFill>
              </a:rPr>
              <a:t>the spring force to clamp the</a:t>
            </a:r>
          </a:p>
          <a:p>
            <a:r>
              <a:rPr lang="en-US" dirty="0">
                <a:solidFill>
                  <a:schemeClr val="bg1"/>
                </a:solidFill>
              </a:rPr>
              <a:t>friction disk to the flywheel</a:t>
            </a:r>
          </a:p>
          <a:p>
            <a:endParaRPr lang="en-US" dirty="0">
              <a:solidFill>
                <a:schemeClr val="bg1"/>
              </a:solidFill>
            </a:endParaRPr>
          </a:p>
        </p:txBody>
      </p:sp>
      <p:sp>
        <p:nvSpPr>
          <p:cNvPr id="116750" name="Text Box 14"/>
          <p:cNvSpPr txBox="1">
            <a:spLocks noChangeArrowheads="1"/>
          </p:cNvSpPr>
          <p:nvPr/>
        </p:nvSpPr>
        <p:spPr bwMode="auto">
          <a:xfrm>
            <a:off x="7756526" y="5873750"/>
            <a:ext cx="2270493"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(clutch fork) pushes</a:t>
            </a:r>
          </a:p>
          <a:p>
            <a:r>
              <a:rPr lang="en-US"/>
              <a:t>T/O bearing to release</a:t>
            </a:r>
          </a:p>
          <a:p>
            <a:r>
              <a:rPr lang="en-US"/>
              <a:t>rotating clutch</a:t>
            </a:r>
          </a:p>
        </p:txBody>
      </p:sp>
      <p:sp>
        <p:nvSpPr>
          <p:cNvPr id="116751" name="Oval 15"/>
          <p:cNvSpPr>
            <a:spLocks noChangeArrowheads="1"/>
          </p:cNvSpPr>
          <p:nvPr/>
        </p:nvSpPr>
        <p:spPr bwMode="auto">
          <a:xfrm>
            <a:off x="3657600" y="2971800"/>
            <a:ext cx="152400" cy="152400"/>
          </a:xfrm>
          <a:prstGeom prst="ellipse">
            <a:avLst/>
          </a:prstGeom>
          <a:noFill/>
          <a:ln w="57150">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52" name="Text Box 16"/>
          <p:cNvSpPr txBox="1">
            <a:spLocks noChangeArrowheads="1"/>
          </p:cNvSpPr>
          <p:nvPr/>
        </p:nvSpPr>
        <p:spPr bwMode="auto">
          <a:xfrm>
            <a:off x="5105400" y="609600"/>
            <a:ext cx="3447482"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fo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Pilot bushing or bearing in center</a:t>
            </a:r>
          </a:p>
          <a:p>
            <a:r>
              <a:rPr lang="en-US"/>
              <a:t>of flywheel or crankshaft, supports</a:t>
            </a:r>
          </a:p>
          <a:p>
            <a:r>
              <a:rPr lang="en-US"/>
              <a:t>the end of input shaft</a:t>
            </a:r>
          </a:p>
        </p:txBody>
      </p:sp>
      <p:sp>
        <p:nvSpPr>
          <p:cNvPr id="116753" name="Line 17"/>
          <p:cNvSpPr>
            <a:spLocks noChangeShapeType="1"/>
          </p:cNvSpPr>
          <p:nvPr/>
        </p:nvSpPr>
        <p:spPr bwMode="auto">
          <a:xfrm flipH="1">
            <a:off x="3810000" y="1600200"/>
            <a:ext cx="1447800" cy="1371600"/>
          </a:xfrm>
          <a:prstGeom prst="line">
            <a:avLst/>
          </a:prstGeom>
          <a:noFill/>
          <a:ln w="34925">
            <a:solidFill>
              <a:schemeClr val="hlink"/>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 xmlns:p14="http://schemas.microsoft.com/office/powerpoint/2010/main" val="149273260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iterate type="lt">
                                    <p:tmPct val="100000"/>
                                  </p:iterate>
                                  <p:childTnLst>
                                    <p:set>
                                      <p:cBhvr>
                                        <p:cTn id="6" dur="1" fill="hold">
                                          <p:stCondLst>
                                            <p:cond delay="0"/>
                                          </p:stCondLst>
                                        </p:cTn>
                                        <p:tgtEl>
                                          <p:spTgt spid="116746"/>
                                        </p:tgtEl>
                                        <p:attrNameLst>
                                          <p:attrName>style.visibility</p:attrName>
                                        </p:attrNameLst>
                                      </p:cBhvr>
                                      <p:to>
                                        <p:strVal val="visible"/>
                                      </p:to>
                                    </p:set>
                                    <p:animEffect transition="in" filter="dissolve">
                                      <p:cBhvr>
                                        <p:cTn id="7" dur="75"/>
                                        <p:tgtEl>
                                          <p:spTgt spid="116746"/>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iterate type="lt">
                                    <p:tmPct val="100000"/>
                                  </p:iterate>
                                  <p:childTnLst>
                                    <p:set>
                                      <p:cBhvr>
                                        <p:cTn id="11" dur="1" fill="hold">
                                          <p:stCondLst>
                                            <p:cond delay="0"/>
                                          </p:stCondLst>
                                        </p:cTn>
                                        <p:tgtEl>
                                          <p:spTgt spid="116747"/>
                                        </p:tgtEl>
                                        <p:attrNameLst>
                                          <p:attrName>style.visibility</p:attrName>
                                        </p:attrNameLst>
                                      </p:cBhvr>
                                      <p:to>
                                        <p:strVal val="visible"/>
                                      </p:to>
                                    </p:set>
                                    <p:animEffect transition="in" filter="dissolve">
                                      <p:cBhvr>
                                        <p:cTn id="12" dur="75"/>
                                        <p:tgtEl>
                                          <p:spTgt spid="116747"/>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iterate type="lt">
                                    <p:tmPct val="100000"/>
                                  </p:iterate>
                                  <p:childTnLst>
                                    <p:set>
                                      <p:cBhvr>
                                        <p:cTn id="16" dur="1" fill="hold">
                                          <p:stCondLst>
                                            <p:cond delay="0"/>
                                          </p:stCondLst>
                                        </p:cTn>
                                        <p:tgtEl>
                                          <p:spTgt spid="116748"/>
                                        </p:tgtEl>
                                        <p:attrNameLst>
                                          <p:attrName>style.visibility</p:attrName>
                                        </p:attrNameLst>
                                      </p:cBhvr>
                                      <p:to>
                                        <p:strVal val="visible"/>
                                      </p:to>
                                    </p:set>
                                    <p:animEffect transition="in" filter="dissolve">
                                      <p:cBhvr>
                                        <p:cTn id="17" dur="75"/>
                                        <p:tgtEl>
                                          <p:spTgt spid="116748"/>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iterate type="lt">
                                    <p:tmPct val="100000"/>
                                  </p:iterate>
                                  <p:childTnLst>
                                    <p:set>
                                      <p:cBhvr>
                                        <p:cTn id="21" dur="1" fill="hold">
                                          <p:stCondLst>
                                            <p:cond delay="0"/>
                                          </p:stCondLst>
                                        </p:cTn>
                                        <p:tgtEl>
                                          <p:spTgt spid="116749"/>
                                        </p:tgtEl>
                                        <p:attrNameLst>
                                          <p:attrName>style.visibility</p:attrName>
                                        </p:attrNameLst>
                                      </p:cBhvr>
                                      <p:to>
                                        <p:strVal val="visible"/>
                                      </p:to>
                                    </p:set>
                                    <p:animEffect transition="in" filter="dissolve">
                                      <p:cBhvr>
                                        <p:cTn id="22" dur="75"/>
                                        <p:tgtEl>
                                          <p:spTgt spid="116749"/>
                                        </p:tgtEl>
                                      </p:cBhvr>
                                    </p:animEffect>
                                  </p:childTnLst>
                                  <p:subTnLst>
                                    <p:audio>
                                      <p:cMediaNode>
                                        <p:cTn display="0" masterRel="sameClick">
                                          <p:stCondLst>
                                            <p:cond evt="begin" delay="0">
                                              <p:tn val="20"/>
                                            </p:cond>
                                          </p:stCondLst>
                                          <p:endCondLst>
                                            <p:cond evt="onStopAudio" delay="0">
                                              <p:tgtEl>
                                                <p:sldTgt/>
                                              </p:tgtEl>
                                            </p:cond>
                                          </p:endCondLst>
                                        </p:cTn>
                                        <p:tgtEl>
                                          <p:sndTgt r:embed="rId2"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iterate type="lt">
                                    <p:tmPct val="100000"/>
                                  </p:iterate>
                                  <p:childTnLst>
                                    <p:set>
                                      <p:cBhvr>
                                        <p:cTn id="26" dur="1" fill="hold">
                                          <p:stCondLst>
                                            <p:cond delay="0"/>
                                          </p:stCondLst>
                                        </p:cTn>
                                        <p:tgtEl>
                                          <p:spTgt spid="116750"/>
                                        </p:tgtEl>
                                        <p:attrNameLst>
                                          <p:attrName>style.visibility</p:attrName>
                                        </p:attrNameLst>
                                      </p:cBhvr>
                                      <p:to>
                                        <p:strVal val="visible"/>
                                      </p:to>
                                    </p:set>
                                    <p:animEffect transition="in" filter="dissolve">
                                      <p:cBhvr>
                                        <p:cTn id="27" dur="75"/>
                                        <p:tgtEl>
                                          <p:spTgt spid="116750"/>
                                        </p:tgtEl>
                                      </p:cBhvr>
                                    </p:animEffec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36" fill="hold" grpId="0" nodeType="clickEffect">
                                  <p:stCondLst>
                                    <p:cond delay="0"/>
                                  </p:stCondLst>
                                  <p:childTnLst>
                                    <p:set>
                                      <p:cBhvr>
                                        <p:cTn id="31" dur="1" fill="hold">
                                          <p:stCondLst>
                                            <p:cond delay="0"/>
                                          </p:stCondLst>
                                        </p:cTn>
                                        <p:tgtEl>
                                          <p:spTgt spid="116751"/>
                                        </p:tgtEl>
                                        <p:attrNameLst>
                                          <p:attrName>style.visibility</p:attrName>
                                        </p:attrNameLst>
                                      </p:cBhvr>
                                      <p:to>
                                        <p:strVal val="visible"/>
                                      </p:to>
                                    </p:set>
                                    <p:anim calcmode="lin" valueType="num">
                                      <p:cBhvr>
                                        <p:cTn id="32" dur="500" fill="hold"/>
                                        <p:tgtEl>
                                          <p:spTgt spid="116751"/>
                                        </p:tgtEl>
                                        <p:attrNameLst>
                                          <p:attrName>ppt_w</p:attrName>
                                        </p:attrNameLst>
                                      </p:cBhvr>
                                      <p:tavLst>
                                        <p:tav tm="0">
                                          <p:val>
                                            <p:strVal val="(6*min(max(#ppt_w*#ppt_h,.3),1)-7.4)/-.7*#ppt_w"/>
                                          </p:val>
                                        </p:tav>
                                        <p:tav tm="100000">
                                          <p:val>
                                            <p:strVal val="#ppt_w"/>
                                          </p:val>
                                        </p:tav>
                                      </p:tavLst>
                                    </p:anim>
                                    <p:anim calcmode="lin" valueType="num">
                                      <p:cBhvr>
                                        <p:cTn id="33" dur="500" fill="hold"/>
                                        <p:tgtEl>
                                          <p:spTgt spid="116751"/>
                                        </p:tgtEl>
                                        <p:attrNameLst>
                                          <p:attrName>ppt_h</p:attrName>
                                        </p:attrNameLst>
                                      </p:cBhvr>
                                      <p:tavLst>
                                        <p:tav tm="0">
                                          <p:val>
                                            <p:strVal val="(6*min(max(#ppt_w*#ppt_h,.3),1)-7.4)/-.7*#ppt_h"/>
                                          </p:val>
                                        </p:tav>
                                        <p:tav tm="100000">
                                          <p:val>
                                            <p:strVal val="#ppt_h"/>
                                          </p:val>
                                        </p:tav>
                                      </p:tavLst>
                                    </p:anim>
                                    <p:anim calcmode="lin" valueType="num">
                                      <p:cBhvr>
                                        <p:cTn id="34" dur="500" fill="hold"/>
                                        <p:tgtEl>
                                          <p:spTgt spid="116751"/>
                                        </p:tgtEl>
                                        <p:attrNameLst>
                                          <p:attrName>ppt_x</p:attrName>
                                        </p:attrNameLst>
                                      </p:cBhvr>
                                      <p:tavLst>
                                        <p:tav tm="0">
                                          <p:val>
                                            <p:fltVal val="0.5"/>
                                          </p:val>
                                        </p:tav>
                                        <p:tav tm="100000">
                                          <p:val>
                                            <p:strVal val="#ppt_x"/>
                                          </p:val>
                                        </p:tav>
                                      </p:tavLst>
                                    </p:anim>
                                    <p:anim calcmode="lin" valueType="num">
                                      <p:cBhvr>
                                        <p:cTn id="35" dur="500" fill="hold"/>
                                        <p:tgtEl>
                                          <p:spTgt spid="116751"/>
                                        </p:tgtEl>
                                        <p:attrNameLst>
                                          <p:attrName>ppt_y</p:attrName>
                                        </p:attrNameLst>
                                      </p:cBhvr>
                                      <p:tavLst>
                                        <p:tav tm="0">
                                          <p:val>
                                            <p:strVal val="1+(6*min(max(#ppt_w*#ppt_h,.3),1)-7.4)/-.7*#ppt_h/2"/>
                                          </p:val>
                                        </p:tav>
                                        <p:tav tm="100000">
                                          <p:val>
                                            <p:strVal val="#ppt_y"/>
                                          </p:val>
                                        </p:tav>
                                      </p:tavLst>
                                    </p:anim>
                                  </p:childTnLst>
                                </p:cTn>
                              </p:par>
                            </p:childTnLst>
                          </p:cTn>
                        </p:par>
                        <p:par>
                          <p:cTn id="36" fill="hold" nodeType="afterGroup">
                            <p:stCondLst>
                              <p:cond delay="500"/>
                            </p:stCondLst>
                            <p:childTnLst>
                              <p:par>
                                <p:cTn id="37" presetID="2" presetClass="entr" presetSubtype="3" fill="hold" grpId="0" nodeType="afterEffect">
                                  <p:stCondLst>
                                    <p:cond delay="1000"/>
                                  </p:stCondLst>
                                  <p:childTnLst>
                                    <p:set>
                                      <p:cBhvr>
                                        <p:cTn id="38" dur="1" fill="hold">
                                          <p:stCondLst>
                                            <p:cond delay="0"/>
                                          </p:stCondLst>
                                        </p:cTn>
                                        <p:tgtEl>
                                          <p:spTgt spid="116753"/>
                                        </p:tgtEl>
                                        <p:attrNameLst>
                                          <p:attrName>style.visibility</p:attrName>
                                        </p:attrNameLst>
                                      </p:cBhvr>
                                      <p:to>
                                        <p:strVal val="visible"/>
                                      </p:to>
                                    </p:set>
                                    <p:anim calcmode="lin" valueType="num">
                                      <p:cBhvr additive="base">
                                        <p:cTn id="39" dur="500" fill="hold"/>
                                        <p:tgtEl>
                                          <p:spTgt spid="116753"/>
                                        </p:tgtEl>
                                        <p:attrNameLst>
                                          <p:attrName>ppt_x</p:attrName>
                                        </p:attrNameLst>
                                      </p:cBhvr>
                                      <p:tavLst>
                                        <p:tav tm="0">
                                          <p:val>
                                            <p:strVal val="1+#ppt_w/2"/>
                                          </p:val>
                                        </p:tav>
                                        <p:tav tm="100000">
                                          <p:val>
                                            <p:strVal val="#ppt_x"/>
                                          </p:val>
                                        </p:tav>
                                      </p:tavLst>
                                    </p:anim>
                                    <p:anim calcmode="lin" valueType="num">
                                      <p:cBhvr additive="base">
                                        <p:cTn id="40" dur="500" fill="hold"/>
                                        <p:tgtEl>
                                          <p:spTgt spid="116753"/>
                                        </p:tgtEl>
                                        <p:attrNameLst>
                                          <p:attrName>ppt_y</p:attrName>
                                        </p:attrNameLst>
                                      </p:cBhvr>
                                      <p:tavLst>
                                        <p:tav tm="0">
                                          <p:val>
                                            <p:strVal val="0-#ppt_h/2"/>
                                          </p:val>
                                        </p:tav>
                                        <p:tav tm="100000">
                                          <p:val>
                                            <p:strVal val="#ppt_y"/>
                                          </p:val>
                                        </p:tav>
                                      </p:tavLst>
                                    </p:anim>
                                  </p:childTnLst>
                                </p:cTn>
                              </p:par>
                            </p:childTnLst>
                          </p:cTn>
                        </p:par>
                        <p:par>
                          <p:cTn id="41" fill="hold" nodeType="afterGroup">
                            <p:stCondLst>
                              <p:cond delay="2000"/>
                            </p:stCondLst>
                            <p:childTnLst>
                              <p:par>
                                <p:cTn id="42" presetID="9" presetClass="entr" presetSubtype="0" fill="hold" grpId="0" nodeType="afterEffect">
                                  <p:stCondLst>
                                    <p:cond delay="1000"/>
                                  </p:stCondLst>
                                  <p:iterate type="lt">
                                    <p:tmPct val="100000"/>
                                  </p:iterate>
                                  <p:childTnLst>
                                    <p:set>
                                      <p:cBhvr>
                                        <p:cTn id="43" dur="1" fill="hold">
                                          <p:stCondLst>
                                            <p:cond delay="0"/>
                                          </p:stCondLst>
                                        </p:cTn>
                                        <p:tgtEl>
                                          <p:spTgt spid="116752"/>
                                        </p:tgtEl>
                                        <p:attrNameLst>
                                          <p:attrName>style.visibility</p:attrName>
                                        </p:attrNameLst>
                                      </p:cBhvr>
                                      <p:to>
                                        <p:strVal val="visible"/>
                                      </p:to>
                                    </p:set>
                                    <p:animEffect transition="in" filter="dissolve">
                                      <p:cBhvr>
                                        <p:cTn id="44" dur="75"/>
                                        <p:tgtEl>
                                          <p:spTgt spid="116752"/>
                                        </p:tgtEl>
                                      </p:cBhvr>
                                    </p:animEffect>
                                  </p:childTnLst>
                                  <p:subTnLst>
                                    <p:audio>
                                      <p:cMediaNode>
                                        <p:cTn display="0" masterRel="sameClick">
                                          <p:stCondLst>
                                            <p:cond evt="begin" delay="0">
                                              <p:tn val="42"/>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6" grpId="0" autoUpdateAnimBg="0"/>
      <p:bldP spid="116747" grpId="0" autoUpdateAnimBg="0"/>
      <p:bldP spid="116748" grpId="0" autoUpdateAnimBg="0"/>
      <p:bldP spid="116749" grpId="0" autoUpdateAnimBg="0"/>
      <p:bldP spid="116750" grpId="0" autoUpdateAnimBg="0"/>
      <p:bldP spid="116751" grpId="0" animBg="1"/>
      <p:bldP spid="116752" grpId="0" autoUpdateAnimBg="0"/>
      <p:bldP spid="116753" grpId="0" animBg="1"/>
    </p:bldLst>
  </p:timing>
</p:sld>
</file>

<file path=ppt/theme/theme1.xml><?xml version="1.0" encoding="utf-8"?>
<a:theme xmlns:a="http://schemas.openxmlformats.org/drawingml/2006/main" name="Techn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195</TotalTime>
  <Words>821</Words>
  <Application>Microsoft Office PowerPoint</Application>
  <PresentationFormat>Custom</PresentationFormat>
  <Paragraphs>135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Technic</vt:lpstr>
      <vt:lpstr>SARDAR PATEL INSTITUTE  OF TECHNOLOGY</vt:lpstr>
      <vt:lpstr>TOPICS</vt:lpstr>
      <vt:lpstr>Clutches</vt:lpstr>
      <vt:lpstr>Purpose of the Clutch</vt:lpstr>
      <vt:lpstr>Clutches</vt:lpstr>
      <vt:lpstr>Slide 6</vt:lpstr>
      <vt:lpstr>Slide 7</vt:lpstr>
      <vt:lpstr>Clutches</vt:lpstr>
      <vt:lpstr>Clutches</vt:lpstr>
      <vt:lpstr>Pressure Plate</vt:lpstr>
      <vt:lpstr>Clutch terms</vt:lpstr>
      <vt:lpstr>Clutches</vt:lpstr>
      <vt:lpstr>CONE CLUTCH</vt:lpstr>
      <vt:lpstr>CENTRIFUGAL CLUTCH</vt:lpstr>
      <vt:lpstr>BRAKES</vt:lpstr>
      <vt:lpstr>Introduction</vt:lpstr>
      <vt:lpstr>TYPE</vt:lpstr>
      <vt:lpstr>FRICTIONAL BRAKE</vt:lpstr>
      <vt:lpstr>Band brakes</vt:lpstr>
      <vt:lpstr>Hand Brake</vt:lpstr>
      <vt:lpstr>Brake boost </vt:lpstr>
      <vt:lpstr>WHAT HAPPENS WHEN BRAKE FAILURE OCCURS?</vt:lpstr>
      <vt:lpstr>Slide 23</vt:lpstr>
      <vt:lpstr>Paul walker died in a high speed crash</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fgf</dc:title>
  <dc:creator>aayu</dc:creator>
  <cp:lastModifiedBy>Gateway</cp:lastModifiedBy>
  <cp:revision>20</cp:revision>
  <dcterms:created xsi:type="dcterms:W3CDTF">2013-12-03T12:38:23Z</dcterms:created>
  <dcterms:modified xsi:type="dcterms:W3CDTF">2013-12-18T06:14:47Z</dcterms:modified>
</cp:coreProperties>
</file>