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59" r:id="rId4"/>
    <p:sldId id="260" r:id="rId5"/>
    <p:sldId id="277" r:id="rId6"/>
    <p:sldId id="278" r:id="rId7"/>
    <p:sldId id="279" r:id="rId8"/>
    <p:sldId id="280" r:id="rId9"/>
    <p:sldId id="281" r:id="rId10"/>
    <p:sldId id="282" r:id="rId11"/>
    <p:sldId id="261" r:id="rId12"/>
    <p:sldId id="262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498FAC-9897-4045-82CA-75066C8A6852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ACC21-4CB0-456F-8504-4CEC7C3FD1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b="0" dirty="0" smtClean="0"/>
              <a:t>Batteries</a:t>
            </a:r>
            <a:endParaRPr lang="en-US" sz="8000" b="0" dirty="0"/>
          </a:p>
        </p:txBody>
      </p:sp>
      <p:pic>
        <p:nvPicPr>
          <p:cNvPr id="4" name="Picture 6" descr="MVC-33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0" y="1752600"/>
            <a:ext cx="3810000" cy="2857500"/>
          </a:xfrm>
          <a:prstGeom prst="rect">
            <a:avLst/>
          </a:prstGeom>
          <a:noFill/>
          <a:ln/>
        </p:spPr>
      </p:pic>
      <p:pic>
        <p:nvPicPr>
          <p:cNvPr id="5" name="Picture 4" descr="batter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981200"/>
            <a:ext cx="4038600" cy="3962400"/>
          </a:xfrm>
          <a:prstGeom prst="rect">
            <a:avLst/>
          </a:prstGeom>
          <a:noFill/>
          <a:ln/>
        </p:spPr>
      </p:pic>
      <p:pic>
        <p:nvPicPr>
          <p:cNvPr id="6" name="Picture 2" descr="li-ion_3_top_op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2800" y="3475778"/>
            <a:ext cx="5791200" cy="3382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/>
          <a:lstStyle/>
          <a:p>
            <a:r>
              <a:rPr lang="en-US" sz="2400" dirty="0" smtClean="0"/>
              <a:t>The producing of chemical changes by passage of an electric current through an electrolyte.</a:t>
            </a:r>
          </a:p>
          <a:p>
            <a:endParaRPr lang="en-US" dirty="0"/>
          </a:p>
        </p:txBody>
      </p:sp>
      <p:pic>
        <p:nvPicPr>
          <p:cNvPr id="4" name="Picture 1028" descr="A:\ELEC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3810000" cy="2905125"/>
          </a:xfrm>
          <a:prstGeom prst="rect">
            <a:avLst/>
          </a:prstGeom>
        </p:spPr>
      </p:pic>
      <p:pic>
        <p:nvPicPr>
          <p:cNvPr id="5" name="Picture 1029" descr="A:\ELECTOL1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l="39500"/>
          <a:stretch>
            <a:fillRect/>
          </a:stretch>
        </p:blipFill>
        <p:spPr>
          <a:xfrm>
            <a:off x="5219700" y="4286250"/>
            <a:ext cx="2305050" cy="198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COMPOSITION OF A BATTERY</a:t>
            </a:r>
            <a:endParaRPr lang="en-ZA" dirty="0" smtClean="0">
              <a:latin typeface="Arial Black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Lead Acid battery is made up of </a:t>
            </a:r>
            <a:r>
              <a:rPr lang="en-GB" sz="2400" dirty="0" err="1" smtClean="0"/>
              <a:t>seperator</a:t>
            </a:r>
            <a:r>
              <a:rPr lang="en-GB" sz="2400" dirty="0" smtClean="0"/>
              <a:t> plates, lead plates, and lead oxide plates (various other elements are used to change density, hardness, porosity, etc.) with a 35% sulphuric acid and 65% water solution. This solution is called electrolyte which causes a chemical reaction that produce </a:t>
            </a:r>
            <a:r>
              <a:rPr lang="en-ZA" sz="2400" dirty="0" smtClean="0"/>
              <a:t>electrons.</a:t>
            </a:r>
          </a:p>
          <a:p>
            <a:r>
              <a:rPr lang="en-US" sz="2400" dirty="0" smtClean="0"/>
              <a:t>When a battery discharges the electrolyte dilutes and the </a:t>
            </a:r>
            <a:r>
              <a:rPr lang="en-US" sz="2400" dirty="0" err="1" smtClean="0"/>
              <a:t>sulphur</a:t>
            </a:r>
            <a:r>
              <a:rPr lang="en-US" sz="2400" dirty="0" smtClean="0"/>
              <a:t> deposits on the lead plates.</a:t>
            </a:r>
          </a:p>
          <a:p>
            <a:r>
              <a:rPr lang="en-US" sz="2400" dirty="0" smtClean="0"/>
              <a:t>When the battery is recharged the process reverses and the </a:t>
            </a:r>
            <a:r>
              <a:rPr lang="en-US" sz="2400" dirty="0" err="1" smtClean="0"/>
              <a:t>sulphur</a:t>
            </a:r>
            <a:r>
              <a:rPr lang="en-US" sz="2400" dirty="0" smtClean="0"/>
              <a:t> dissolves into the electrolyte.</a:t>
            </a:r>
            <a:endParaRPr lang="en-ZA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BATTERY CROSS SECTION</a:t>
            </a:r>
            <a:endParaRPr lang="en-ZA" dirty="0" smtClean="0">
              <a:latin typeface="Arial Black" pitchFamily="34" charset="0"/>
            </a:endParaRPr>
          </a:p>
        </p:txBody>
      </p:sp>
      <p:pic>
        <p:nvPicPr>
          <p:cNvPr id="8195" name="Content Placeholder 3" descr="Eurob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362200"/>
            <a:ext cx="69342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TECHNOLOGIES</a:t>
            </a:r>
            <a:endParaRPr lang="en-GB" dirty="0" smtClean="0">
              <a:latin typeface="Arial Black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Flooded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Sometimes called “flooded” or “free-vented”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Gelled Electrolyte (Gel)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Also called Valve-Regulated Lead Acid (VRLA)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Absorbed Glass Mat (AGM)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Also called Valve-Regulated Lead Acid (VRLA)</a:t>
            </a:r>
            <a:endParaRPr lang="en-GB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FLOODED VENTED</a:t>
            </a:r>
            <a:endParaRPr lang="en-ZA" dirty="0" smtClean="0">
              <a:latin typeface="Arial Black" pitchFamily="34" charset="0"/>
            </a:endParaRPr>
          </a:p>
        </p:txBody>
      </p:sp>
      <p:pic>
        <p:nvPicPr>
          <p:cNvPr id="16387" name="Content Placeholder 3" descr="VRLAB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362200"/>
            <a:ext cx="5257800" cy="4191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GEL</a:t>
            </a:r>
            <a:endParaRPr lang="en-ZA" dirty="0" smtClean="0">
              <a:latin typeface="Arial Black" pitchFamily="34" charset="0"/>
            </a:endParaRPr>
          </a:p>
        </p:txBody>
      </p:sp>
      <p:pic>
        <p:nvPicPr>
          <p:cNvPr id="17411" name="Content Placeholder 3" descr="Gel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3005930"/>
            <a:ext cx="5029200" cy="385206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AGM</a:t>
            </a:r>
            <a:endParaRPr lang="en-ZA" dirty="0" smtClean="0">
              <a:latin typeface="Arial Black" pitchFamily="34" charset="0"/>
            </a:endParaRPr>
          </a:p>
        </p:txBody>
      </p:sp>
      <p:pic>
        <p:nvPicPr>
          <p:cNvPr id="18435" name="Content Placeholder 4" descr="AGM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1" y="2587594"/>
            <a:ext cx="4679552" cy="41180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900" dirty="0" smtClean="0">
                <a:solidFill>
                  <a:schemeClr val="tx2"/>
                </a:solidFill>
                <a:latin typeface="Arial Black" pitchFamily="34" charset="0"/>
              </a:rPr>
              <a:t>CLASSES OF BATTERIES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438912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PRIMARY CELLS</a:t>
            </a:r>
          </a:p>
          <a:p>
            <a:r>
              <a:rPr lang="en-US" sz="4400" b="1" dirty="0" smtClean="0"/>
              <a:t> SECONDARY CELLS</a:t>
            </a:r>
            <a:endParaRPr lang="en-US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PRIMARY CELLS</a:t>
            </a:r>
            <a:endParaRPr lang="en-GB" dirty="0" smtClean="0">
              <a:latin typeface="Arial Black" pitchFamily="34" charset="0"/>
            </a:endParaRPr>
          </a:p>
        </p:txBody>
      </p:sp>
      <p:sp>
        <p:nvSpPr>
          <p:cNvPr id="5123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CANNOT BE RECHARGED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b="1" dirty="0" smtClean="0"/>
              <a:t>CHEMICAL PROCESS NOT</a:t>
            </a:r>
            <a:r>
              <a:rPr lang="en-US" b="1" dirty="0" smtClean="0"/>
              <a:t> </a:t>
            </a:r>
            <a:r>
              <a:rPr lang="en-US" sz="2800" b="1" dirty="0" smtClean="0"/>
              <a:t>REVERSABLE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400" dirty="0" smtClean="0"/>
              <a:t>ZINC CARBON (1.5V)</a:t>
            </a:r>
          </a:p>
          <a:p>
            <a:pPr eaLnBrk="1" hangingPunct="1"/>
            <a:r>
              <a:rPr lang="en-US" sz="2400" dirty="0" smtClean="0"/>
              <a:t>ALKALINE (1.5V)</a:t>
            </a:r>
            <a:endParaRPr lang="en-GB" sz="2400" dirty="0" smtClean="0"/>
          </a:p>
        </p:txBody>
      </p:sp>
      <p:pic>
        <p:nvPicPr>
          <p:cNvPr id="5124" name="Picture 10" descr="A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143375"/>
            <a:ext cx="9191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000500"/>
            <a:ext cx="143668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SECONDARY CELLS</a:t>
            </a:r>
            <a:endParaRPr lang="en-GB" dirty="0" smtClean="0"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CAN BE RECHARGED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CHEMICAL REACTION REVERSABLE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400" dirty="0" smtClean="0"/>
              <a:t>LEAD ACID (2.0V)</a:t>
            </a:r>
          </a:p>
          <a:p>
            <a:pPr eaLnBrk="1" hangingPunct="1"/>
            <a:r>
              <a:rPr lang="en-US" sz="2400" dirty="0" smtClean="0"/>
              <a:t>NICKEL - CADMIUM (1.2V)</a:t>
            </a:r>
          </a:p>
          <a:p>
            <a:pPr eaLnBrk="1" hangingPunct="1"/>
            <a:r>
              <a:rPr lang="en-US" sz="2400" dirty="0" smtClean="0"/>
              <a:t>NICKEL -  METAL HYDRIDE (1.2V)</a:t>
            </a:r>
          </a:p>
          <a:p>
            <a:pPr eaLnBrk="1" hangingPunct="1"/>
            <a:r>
              <a:rPr lang="en-US" sz="2400" dirty="0" smtClean="0"/>
              <a:t>LITHIUM – ION (3.3V)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GB" sz="2400" b="1" dirty="0" smtClean="0"/>
          </a:p>
        </p:txBody>
      </p:sp>
      <p:pic>
        <p:nvPicPr>
          <p:cNvPr id="6148" name="Picture 72" descr="battery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214813"/>
            <a:ext cx="26717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DRY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Uses An electrolytic paste.</a:t>
            </a:r>
          </a:p>
          <a:p>
            <a:r>
              <a:rPr lang="en-US" sz="2800" dirty="0" smtClean="0"/>
              <a:t>The electrolytic paste reacts with the electrodes to produce a negative charge on one electrode and a positive charge on the other.</a:t>
            </a:r>
          </a:p>
          <a:p>
            <a:r>
              <a:rPr lang="en-US" sz="2800" dirty="0" smtClean="0"/>
              <a:t>The difference of potential between the two electrodes is the output voltage.</a:t>
            </a:r>
          </a:p>
        </p:txBody>
      </p:sp>
      <p:pic>
        <p:nvPicPr>
          <p:cNvPr id="5" name="Picture 4" descr="C:\pictures\Battery\drycell.tif"/>
          <p:cNvPicPr>
            <a:picLocks noChangeAspect="1" noChangeArrowheads="1"/>
          </p:cNvPicPr>
          <p:nvPr/>
        </p:nvPicPr>
        <p:blipFill>
          <a:blip r:embed="rId2" cstate="print"/>
          <a:srcRect l="3229" t="28781" r="40288" b="20023"/>
          <a:stretch>
            <a:fillRect/>
          </a:stretch>
        </p:blipFill>
        <p:spPr>
          <a:xfrm>
            <a:off x="685800" y="2136775"/>
            <a:ext cx="3459163" cy="3959225"/>
          </a:xfrm>
          <a:prstGeom prst="rect">
            <a:avLst/>
          </a:prstGeom>
          <a:solidFill>
            <a:schemeClr val="hlink"/>
          </a:solidFill>
          <a:ln w="76200">
            <a:solidFill>
              <a:schemeClr val="bg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Lead Acid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sz="2400" dirty="0" smtClean="0"/>
              <a:t>Electrolyte for the most part distilled (pure) water, with some sulfuric acid mixed with the water.</a:t>
            </a:r>
          </a:p>
          <a:p>
            <a:r>
              <a:rPr lang="en-US" sz="2400" dirty="0" smtClean="0"/>
              <a:t>Electrodes must be of  dissimilar metals.</a:t>
            </a:r>
          </a:p>
          <a:p>
            <a:r>
              <a:rPr lang="en-US" sz="2400" dirty="0" smtClean="0"/>
              <a:t>An active electrolyte. </a:t>
            </a:r>
          </a:p>
          <a:p>
            <a:endParaRPr lang="en-US" dirty="0"/>
          </a:p>
        </p:txBody>
      </p:sp>
      <p:pic>
        <p:nvPicPr>
          <p:cNvPr id="4" name="Picture 4" descr="C:\pictures\Battery\FLODDED LA BATTERY.gif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4648200" y="1981200"/>
            <a:ext cx="3810000" cy="411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35480"/>
            <a:ext cx="4191000" cy="4389120"/>
          </a:xfrm>
        </p:spPr>
        <p:txBody>
          <a:bodyPr/>
          <a:lstStyle/>
          <a:p>
            <a:r>
              <a:rPr lang="en-US" sz="2400" dirty="0" smtClean="0"/>
              <a:t>Positive electrode</a:t>
            </a:r>
          </a:p>
          <a:p>
            <a:r>
              <a:rPr lang="en-US" sz="2400" dirty="0" smtClean="0"/>
              <a:t>Negative electrode</a:t>
            </a:r>
          </a:p>
          <a:p>
            <a:r>
              <a:rPr lang="en-US" sz="2400" dirty="0" smtClean="0"/>
              <a:t>Electrolyte</a:t>
            </a:r>
          </a:p>
          <a:p>
            <a:r>
              <a:rPr lang="en-US" sz="2400" dirty="0" smtClean="0"/>
              <a:t>Separator</a:t>
            </a:r>
          </a:p>
          <a:p>
            <a:endParaRPr lang="en-US" dirty="0"/>
          </a:p>
        </p:txBody>
      </p:sp>
      <p:pic>
        <p:nvPicPr>
          <p:cNvPr id="4" name="Picture 4" descr="C:\pictures\Battery\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2428875"/>
            <a:ext cx="3810000" cy="32178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basic primary wet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35480"/>
            <a:ext cx="40386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The metals in a cell are called the </a:t>
            </a:r>
            <a:r>
              <a:rPr lang="en-US" sz="2800" i="1" dirty="0" smtClean="0">
                <a:solidFill>
                  <a:srgbClr val="FFFF00"/>
                </a:solidFill>
              </a:rPr>
              <a:t>electrodes</a:t>
            </a:r>
            <a:r>
              <a:rPr lang="en-US" sz="2800" dirty="0" smtClean="0"/>
              <a:t>, and the chemical solution is called the </a:t>
            </a:r>
            <a:r>
              <a:rPr lang="en-US" sz="2800" i="1" dirty="0" smtClean="0">
                <a:solidFill>
                  <a:srgbClr val="FFFF00"/>
                </a:solidFill>
              </a:rPr>
              <a:t>electrolyte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The electrolyte reacts oppositely with the two different electrodes</a:t>
            </a:r>
          </a:p>
          <a:p>
            <a:r>
              <a:rPr lang="en-US" sz="2800" dirty="0" smtClean="0"/>
              <a:t>It causes one electrode to lose electrons and develop a </a:t>
            </a:r>
            <a:r>
              <a:rPr lang="en-US" sz="2800" i="1" dirty="0" smtClean="0">
                <a:solidFill>
                  <a:srgbClr val="FFFF00"/>
                </a:solidFill>
              </a:rPr>
              <a:t>positive charge</a:t>
            </a:r>
            <a:r>
              <a:rPr lang="en-US" sz="2800" dirty="0" smtClean="0"/>
              <a:t>; and it causes one other electrode to build a surplus of electrons and develop a </a:t>
            </a:r>
            <a:r>
              <a:rPr lang="en-US" sz="2800" i="1" dirty="0" smtClean="0">
                <a:solidFill>
                  <a:srgbClr val="FFFF00"/>
                </a:solidFill>
              </a:rPr>
              <a:t>negative charge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difference in potential between the two electrode charges is the cell </a:t>
            </a:r>
            <a:r>
              <a:rPr lang="en-US" sz="2800" i="1" dirty="0" smtClean="0">
                <a:solidFill>
                  <a:srgbClr val="FFFF00"/>
                </a:solidFill>
              </a:rPr>
              <a:t>voltage</a:t>
            </a:r>
            <a:r>
              <a:rPr lang="en-US" sz="2800" i="1" dirty="0" smtClean="0"/>
              <a:t>.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4" descr="A:\ELEC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9812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Electrolyte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When charging first started, electrolysis broke down each water molecule 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 into two hydrogen ions (H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) and one oxygen ion (O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The positive hydrogen ions attracted negative sulfate ions  (SO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) from each electrode. </a:t>
            </a:r>
          </a:p>
          <a:p>
            <a:r>
              <a:rPr lang="en-US" sz="2800" dirty="0" smtClean="0"/>
              <a:t>These combinations produce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which is </a:t>
            </a:r>
            <a:r>
              <a:rPr lang="en-US" sz="2800" i="1" dirty="0" smtClean="0"/>
              <a:t>sulfuric acid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1028" descr="A:\ELTRODE.JPG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>
          <a:xfrm>
            <a:off x="752475" y="1981200"/>
            <a:ext cx="3675063" cy="411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434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Batteries</vt:lpstr>
      <vt:lpstr>   CLASSES OF BATTERIES  </vt:lpstr>
      <vt:lpstr>PRIMARY CELLS</vt:lpstr>
      <vt:lpstr>SECONDARY CELLS</vt:lpstr>
      <vt:lpstr>DRY CELL</vt:lpstr>
      <vt:lpstr>Lead Acid Battery</vt:lpstr>
      <vt:lpstr>Cells</vt:lpstr>
      <vt:lpstr>The basic primary wet cell</vt:lpstr>
      <vt:lpstr>The Electrolyte</vt:lpstr>
      <vt:lpstr>Electrolysis</vt:lpstr>
      <vt:lpstr>COMPOSITION OF A BATTERY</vt:lpstr>
      <vt:lpstr>BATTERY CROSS SECTION</vt:lpstr>
      <vt:lpstr>TECHNOLOGIES</vt:lpstr>
      <vt:lpstr>FLOODED VENTED</vt:lpstr>
      <vt:lpstr>GEL</vt:lpstr>
      <vt:lpstr>AGM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Batteries</dc:title>
  <dc:creator>hiral</dc:creator>
  <cp:lastModifiedBy>hiral</cp:lastModifiedBy>
  <cp:revision>6</cp:revision>
  <dcterms:created xsi:type="dcterms:W3CDTF">2013-11-19T16:26:14Z</dcterms:created>
  <dcterms:modified xsi:type="dcterms:W3CDTF">2013-11-20T12:14:16Z</dcterms:modified>
</cp:coreProperties>
</file>