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73" r:id="rId2"/>
    <p:sldMasterId id="2147483790" r:id="rId3"/>
    <p:sldMasterId id="2147483802" r:id="rId4"/>
    <p:sldMasterId id="2147483814" r:id="rId5"/>
    <p:sldMasterId id="2147483826" r:id="rId6"/>
    <p:sldMasterId id="2147483838" r:id="rId7"/>
    <p:sldMasterId id="2147483850" r:id="rId8"/>
    <p:sldMasterId id="2147483862" r:id="rId9"/>
    <p:sldMasterId id="2147483874" r:id="rId10"/>
    <p:sldMasterId id="2147483886" r:id="rId11"/>
  </p:sldMasterIdLst>
  <p:sldIdLst>
    <p:sldId id="272" r:id="rId12"/>
    <p:sldId id="269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8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18-Dec-13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4064455"/>
      </p:ext>
    </p:extLst>
  </p:cSld>
  <p:clrMapOvr>
    <a:masterClrMapping/>
  </p:clrMapOvr>
  <p:transition advClick="0" advTm="0">
    <p:pull dir="d"/>
    <p:sndAc>
      <p:stSnd>
        <p:snd r:embed="rId1" name="voltage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18-Dec-13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6206127"/>
      </p:ext>
    </p:extLst>
  </p:cSld>
  <p:clrMapOvr>
    <a:masterClrMapping/>
  </p:clrMapOvr>
  <p:transition advClick="0" advTm="0">
    <p:pull dir="d"/>
    <p:sndAc>
      <p:stSnd>
        <p:snd r:embed="rId1" name="voltage.wav" builtIn="1"/>
      </p:stSnd>
    </p:sndAc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2"/>
            <a:ext cx="2667000" cy="365125"/>
          </a:xfrm>
        </p:spPr>
        <p:txBody>
          <a:bodyPr rtlCol="0"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8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2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4"/>
            <a:ext cx="2209800" cy="365125"/>
          </a:xfrm>
        </p:spPr>
        <p:txBody>
          <a:bodyPr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2" y="6248209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2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18-Dec-13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sz="1350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8463005"/>
      </p:ext>
    </p:extLst>
  </p:cSld>
  <p:clrMapOvr>
    <a:masterClrMapping/>
  </p:clrMapOvr>
  <p:transition advClick="0" advTm="0">
    <p:pull dir="d"/>
    <p:sndAc>
      <p:stSnd>
        <p:snd r:embed="rId1" name="voltage.wav" builtIn="1"/>
      </p:stSnd>
    </p:sndAc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18-Dec-13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7773222"/>
      </p:ext>
    </p:extLst>
  </p:cSld>
  <p:clrMapOvr>
    <a:masterClrMapping/>
  </p:clrMapOvr>
  <p:transition advClick="0" advTm="0">
    <p:pull dir="d"/>
    <p:sndAc>
      <p:stSnd>
        <p:snd r:embed="rId1" name="voltage.wav" builtIn="1"/>
      </p:stSnd>
    </p:sndAc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2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5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2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18-Dec-13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645380258"/>
      </p:ext>
    </p:extLst>
  </p:cSld>
  <p:clrMapOvr>
    <a:masterClrMapping/>
  </p:clrMapOvr>
  <p:transition advClick="0" advTm="0">
    <p:pull dir="d"/>
    <p:sndAc>
      <p:stSnd>
        <p:snd r:embed="rId1" name="voltage.wav" builtIn="1"/>
      </p:stSnd>
    </p:sndAc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1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2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18-Dec-13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8435855"/>
      </p:ext>
    </p:extLst>
  </p:cSld>
  <p:clrMapOvr>
    <a:masterClrMapping/>
  </p:clrMapOvr>
  <p:transition advClick="0" advTm="0">
    <p:pull dir="d"/>
    <p:sndAc>
      <p:stSnd>
        <p:snd r:embed="rId1" name="voltage.wav" builtIn="1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18-Dec-13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203871"/>
      </p:ext>
    </p:extLst>
  </p:cSld>
  <p:clrMapOvr>
    <a:masterClrMapping/>
  </p:clrMapOvr>
  <p:transition advClick="0" advTm="0">
    <p:pull dir="d"/>
    <p:sndAc>
      <p:stSnd>
        <p:snd r:embed="rId1" name="voltage.wav" builtIn="1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7" y="609604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3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18-Dec-13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7435381"/>
      </p:ext>
    </p:extLst>
  </p:cSld>
  <p:clrMapOvr>
    <a:masterClrMapping/>
  </p:clrMapOvr>
  <p:transition advClick="0" advTm="0">
    <p:pull dir="d"/>
    <p:sndAc>
      <p:stSnd>
        <p:snd r:embed="rId1" name="voltage.wav" builtIn="1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8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18-Dec-13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9675268"/>
      </p:ext>
    </p:extLst>
  </p:cSld>
  <p:clrMapOvr>
    <a:masterClrMapping/>
  </p:clrMapOvr>
  <p:transition advClick="0" advTm="0">
    <p:pull dir="d"/>
    <p:sndAc>
      <p:stSnd>
        <p:snd r:embed="rId1" name="voltage.wav" builtIn="1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18-Dec-13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898012"/>
      </p:ext>
    </p:extLst>
  </p:cSld>
  <p:clrMapOvr>
    <a:masterClrMapping/>
  </p:clrMapOvr>
  <p:transition advClick="0" advTm="0">
    <p:pull dir="d"/>
    <p:sndAc>
      <p:stSnd>
        <p:snd r:embed="rId1" name="voltage.wav" builtIn="1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18-Dec-13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4214945"/>
      </p:ext>
    </p:extLst>
  </p:cSld>
  <p:clrMapOvr>
    <a:masterClrMapping/>
  </p:clrMapOvr>
  <p:transition advClick="0" advTm="0">
    <p:pull dir="d"/>
    <p:sndAc>
      <p:stSnd>
        <p:snd r:embed="rId1" name="voltage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18-Dec-13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5523082"/>
      </p:ext>
    </p:extLst>
  </p:cSld>
  <p:clrMapOvr>
    <a:masterClrMapping/>
  </p:clrMapOvr>
  <p:transition advClick="0" advTm="0">
    <p:pull dir="d"/>
    <p:sndAc>
      <p:stSnd>
        <p:snd r:embed="rId1" name="voltage.wav" builtIn="1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18-Dec-13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725905"/>
      </p:ext>
    </p:extLst>
  </p:cSld>
  <p:clrMapOvr>
    <a:masterClrMapping/>
  </p:clrMapOvr>
  <p:transition advClick="0" advTm="0">
    <p:pull dir="d"/>
    <p:sndAc>
      <p:stSnd>
        <p:snd r:embed="rId1" name="voltage.wav" builtIn="1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11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11" y="2737250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90" y="2737250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18-Dec-13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9902338"/>
      </p:ext>
    </p:extLst>
  </p:cSld>
  <p:clrMapOvr>
    <a:masterClrMapping/>
  </p:clrMapOvr>
  <p:transition advClick="0" advTm="0">
    <p:pull dir="d"/>
    <p:sndAc>
      <p:stSnd>
        <p:snd r:embed="rId1" name="voltage.wav" builtIn="1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18-Dec-13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1714470"/>
      </p:ext>
    </p:extLst>
  </p:cSld>
  <p:clrMapOvr>
    <a:masterClrMapping/>
  </p:clrMapOvr>
  <p:transition advClick="0" advTm="0">
    <p:pull dir="d"/>
    <p:sndAc>
      <p:stSnd>
        <p:snd r:embed="rId1" name="voltage.wav" builtIn="1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18-Dec-13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6028040"/>
      </p:ext>
    </p:extLst>
  </p:cSld>
  <p:clrMapOvr>
    <a:masterClrMapping/>
  </p:clrMapOvr>
  <p:transition advClick="0" advTm="0">
    <p:pull dir="d"/>
    <p:sndAc>
      <p:stSnd>
        <p:snd r:embed="rId1" name="voltage.wav" builtIn="1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4929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18-Dec-13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2859784"/>
      </p:ext>
    </p:extLst>
  </p:cSld>
  <p:clrMapOvr>
    <a:masterClrMapping/>
  </p:clrMapOvr>
  <p:transition advClick="0" advTm="0">
    <p:pull dir="d"/>
    <p:sndAc>
      <p:stSnd>
        <p:snd r:embed="rId1" name="voltage.wav" builtIn="1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18-Dec-13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1356844"/>
      </p:ext>
    </p:extLst>
  </p:cSld>
  <p:clrMapOvr>
    <a:masterClrMapping/>
  </p:clrMapOvr>
  <p:transition advClick="0" advTm="0">
    <p:pull dir="d"/>
    <p:sndAc>
      <p:stSnd>
        <p:snd r:embed="rId1" name="voltage.wav" builtIn="1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18-Dec-13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0510888"/>
      </p:ext>
    </p:extLst>
  </p:cSld>
  <p:clrMapOvr>
    <a:masterClrMapping/>
  </p:clrMapOvr>
  <p:transition advClick="0" advTm="0">
    <p:pull dir="d"/>
    <p:sndAc>
      <p:stSnd>
        <p:snd r:embed="rId1" name="voltage.wav" builtIn="1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2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18-Dec-13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sz="1350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6986865"/>
      </p:ext>
    </p:extLst>
  </p:cSld>
  <p:clrMapOvr>
    <a:masterClrMapping/>
  </p:clrMapOvr>
  <p:transition advClick="0" advTm="0">
    <p:pull dir="d"/>
    <p:sndAc>
      <p:stSnd>
        <p:snd r:embed="rId1" name="voltage.wav" builtIn="1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18-Dec-13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2624779"/>
      </p:ext>
    </p:extLst>
  </p:cSld>
  <p:clrMapOvr>
    <a:masterClrMapping/>
  </p:clrMapOvr>
  <p:transition advClick="0" advTm="0">
    <p:pull dir="d"/>
    <p:sndAc>
      <p:stSnd>
        <p:snd r:embed="rId1" name="voltage.wav" builtIn="1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2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18-Dec-13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344986825"/>
      </p:ext>
    </p:extLst>
  </p:cSld>
  <p:clrMapOvr>
    <a:masterClrMapping/>
  </p:clrMapOvr>
  <p:transition advClick="0" advTm="0">
    <p:pull dir="d"/>
    <p:sndAc>
      <p:stSnd>
        <p:snd r:embed="rId1" name="voltage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18-Dec-13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2923620"/>
      </p:ext>
    </p:extLst>
  </p:cSld>
  <p:clrMapOvr>
    <a:masterClrMapping/>
  </p:clrMapOvr>
  <p:transition advClick="0" advTm="0">
    <p:pull dir="d"/>
    <p:sndAc>
      <p:stSnd>
        <p:snd r:embed="rId1" name="voltage.wav" builtIn="1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18-Dec-13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7460135"/>
      </p:ext>
    </p:extLst>
  </p:cSld>
  <p:clrMapOvr>
    <a:masterClrMapping/>
  </p:clrMapOvr>
  <p:transition advClick="0" advTm="0">
    <p:pull dir="d"/>
    <p:sndAc>
      <p:stSnd>
        <p:snd r:embed="rId1" name="voltage.wav" builtIn="1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18-Dec-13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9033446"/>
      </p:ext>
    </p:extLst>
  </p:cSld>
  <p:clrMapOvr>
    <a:masterClrMapping/>
  </p:clrMapOvr>
  <p:transition advClick="0" advTm="0">
    <p:pull dir="d"/>
    <p:sndAc>
      <p:stSnd>
        <p:snd r:embed="rId1" name="voltage.wav" builtIn="1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7" y="609604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3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18-Dec-13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7430537"/>
      </p:ext>
    </p:extLst>
  </p:cSld>
  <p:clrMapOvr>
    <a:masterClrMapping/>
  </p:clrMapOvr>
  <p:transition advClick="0" advTm="0">
    <p:pull dir="d"/>
    <p:sndAc>
      <p:stSnd>
        <p:snd r:embed="rId1" name="voltage.wav" builtIn="1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36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18-Dec-13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708061792"/>
      </p:ext>
    </p:extLst>
  </p:cSld>
  <p:clrMapOvr>
    <a:masterClrMapping/>
  </p:clrMapOvr>
  <p:transition advClick="0" advTm="0">
    <p:pull dir="d"/>
    <p:sndAc>
      <p:stSnd>
        <p:snd r:embed="rId1" name="voltage.wav" builtIn="1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18-Dec-13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348002"/>
      </p:ext>
    </p:extLst>
  </p:cSld>
  <p:clrMapOvr>
    <a:masterClrMapping/>
  </p:clrMapOvr>
  <p:transition advClick="0" advTm="0">
    <p:pull dir="d"/>
    <p:sndAc>
      <p:stSnd>
        <p:snd r:embed="rId1" name="voltage.wav" builtIn="1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54864" indent="0" algn="l">
              <a:buNone/>
              <a:defRPr sz="15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18-Dec-13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9"/>
            <a:ext cx="762000" cy="365125"/>
          </a:xfrm>
        </p:spPr>
        <p:txBody>
          <a:bodyPr/>
          <a:lstStyle/>
          <a:p>
            <a:fld id="{DEC1419E-31FD-4647-93FA-D4C1724EBFC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7267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0">
    <p:pull dir="d"/>
    <p:sndAc>
      <p:stSnd>
        <p:snd r:embed="rId1" name="voltage.wav" builtIn="1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18-Dec-13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0999682"/>
      </p:ext>
    </p:extLst>
  </p:cSld>
  <p:clrMapOvr>
    <a:masterClrMapping/>
  </p:clrMapOvr>
  <p:transition advClick="0" advTm="0">
    <p:pull dir="d"/>
    <p:sndAc>
      <p:stSnd>
        <p:snd r:embed="rId1" name="voltage.wav" builtIn="1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535113"/>
            <a:ext cx="4041775" cy="75088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4"/>
            <a:ext cx="4040188" cy="3763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362204"/>
            <a:ext cx="4041775" cy="3763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18-Dec-13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6889255"/>
      </p:ext>
    </p:extLst>
  </p:cSld>
  <p:clrMapOvr>
    <a:masterClrMapping/>
  </p:clrMapOvr>
  <p:transition advClick="0" advTm="0">
    <p:pull dir="d"/>
    <p:sndAc>
      <p:stSnd>
        <p:snd r:embed="rId1" name="voltage.wav" builtIn="1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18-Dec-13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8611029"/>
      </p:ext>
    </p:extLst>
  </p:cSld>
  <p:clrMapOvr>
    <a:masterClrMapping/>
  </p:clrMapOvr>
  <p:transition advClick="0" advTm="0">
    <p:pull dir="d"/>
    <p:sndAc>
      <p:stSnd>
        <p:snd r:embed="rId1" name="voltage.wav" builtIn="1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18-Dec-13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8668722"/>
      </p:ext>
    </p:extLst>
  </p:cSld>
  <p:clrMapOvr>
    <a:masterClrMapping/>
  </p:clrMapOvr>
  <p:transition advClick="0" advTm="0">
    <p:pull dir="d"/>
    <p:sndAc>
      <p:stSnd>
        <p:snd r:embed="rId1" name="voltage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18-Dec-13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3643699"/>
      </p:ext>
    </p:extLst>
  </p:cSld>
  <p:clrMapOvr>
    <a:masterClrMapping/>
  </p:clrMapOvr>
  <p:transition advClick="0" advTm="0">
    <p:pull dir="d"/>
    <p:sndAc>
      <p:stSnd>
        <p:snd r:embed="rId1" name="voltage.wav" builtIn="1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165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2" y="1524004"/>
            <a:ext cx="3008313" cy="4602163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65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18-Dec-13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0838001"/>
      </p:ext>
    </p:extLst>
  </p:cSld>
  <p:clrMapOvr>
    <a:masterClrMapping/>
  </p:clrMapOvr>
  <p:transition advClick="0" advTm="0">
    <p:pull dir="d"/>
    <p:sndAc>
      <p:stSnd>
        <p:snd r:embed="rId1" name="voltage.wav" builtIn="1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15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24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18-Dec-13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5864492"/>
      </p:ext>
    </p:extLst>
  </p:cSld>
  <p:clrMapOvr>
    <a:masterClrMapping/>
  </p:clrMapOvr>
  <p:transition advClick="0" advTm="0">
    <p:pull dir="d"/>
    <p:sndAc>
      <p:stSnd>
        <p:snd r:embed="rId1" name="voltage.wav" builtIn="1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18-Dec-13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730867"/>
      </p:ext>
    </p:extLst>
  </p:cSld>
  <p:clrMapOvr>
    <a:masterClrMapping/>
  </p:clrMapOvr>
  <p:transition advClick="0" advTm="0">
    <p:pull dir="d"/>
    <p:sndAc>
      <p:stSnd>
        <p:snd r:embed="rId1" name="voltage.wav" builtIn="1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18-Dec-13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7463929"/>
      </p:ext>
    </p:extLst>
  </p:cSld>
  <p:clrMapOvr>
    <a:masterClrMapping/>
  </p:clrMapOvr>
  <p:transition advClick="0" advTm="0">
    <p:pull dir="d"/>
    <p:sndAc>
      <p:stSnd>
        <p:snd r:embed="rId1" name="voltage.wav" builtIn="1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7"/>
            <a:ext cx="762000" cy="365125"/>
          </a:xfrm>
        </p:spPr>
        <p:txBody>
          <a:bodyPr/>
          <a:lstStyle/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2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2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11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11" y="2737250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90" y="2737250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18-Dec-13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1098354"/>
      </p:ext>
    </p:extLst>
  </p:cSld>
  <p:clrMapOvr>
    <a:masterClrMapping/>
  </p:clrMapOvr>
  <p:transition advClick="0" advTm="0">
    <p:pull dir="d"/>
    <p:sndAc>
      <p:stSnd>
        <p:snd r:embed="rId1" name="voltage.wav" builtIn="1"/>
      </p:stSnd>
    </p:sndAc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2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32918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32918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434164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18-Dec-13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4671445"/>
      </p:ext>
    </p:extLst>
  </p:cSld>
  <p:clrMapOvr>
    <a:masterClrMapping/>
  </p:clrMapOvr>
  <p:transition advClick="0" advTm="0">
    <p:pull dir="d"/>
    <p:sndAc>
      <p:stSnd>
        <p:snd r:embed="rId1" name="voltage.wav" builtIn="1"/>
      </p:stSnd>
    </p:sndAc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32918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32918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6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4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4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18-Dec-13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4804992"/>
      </p:ext>
    </p:extLst>
  </p:cSld>
  <p:clrMapOvr>
    <a:masterClrMapping/>
  </p:clrMapOvr>
  <p:transition advClick="0" advTm="0">
    <p:pull dir="d"/>
    <p:sndAc>
      <p:stSnd>
        <p:snd r:embed="rId1" name="voltage.wav" builtIn="1"/>
      </p:stSnd>
    </p:sndAc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6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7" y="5001995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2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2" y="1449305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2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2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2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3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2341477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4929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18-Dec-13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7477572"/>
      </p:ext>
    </p:extLst>
  </p:cSld>
  <p:clrMapOvr>
    <a:masterClrMapping/>
  </p:clrMapOvr>
  <p:transition advClick="0" advTm="0">
    <p:pull dir="d"/>
    <p:sndAc>
      <p:stSnd>
        <p:snd r:embed="rId1" name="voltage.wav" builtIn="1"/>
      </p:stSnd>
    </p:sndAc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9" y="4650476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1" y="4773226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66677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4" y="5254284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5" y="776290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5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8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6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9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480971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18-Dec-13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6029695"/>
      </p:ext>
    </p:extLst>
  </p:cSld>
  <p:clrMapOvr>
    <a:masterClrMapping/>
  </p:clrMapOvr>
  <p:transition advClick="0" advTm="0">
    <p:pull dir="d"/>
    <p:sndAc>
      <p:stSnd>
        <p:snd r:embed="rId1" name="voltage.wav" builtIn="1"/>
      </p:stSnd>
    </p:sndAc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5" y="7036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4" y="309491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71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5"/>
            <a:ext cx="502920" cy="300831"/>
          </a:xfrm>
        </p:spPr>
        <p:txBody>
          <a:bodyPr/>
          <a:lstStyle/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5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6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6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9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9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1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7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7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1" y="6481892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7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40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0">
    <p:pull dir="d"/>
    <p:sndAc>
      <p:stSnd>
        <p:snd r:embed="rId1" name="voltage.wav" builtIn="1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7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5D2B8-A86C-4472-A07B-3439DE8C3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18-Dec-13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7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367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EC1419E-31FD-4647-93FA-D4C1724EBFC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349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ransition advClick="0" advTm="0">
    <p:pull dir="d"/>
    <p:sndAc>
      <p:stSnd>
        <p:snd r:embed="rId18" name="voltage.wav" builtIn="1"/>
      </p:stSnd>
    </p:sndAc>
  </p:transition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ransition advClick="0" advTm="0">
    <p:pull dir="d"/>
    <p:sndAc>
      <p:stSnd>
        <p:snd r:embed="rId13" name="voltage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7" y="21104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2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ransition advClick="0" advTm="0">
    <p:pull dir="d"/>
    <p:sndAc>
      <p:stSnd>
        <p:snd r:embed="rId13" name="voltage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7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5D2B8-A86C-4472-A07B-3439DE8C38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18-Dec-13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7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367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EC1419E-31FD-4647-93FA-D4C1724EBFC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919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transition advClick="0" advTm="0">
    <p:pull dir="d"/>
    <p:sndAc>
      <p:stSnd>
        <p:snd r:embed="rId18" name="voltage.wav" builtIn="1"/>
      </p:stSnd>
    </p:sndAc>
  </p:transition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9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65D2B8-A86C-4472-A07B-3439DE8C38B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18-Dec-13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9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9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EC1419E-31FD-4647-93FA-D4C1724EBFC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7915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ransition advClick="0" advTm="0">
    <p:pull dir="d"/>
    <p:sndAc>
      <p:stSnd>
        <p:snd r:embed="rId13" name="voltage.wav" builtIn="1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3075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11480" indent="-30861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51510" indent="-212598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17145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014984" indent="-13716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5900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23594" indent="-13716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74470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25346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7622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7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7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ransition advClick="0" advTm="0">
    <p:pull dir="d"/>
    <p:sndAc>
      <p:stSnd>
        <p:snd r:embed="rId13" name="voltage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32918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7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7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7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ransition advClick="0" advTm="0">
    <p:pull dir="d"/>
    <p:sndAc>
      <p:stSnd>
        <p:snd r:embed="rId13" name="voltage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7" y="5001995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ransition advClick="0" advTm="0">
    <p:pull dir="d"/>
    <p:sndAc>
      <p:stSnd>
        <p:snd r:embed="rId13" name="voltage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ransition advClick="0" advTm="0">
    <p:pull dir="d"/>
    <p:sndAc>
      <p:stSnd>
        <p:snd r:embed="rId13" name="voltage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5" y="14070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6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5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1" y="6481892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ransition advClick="0" advTm="0">
    <p:pull dir="d"/>
    <p:sndAc>
      <p:stSnd>
        <p:snd r:embed="rId13" name="voltage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60D700B-6279-47E4-A7A6-96ADDBCF193E}" type="datetimeFigureOut">
              <a:rPr lang="en-US" smtClean="0"/>
              <a:pPr/>
              <a:t>18-Dec-13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A494299-5A1C-4BC9-80BD-6ED68C817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ransition advClick="0" advTm="0">
    <p:pull dir="d"/>
    <p:sndAc>
      <p:stSnd>
        <p:snd r:embed="rId13" name="voltage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1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/index.php?title=Organic_compound_organic&amp;action=edit&amp;redlink=1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"/>
            <a:ext cx="7391400" cy="5048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838200" y="4114800"/>
            <a:ext cx="67056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>
              <a:defRPr/>
            </a:pPr>
            <a:endParaRPr lang="en-US" sz="9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en-US" sz="9600" b="1" dirty="0">
              <a:ln/>
              <a:solidFill>
                <a:schemeClr val="accent5">
                  <a:tint val="50000"/>
                  <a:satMod val="18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5334506"/>
            <a:ext cx="70866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>
              <a:defRPr/>
            </a:pPr>
            <a:endParaRPr lang="en-US" sz="9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en-US" sz="9600" b="1" dirty="0">
              <a:ln/>
              <a:solidFill>
                <a:schemeClr val="accent5">
                  <a:tint val="50000"/>
                  <a:satMod val="18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3000">
    <p:diamond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i="1" u="sng" dirty="0" smtClean="0">
                <a:latin typeface="Engravers MT" pitchFamily="18" charset="0"/>
              </a:rPr>
              <a:t>Cone</a:t>
            </a:r>
            <a:r>
              <a:rPr lang="en-US" sz="3200" i="1" dirty="0" smtClean="0">
                <a:latin typeface="Engravers MT" pitchFamily="18" charset="0"/>
              </a:rPr>
              <a:t> </a:t>
            </a:r>
            <a:r>
              <a:rPr lang="en-US" sz="3200" i="1" u="sng" dirty="0" smtClean="0">
                <a:latin typeface="Engravers MT" pitchFamily="18" charset="0"/>
              </a:rPr>
              <a:t>Clutch</a:t>
            </a:r>
            <a:r>
              <a:rPr lang="en-US" sz="3200" i="1" dirty="0" smtClean="0">
                <a:latin typeface="Engravers MT" pitchFamily="18" charset="0"/>
              </a:rPr>
              <a:t> </a:t>
            </a:r>
            <a:r>
              <a:rPr lang="en-US" i="1" dirty="0" smtClean="0"/>
              <a:t>:-</a:t>
            </a:r>
            <a:endParaRPr lang="en-US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A </a:t>
            </a:r>
            <a:r>
              <a:rPr lang="en-US" sz="2400" b="1" dirty="0" smtClean="0"/>
              <a:t>cone clutch</a:t>
            </a:r>
            <a:r>
              <a:rPr lang="en-US" sz="2400" dirty="0" smtClean="0"/>
              <a:t> has a same purpose as a disk or plate clutch. However, instead of mating two spinning disks, the cone clutch uses two conical surfaces to transmit torque by friction.</a:t>
            </a:r>
          </a:p>
          <a:p>
            <a:pPr>
              <a:buClrTx/>
              <a:buFont typeface="Arial" pitchFamily="34" charset="0"/>
              <a:buChar char="•"/>
            </a:pPr>
            <a:endParaRPr lang="en-US" sz="800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sz="2400" dirty="0" smtClean="0"/>
              <a:t>The cone clutch transfers a higher torque than plate or disk clutches action and increased surface area. </a:t>
            </a:r>
          </a:p>
          <a:p>
            <a:pPr>
              <a:buClrTx/>
              <a:buFont typeface="Arial" pitchFamily="34" charset="0"/>
              <a:buChar char="•"/>
            </a:pPr>
            <a:endParaRPr lang="en-US" sz="800" dirty="0" smtClean="0"/>
          </a:p>
          <a:p>
            <a:pPr>
              <a:buClrTx/>
            </a:pPr>
            <a:r>
              <a:rPr lang="en-US" sz="2400" dirty="0" smtClean="0"/>
              <a:t>Cone clutches are generally now only</a:t>
            </a:r>
          </a:p>
          <a:p>
            <a:pPr>
              <a:buClrTx/>
              <a:buNone/>
            </a:pPr>
            <a:r>
              <a:rPr lang="en-US" sz="2400" dirty="0" smtClean="0"/>
              <a:t>    used in low peripheral speed </a:t>
            </a:r>
          </a:p>
          <a:p>
            <a:pPr>
              <a:buClrTx/>
              <a:buNone/>
            </a:pPr>
            <a:r>
              <a:rPr lang="en-US" sz="2400" dirty="0" smtClean="0"/>
              <a:t>    applications although they were</a:t>
            </a:r>
          </a:p>
          <a:p>
            <a:pPr>
              <a:buClrTx/>
              <a:buNone/>
            </a:pPr>
            <a:r>
              <a:rPr lang="en-US" sz="2400" dirty="0" smtClean="0"/>
              <a:t>    once common in automobiles and</a:t>
            </a:r>
          </a:p>
          <a:p>
            <a:pPr>
              <a:buClrTx/>
              <a:buNone/>
            </a:pPr>
            <a:r>
              <a:rPr lang="en-US" sz="2400" dirty="0" smtClean="0"/>
              <a:t>    other combustion engine </a:t>
            </a:r>
          </a:p>
          <a:p>
            <a:pPr>
              <a:buClrTx/>
              <a:buNone/>
            </a:pPr>
            <a:r>
              <a:rPr lang="en-US" sz="2400" dirty="0" smtClean="0"/>
              <a:t>    transmissions.</a:t>
            </a:r>
            <a:endParaRPr 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1" y="3733800"/>
            <a:ext cx="3027872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1" y="6324602"/>
            <a:ext cx="22574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>
    <p:pull dir="d"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685800"/>
            <a:ext cx="9144000" cy="5943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sz="2400" dirty="0" smtClean="0"/>
              <a:t>The cone clutch consists of one pair of friction surface only.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400" dirty="0" smtClean="0"/>
              <a:t>The driven member of the clutch arranged on the driven shaft . As per order to engage the clutch and two conical frictional surfaces are comes in contact.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400" dirty="0" smtClean="0"/>
              <a:t>Due to frictional resistance set up at this contact surface, the torque is transmitted from driving shaft to driven shaft.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400" dirty="0" smtClean="0"/>
              <a:t>Pressure applied by a driving member on outer surface of the driven member by means of friction.  </a:t>
            </a:r>
          </a:p>
          <a:p>
            <a:pPr>
              <a:buClrTx/>
              <a:buNone/>
            </a:pPr>
            <a:endParaRPr lang="en-US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1000"/>
            <a:ext cx="7924800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 advTm="3000">
    <p:pull dir="d"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000" i="1" u="sng" dirty="0" smtClean="0">
                <a:latin typeface="Engravers MT" pitchFamily="18" charset="0"/>
              </a:rPr>
              <a:t>Centrifugal</a:t>
            </a:r>
            <a:r>
              <a:rPr lang="en-US" sz="3000" i="1" dirty="0" smtClean="0">
                <a:latin typeface="Engravers MT" pitchFamily="18" charset="0"/>
              </a:rPr>
              <a:t> </a:t>
            </a:r>
            <a:r>
              <a:rPr lang="en-US" sz="3000" i="1" u="sng" dirty="0" smtClean="0">
                <a:latin typeface="Engravers MT" pitchFamily="18" charset="0"/>
              </a:rPr>
              <a:t>Clutch</a:t>
            </a:r>
            <a:r>
              <a:rPr lang="en-US" sz="3000" i="1" dirty="0" smtClean="0">
                <a:latin typeface="Engravers MT" pitchFamily="18" charset="0"/>
              </a:rPr>
              <a:t> </a:t>
            </a:r>
            <a:r>
              <a:rPr lang="en-US" i="1" dirty="0" smtClean="0"/>
              <a:t>:-</a:t>
            </a:r>
            <a:endParaRPr lang="en-US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</p:spPr>
        <p:txBody>
          <a:bodyPr>
            <a:normAutofit lnSpcReduction="10000"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The most common centrifugal clutches have friction pads (shoes) which connect to the inside of the housing. shoe connects to a various amount of extension springs on the center shaft. </a:t>
            </a:r>
          </a:p>
          <a:p>
            <a:pPr>
              <a:buClrTx/>
              <a:buFont typeface="Arial" pitchFamily="34" charset="0"/>
              <a:buChar char="•"/>
            </a:pPr>
            <a:endParaRPr lang="en-US" sz="800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sz="2400" b="1" dirty="0" smtClean="0"/>
              <a:t>centrifugal clutch</a:t>
            </a:r>
            <a:r>
              <a:rPr lang="en-US" sz="2400" dirty="0" smtClean="0"/>
              <a:t> is a clutch that uses centrifugal force to connect two concentric shafts, with the driving shaft nested inside the driven shaft.</a:t>
            </a:r>
          </a:p>
          <a:p>
            <a:pPr>
              <a:buClrTx/>
              <a:buFont typeface="Arial" pitchFamily="34" charset="0"/>
              <a:buChar char="•"/>
            </a:pPr>
            <a:endParaRPr lang="en-US" sz="800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sz="2400" dirty="0" smtClean="0"/>
              <a:t>The increase of speed causes the </a:t>
            </a:r>
          </a:p>
          <a:p>
            <a:pPr>
              <a:buClrTx/>
              <a:buNone/>
            </a:pPr>
            <a:r>
              <a:rPr lang="en-US" sz="2400" dirty="0" smtClean="0"/>
              <a:t>    press harder and more torque</a:t>
            </a:r>
          </a:p>
          <a:p>
            <a:pPr>
              <a:buClrTx/>
              <a:buNone/>
            </a:pPr>
            <a:r>
              <a:rPr lang="en-US" sz="2400" dirty="0" smtClean="0"/>
              <a:t>    can be transmitted.</a:t>
            </a:r>
          </a:p>
          <a:p>
            <a:pPr>
              <a:buClrTx/>
              <a:buNone/>
            </a:pPr>
            <a:endParaRPr lang="en-US" sz="800" dirty="0" smtClean="0"/>
          </a:p>
          <a:p>
            <a:pPr>
              <a:buClrTx/>
            </a:pPr>
            <a:r>
              <a:rPr lang="en-US" sz="2400" dirty="0" smtClean="0"/>
              <a:t>A </a:t>
            </a:r>
            <a:r>
              <a:rPr lang="en-US" sz="2400" b="1" dirty="0" smtClean="0"/>
              <a:t>centrifugal clutch</a:t>
            </a:r>
            <a:r>
              <a:rPr lang="en-US" sz="2400" dirty="0" smtClean="0"/>
              <a:t> is used on</a:t>
            </a:r>
          </a:p>
          <a:p>
            <a:pPr>
              <a:buClrTx/>
              <a:buNone/>
            </a:pPr>
            <a:r>
              <a:rPr lang="en-US" sz="2400" dirty="0" smtClean="0"/>
              <a:t>    most racing go-karts.</a:t>
            </a:r>
            <a:endParaRPr lang="en-US" sz="24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886200"/>
            <a:ext cx="32004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6410327"/>
            <a:ext cx="33337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>
    <p:pull dir="d"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3136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000" i="1" u="sng" dirty="0" smtClean="0">
                <a:latin typeface="Engravers MT" pitchFamily="18" charset="0"/>
              </a:rPr>
              <a:t>Material</a:t>
            </a:r>
            <a:r>
              <a:rPr lang="en-US" sz="3000" i="1" dirty="0" smtClean="0">
                <a:latin typeface="Engravers MT" pitchFamily="18" charset="0"/>
              </a:rPr>
              <a:t> </a:t>
            </a:r>
            <a:r>
              <a:rPr lang="en-US" sz="3000" i="1" u="sng" dirty="0" smtClean="0">
                <a:latin typeface="Engravers MT" pitchFamily="18" charset="0"/>
              </a:rPr>
              <a:t>used</a:t>
            </a:r>
            <a:r>
              <a:rPr lang="en-US" sz="3000" i="1" dirty="0" smtClean="0">
                <a:latin typeface="Engravers MT" pitchFamily="18" charset="0"/>
              </a:rPr>
              <a:t> </a:t>
            </a:r>
            <a:r>
              <a:rPr lang="en-US" sz="3000" i="1" u="sng" dirty="0" smtClean="0">
                <a:latin typeface="Engravers MT" pitchFamily="18" charset="0"/>
              </a:rPr>
              <a:t>in</a:t>
            </a:r>
            <a:r>
              <a:rPr lang="en-US" sz="3000" i="1" dirty="0" smtClean="0">
                <a:latin typeface="Engravers MT" pitchFamily="18" charset="0"/>
              </a:rPr>
              <a:t> </a:t>
            </a:r>
            <a:r>
              <a:rPr lang="en-US" sz="3000" i="1" u="sng" dirty="0" smtClean="0">
                <a:latin typeface="Engravers MT" pitchFamily="18" charset="0"/>
              </a:rPr>
              <a:t>clutch</a:t>
            </a:r>
            <a:r>
              <a:rPr lang="en-US" i="1" dirty="0" smtClean="0"/>
              <a:t> :-</a:t>
            </a:r>
            <a:endParaRPr lang="en-US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 lnSpcReduction="10000"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Various materials have been used for the disc friction facings, including asbestos in the past. </a:t>
            </a:r>
          </a:p>
          <a:p>
            <a:pPr>
              <a:buClrTx/>
              <a:buFont typeface="Arial" pitchFamily="34" charset="0"/>
              <a:buChar char="•"/>
            </a:pPr>
            <a:endParaRPr lang="en-US" sz="800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sz="2400" dirty="0" smtClean="0"/>
              <a:t>Frictional material used in clutch should have a high and uniform coefficient of friction.</a:t>
            </a:r>
          </a:p>
          <a:p>
            <a:pPr>
              <a:buClrTx/>
              <a:buFont typeface="Arial" pitchFamily="34" charset="0"/>
              <a:buChar char="•"/>
            </a:pPr>
            <a:endParaRPr lang="en-US" sz="800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sz="2400" dirty="0" smtClean="0"/>
              <a:t>Modern clutches typically use an </a:t>
            </a:r>
            <a:r>
              <a:rPr lang="en-US" sz="2400" dirty="0" err="1" smtClean="0">
                <a:hlinkClick r:id="rId3" tooltip="Organic compound organic (page does not exist)"/>
              </a:rPr>
              <a:t>Organic_compound</a:t>
            </a:r>
            <a:r>
              <a:rPr lang="en-US" sz="2400" dirty="0" smtClean="0">
                <a:hlinkClick r:id="rId3" tooltip="Organic compound organic (page does not exist)"/>
              </a:rPr>
              <a:t>. organic</a:t>
            </a:r>
            <a:r>
              <a:rPr lang="en-US" sz="2400" dirty="0" smtClean="0"/>
              <a:t> resin with copper wire facing or a ceramic material.</a:t>
            </a:r>
          </a:p>
          <a:p>
            <a:pPr>
              <a:buClrTx/>
              <a:buNone/>
            </a:pPr>
            <a:r>
              <a:rPr lang="en-US" sz="2400" dirty="0" smtClean="0"/>
              <a:t> 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2400" dirty="0" smtClean="0"/>
              <a:t>Ceramic materials are typically used </a:t>
            </a:r>
          </a:p>
          <a:p>
            <a:pPr>
              <a:buClrTx/>
              <a:buNone/>
            </a:pPr>
            <a:r>
              <a:rPr lang="en-US" sz="2400" dirty="0" smtClean="0"/>
              <a:t>    in heavy applications such as trucks </a:t>
            </a:r>
          </a:p>
          <a:p>
            <a:pPr>
              <a:buClrTx/>
              <a:buNone/>
            </a:pPr>
            <a:r>
              <a:rPr lang="en-US" sz="2400" dirty="0" smtClean="0"/>
              <a:t>    carrying large loads or racing though</a:t>
            </a:r>
          </a:p>
          <a:p>
            <a:pPr>
              <a:buClrTx/>
              <a:buNone/>
            </a:pPr>
            <a:r>
              <a:rPr lang="en-US" sz="2400" dirty="0" smtClean="0"/>
              <a:t>    the harder ceramic materials increase</a:t>
            </a:r>
          </a:p>
          <a:p>
            <a:pPr>
              <a:buClrTx/>
              <a:buNone/>
            </a:pPr>
            <a:r>
              <a:rPr lang="en-US" sz="2400" dirty="0" smtClean="0"/>
              <a:t>    flywheel and pressure plate wear.</a:t>
            </a:r>
          </a:p>
          <a:p>
            <a:pPr>
              <a:buClrTx/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038602"/>
            <a:ext cx="2971800" cy="21050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0226" y="6248400"/>
            <a:ext cx="3533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>
    <p:pull dir="d"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1076059">
            <a:off x="92546" y="2239025"/>
            <a:ext cx="8979679" cy="16312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Thank You</a:t>
            </a:r>
            <a:endParaRPr lang="en-US" sz="10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sp>
        <p:nvSpPr>
          <p:cNvPr id="7" name="Sun 6"/>
          <p:cNvSpPr/>
          <p:nvPr/>
        </p:nvSpPr>
        <p:spPr>
          <a:xfrm>
            <a:off x="990600" y="0"/>
            <a:ext cx="1524000" cy="2209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CE31-6D46-46D0-B94A-2E6FFC992AA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8006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GUIDE  BY :-  Prof. 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Ankit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v. 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Sata</a:t>
            </a:r>
            <a:endParaRPr lang="en-US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0">
    <p:pull dir="d"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509" y="857252"/>
            <a:ext cx="5317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u="sng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C42F1A"/>
                  </a:outerShdw>
                </a:effectLst>
              </a:rPr>
              <a:t>PREPARED  BY :-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828800"/>
            <a:ext cx="6172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90C226">
                    <a:lumMod val="50000"/>
                  </a:srgbClr>
                </a:solidFill>
                <a:latin typeface="Berlin Sans FB Demi" panose="020E0802020502020306" pitchFamily="34" charset="0"/>
                <a:cs typeface="Miriam" panose="020B0502050101010101" pitchFamily="34" charset="-79"/>
              </a:rPr>
              <a:t>                       </a:t>
            </a:r>
            <a:r>
              <a:rPr lang="en-US" sz="2400" b="1" i="1" dirty="0" smtClean="0">
                <a:solidFill>
                  <a:srgbClr val="90C226">
                    <a:lumMod val="50000"/>
                  </a:srgbClr>
                </a:solidFill>
                <a:latin typeface="Berlin Sans FB Demi" panose="020E0802020502020306" pitchFamily="34" charset="0"/>
                <a:cs typeface="Miriam" panose="020B0502050101010101" pitchFamily="34" charset="-79"/>
              </a:rPr>
              <a:t>  </a:t>
            </a:r>
            <a:r>
              <a:rPr lang="en-US" sz="2400" b="1" i="1" dirty="0">
                <a:solidFill>
                  <a:srgbClr val="90C226">
                    <a:lumMod val="50000"/>
                  </a:srgbClr>
                </a:solidFill>
                <a:latin typeface="Berlin Sans FB Demi" panose="020E0802020502020306" pitchFamily="34" charset="0"/>
                <a:cs typeface="Miriam" panose="020B0502050101010101" pitchFamily="34" charset="-79"/>
              </a:rPr>
              <a:t>1)  </a:t>
            </a:r>
            <a:r>
              <a:rPr lang="en-US" sz="2400" b="1" i="1" dirty="0" smtClean="0">
                <a:solidFill>
                  <a:srgbClr val="90C226">
                    <a:lumMod val="50000"/>
                  </a:srgbClr>
                </a:solidFill>
                <a:latin typeface="Berlin Sans FB Demi" panose="020E0802020502020306" pitchFamily="34" charset="0"/>
                <a:cs typeface="Miriam" panose="020B0502050101010101" pitchFamily="34" charset="-79"/>
              </a:rPr>
              <a:t>BAPODRA ANAND</a:t>
            </a:r>
            <a:endParaRPr lang="en-US" sz="2400" b="1" i="1" dirty="0">
              <a:solidFill>
                <a:srgbClr val="90C226">
                  <a:lumMod val="50000"/>
                </a:srgbClr>
              </a:solidFill>
              <a:latin typeface="Berlin Sans FB Demi" panose="020E0802020502020306" pitchFamily="34" charset="0"/>
              <a:cs typeface="Miriam" panose="020B0502050101010101" pitchFamily="34" charset="-79"/>
            </a:endParaRPr>
          </a:p>
          <a:p>
            <a:r>
              <a:rPr lang="en-US" sz="2400" b="1" i="1" dirty="0">
                <a:solidFill>
                  <a:srgbClr val="90C226">
                    <a:lumMod val="50000"/>
                  </a:srgbClr>
                </a:solidFill>
                <a:latin typeface="Berlin Sans FB Demi" panose="020E0802020502020306" pitchFamily="34" charset="0"/>
                <a:cs typeface="Miriam" panose="020B0502050101010101" pitchFamily="34" charset="-79"/>
              </a:rPr>
              <a:t>		2)  </a:t>
            </a:r>
            <a:r>
              <a:rPr lang="en-US" sz="2400" b="1" i="1" dirty="0" smtClean="0">
                <a:solidFill>
                  <a:srgbClr val="90C226">
                    <a:lumMod val="50000"/>
                  </a:srgbClr>
                </a:solidFill>
                <a:latin typeface="Berlin Sans FB Demi" panose="020E0802020502020306" pitchFamily="34" charset="0"/>
                <a:cs typeface="Miriam" panose="020B0502050101010101" pitchFamily="34" charset="-79"/>
              </a:rPr>
              <a:t>CHUDASAMA MAYURI</a:t>
            </a:r>
            <a:endParaRPr lang="en-US" sz="2400" b="1" i="1" dirty="0" smtClean="0">
              <a:solidFill>
                <a:srgbClr val="90C226">
                  <a:lumMod val="50000"/>
                </a:srgbClr>
              </a:solidFill>
              <a:latin typeface="Berlin Sans FB Demi" panose="020E0802020502020306" pitchFamily="34" charset="0"/>
              <a:cs typeface="Miriam" panose="020B0502050101010101" pitchFamily="34" charset="-79"/>
            </a:endParaRPr>
          </a:p>
          <a:p>
            <a:r>
              <a:rPr lang="en-US" sz="2400" b="1" i="1" dirty="0" smtClean="0">
                <a:solidFill>
                  <a:srgbClr val="90C226">
                    <a:lumMod val="50000"/>
                  </a:srgbClr>
                </a:solidFill>
                <a:latin typeface="Berlin Sans FB Demi" panose="020E0802020502020306" pitchFamily="34" charset="0"/>
                <a:cs typeface="Miriam" panose="020B0502050101010101" pitchFamily="34" charset="-79"/>
              </a:rPr>
              <a:t>		3)  GONDALIYA POOJA</a:t>
            </a:r>
          </a:p>
          <a:p>
            <a:r>
              <a:rPr lang="en-US" sz="2400" b="1" i="1" dirty="0">
                <a:solidFill>
                  <a:srgbClr val="90C226">
                    <a:lumMod val="50000"/>
                  </a:srgbClr>
                </a:solidFill>
                <a:latin typeface="Berlin Sans FB Demi" panose="020E0802020502020306" pitchFamily="34" charset="0"/>
                <a:cs typeface="Miriam" panose="020B0502050101010101" pitchFamily="34" charset="-79"/>
              </a:rPr>
              <a:t>		4)  </a:t>
            </a:r>
            <a:r>
              <a:rPr lang="en-US" sz="2400" b="1" i="1" dirty="0" smtClean="0">
                <a:solidFill>
                  <a:srgbClr val="90C226">
                    <a:lumMod val="50000"/>
                  </a:srgbClr>
                </a:solidFill>
                <a:latin typeface="Berlin Sans FB Demi" panose="020E0802020502020306" pitchFamily="34" charset="0"/>
                <a:cs typeface="Miriam" panose="020B0502050101010101" pitchFamily="34" charset="-79"/>
              </a:rPr>
              <a:t>KAMDIYA POOJA</a:t>
            </a:r>
            <a:endParaRPr lang="en-US" sz="2400" b="1" i="1" dirty="0">
              <a:solidFill>
                <a:srgbClr val="90C226">
                  <a:lumMod val="50000"/>
                </a:srgbClr>
              </a:solidFill>
              <a:latin typeface="Berlin Sans FB Demi" panose="020E0802020502020306" pitchFamily="34" charset="0"/>
              <a:cs typeface="Miriam" panose="020B0502050101010101" pitchFamily="34" charset="-79"/>
            </a:endParaRPr>
          </a:p>
          <a:p>
            <a:r>
              <a:rPr lang="en-US" sz="2400" b="1" i="1" dirty="0">
                <a:solidFill>
                  <a:srgbClr val="90C226">
                    <a:lumMod val="50000"/>
                  </a:srgbClr>
                </a:solidFill>
                <a:latin typeface="Berlin Sans FB Demi" panose="020E0802020502020306" pitchFamily="34" charset="0"/>
                <a:cs typeface="Miriam" panose="020B0502050101010101" pitchFamily="34" charset="-79"/>
              </a:rPr>
              <a:t>		5)  </a:t>
            </a:r>
            <a:r>
              <a:rPr lang="en-US" sz="2400" b="1" i="1" dirty="0" smtClean="0">
                <a:solidFill>
                  <a:srgbClr val="90C226">
                    <a:lumMod val="50000"/>
                  </a:srgbClr>
                </a:solidFill>
                <a:latin typeface="Berlin Sans FB Demi" panose="020E0802020502020306" pitchFamily="34" charset="0"/>
                <a:cs typeface="Miriam" panose="020B0502050101010101" pitchFamily="34" charset="-79"/>
              </a:rPr>
              <a:t>MARDIYA UTSAV</a:t>
            </a:r>
            <a:endParaRPr lang="en-US" sz="2400" b="1" i="1" dirty="0">
              <a:solidFill>
                <a:srgbClr val="90C226">
                  <a:lumMod val="50000"/>
                </a:srgbClr>
              </a:solidFill>
              <a:latin typeface="Berlin Sans FB Demi" panose="020E0802020502020306" pitchFamily="34" charset="0"/>
              <a:cs typeface="Miriam" panose="020B0502050101010101" pitchFamily="34" charset="-79"/>
            </a:endParaRPr>
          </a:p>
          <a:p>
            <a:r>
              <a:rPr lang="en-US" sz="2400" b="1" i="1" dirty="0">
                <a:solidFill>
                  <a:srgbClr val="90C226">
                    <a:lumMod val="50000"/>
                  </a:srgbClr>
                </a:solidFill>
                <a:latin typeface="Berlin Sans FB Demi" panose="020E0802020502020306" pitchFamily="34" charset="0"/>
                <a:cs typeface="Miriam" panose="020B0502050101010101" pitchFamily="34" charset="-79"/>
              </a:rPr>
              <a:t>		6)  </a:t>
            </a:r>
            <a:r>
              <a:rPr lang="en-US" sz="2400" b="1" i="1" dirty="0" smtClean="0">
                <a:solidFill>
                  <a:srgbClr val="90C226">
                    <a:lumMod val="50000"/>
                  </a:srgbClr>
                </a:solidFill>
                <a:latin typeface="Berlin Sans FB Demi" panose="020E0802020502020306" pitchFamily="34" charset="0"/>
                <a:cs typeface="Miriam" panose="020B0502050101010101" pitchFamily="34" charset="-79"/>
              </a:rPr>
              <a:t>D</a:t>
            </a:r>
            <a:r>
              <a:rPr lang="en-US" sz="2400" b="1" i="1" dirty="0" smtClean="0">
                <a:solidFill>
                  <a:srgbClr val="90C226">
                    <a:lumMod val="50000"/>
                  </a:srgbClr>
                </a:solidFill>
                <a:latin typeface="Berlin Sans FB Demi" panose="020E0802020502020306" pitchFamily="34" charset="0"/>
                <a:cs typeface="Miriam" panose="020B0502050101010101" pitchFamily="34" charset="-79"/>
              </a:rPr>
              <a:t>ESAI  NIKUNJ </a:t>
            </a:r>
            <a:endParaRPr lang="en-US" sz="2400" b="1" i="1" dirty="0">
              <a:solidFill>
                <a:srgbClr val="90C226">
                  <a:lumMod val="50000"/>
                </a:srgbClr>
              </a:solidFill>
              <a:latin typeface="Berlin Sans FB Demi" panose="020E0802020502020306" pitchFamily="34" charset="0"/>
              <a:cs typeface="Miriam" panose="020B0502050101010101" pitchFamily="34" charset="-79"/>
            </a:endParaRPr>
          </a:p>
          <a:p>
            <a:r>
              <a:rPr lang="en-US" sz="2400" b="1" i="1" dirty="0">
                <a:solidFill>
                  <a:srgbClr val="90C226">
                    <a:lumMod val="50000"/>
                  </a:srgbClr>
                </a:solidFill>
                <a:latin typeface="Berlin Sans FB Demi" panose="020E0802020502020306" pitchFamily="34" charset="0"/>
                <a:cs typeface="Miriam" panose="020B0502050101010101" pitchFamily="34" charset="-79"/>
              </a:rPr>
              <a:t>		7)  </a:t>
            </a:r>
            <a:r>
              <a:rPr lang="en-US" sz="2400" b="1" i="1" dirty="0" smtClean="0">
                <a:solidFill>
                  <a:srgbClr val="90C226">
                    <a:lumMod val="50000"/>
                  </a:srgbClr>
                </a:solidFill>
                <a:latin typeface="Berlin Sans FB Demi" panose="020E0802020502020306" pitchFamily="34" charset="0"/>
                <a:cs typeface="Miriam" panose="020B0502050101010101" pitchFamily="34" charset="-79"/>
              </a:rPr>
              <a:t>BHESDADIYA DIXITA</a:t>
            </a:r>
            <a:endParaRPr lang="en-US" sz="2400" b="1" i="1" dirty="0">
              <a:solidFill>
                <a:srgbClr val="90C226">
                  <a:lumMod val="50000"/>
                </a:srgbClr>
              </a:solidFill>
              <a:latin typeface="Berlin Sans FB Demi" panose="020E0802020502020306" pitchFamily="34" charset="0"/>
              <a:cs typeface="Miriam" panose="020B0502050101010101" pitchFamily="34" charset="-79"/>
            </a:endParaRPr>
          </a:p>
          <a:p>
            <a:r>
              <a:rPr lang="en-US" sz="2400" b="1" i="1" dirty="0">
                <a:solidFill>
                  <a:srgbClr val="90C226">
                    <a:lumMod val="50000"/>
                  </a:srgbClr>
                </a:solidFill>
                <a:latin typeface="Berlin Sans FB Demi" panose="020E0802020502020306" pitchFamily="34" charset="0"/>
                <a:cs typeface="Miriam" panose="020B0502050101010101" pitchFamily="34" charset="-79"/>
              </a:rPr>
              <a:t>		</a:t>
            </a:r>
            <a:endParaRPr lang="en-US" sz="2000" dirty="0" smtClean="0">
              <a:solidFill>
                <a:srgbClr val="90C22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5246181"/>
      </p:ext>
    </p:extLst>
  </p:cSld>
  <p:clrMapOvr>
    <a:masterClrMapping/>
  </p:clrMapOvr>
  <p:transition advClick="0" advTm="0">
    <p:pull dir="d"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851648" cy="2743200"/>
          </a:xfrm>
        </p:spPr>
        <p:txBody>
          <a:bodyPr>
            <a:noAutofit/>
          </a:bodyPr>
          <a:lstStyle/>
          <a:p>
            <a:pPr algn="ctr"/>
            <a:r>
              <a:rPr lang="en-US" sz="6000" i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lgerian" pitchFamily="82" charset="0"/>
              </a:rPr>
              <a:t>Introduction</a:t>
            </a:r>
            <a:br>
              <a:rPr lang="en-US" sz="6000" i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lgerian" pitchFamily="82" charset="0"/>
              </a:rPr>
            </a:br>
            <a:r>
              <a:rPr lang="en-US" sz="6000" i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lgerian" pitchFamily="82" charset="0"/>
              </a:rPr>
              <a:t>to</a:t>
            </a:r>
            <a:r>
              <a:rPr lang="en-US" sz="60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lgerian" pitchFamily="82" charset="0"/>
              </a:rPr>
              <a:t/>
            </a:r>
            <a:br>
              <a:rPr lang="en-US" sz="60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lgerian" pitchFamily="82" charset="0"/>
              </a:rPr>
            </a:br>
            <a:r>
              <a:rPr lang="en-US" sz="6000" i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lgerian" pitchFamily="82" charset="0"/>
              </a:rPr>
              <a:t>clutches</a:t>
            </a:r>
            <a:endParaRPr lang="en-US" sz="6000" i="1" u="sng" dirty="0">
              <a:solidFill>
                <a:schemeClr val="accent1">
                  <a:lumMod val="40000"/>
                  <a:lumOff val="60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advClick="0" advTm="0">
    <p:pull dir="d"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3200" i="1" u="sng" dirty="0" smtClean="0">
                <a:latin typeface="Engravers MT" pitchFamily="18" charset="0"/>
              </a:rPr>
              <a:t>Introduction</a:t>
            </a:r>
            <a:r>
              <a:rPr lang="en-US" i="1" dirty="0" smtClean="0"/>
              <a:t> :</a:t>
            </a:r>
            <a:endParaRPr lang="en-US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2000" dirty="0" smtClean="0"/>
              <a:t> Clutch is a machine member which engage and disengage</a:t>
            </a:r>
          </a:p>
          <a:p>
            <a:pPr>
              <a:buClrTx/>
              <a:buNone/>
            </a:pPr>
            <a:r>
              <a:rPr lang="en-US" sz="2000" dirty="0" smtClean="0"/>
              <a:t>     the driving shaft to driven shaft.</a:t>
            </a:r>
          </a:p>
          <a:p>
            <a:pPr>
              <a:buClrTx/>
              <a:buNone/>
            </a:pPr>
            <a:endParaRPr lang="en-US" sz="2000" dirty="0" smtClean="0"/>
          </a:p>
          <a:p>
            <a:pPr>
              <a:buClrTx/>
            </a:pPr>
            <a:r>
              <a:rPr lang="en-US" sz="2000" dirty="0" smtClean="0"/>
              <a:t> </a:t>
            </a:r>
          </a:p>
          <a:p>
            <a:pPr>
              <a:buClrTx/>
            </a:pPr>
            <a:endParaRPr lang="en-US" sz="2000" dirty="0" smtClean="0"/>
          </a:p>
          <a:p>
            <a:pPr>
              <a:buClrTx/>
              <a:buNone/>
            </a:pPr>
            <a:endParaRPr lang="en-US" sz="2000" dirty="0" smtClean="0"/>
          </a:p>
          <a:p>
            <a:pPr>
              <a:buClrTx/>
            </a:pPr>
            <a:r>
              <a:rPr lang="en-US" sz="2000" dirty="0" smtClean="0"/>
              <a:t>The cone clutch is an axially actuated clutch which is able to transmit a relatively high torque for its size compared to a single disk plate clutch of the same dimensions.</a:t>
            </a:r>
          </a:p>
          <a:p>
            <a:pPr>
              <a:buClrTx/>
              <a:buNone/>
            </a:pPr>
            <a:r>
              <a:rPr lang="en-US" sz="2000" dirty="0" smtClean="0"/>
              <a:t>   </a:t>
            </a:r>
          </a:p>
          <a:p>
            <a:pPr>
              <a:buClrTx/>
            </a:pPr>
            <a:r>
              <a:rPr lang="en-US" sz="2000" dirty="0" smtClean="0"/>
              <a:t>This results from the wedging action and increased friction area.  Cone clutches are not used widely now and are generally used for low peripheral speed applications.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28600" y="2362200"/>
            <a:ext cx="8915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characteristic use of a clutch is to connect two shafts rotating     at different speed sand bring the output shaft up to the speed of the input shaft smoothly and gradually.</a:t>
            </a: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0">
    <p:pull dir="d"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ClrTx/>
            </a:pP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Clutch is classified into two categories : </a:t>
            </a:r>
          </a:p>
          <a:p>
            <a:pPr marL="514350" indent="-514350">
              <a:buClr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(1) Positive clutches:</a:t>
            </a:r>
          </a:p>
          <a:p>
            <a:pPr marL="514350" indent="-514350">
              <a:buClr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jaw clutch.</a:t>
            </a:r>
          </a:p>
          <a:p>
            <a:pPr marL="514350" indent="-514350">
              <a:buClrTx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(2) Friction clutches:</a:t>
            </a:r>
          </a:p>
          <a:p>
            <a:pPr marL="514350" indent="-514350">
              <a:buClr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Disk clutch.</a:t>
            </a:r>
          </a:p>
          <a:p>
            <a:pPr marL="514350" indent="-514350">
              <a:buClr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(ii) Cone clutch.</a:t>
            </a:r>
          </a:p>
          <a:p>
            <a:pPr marL="514350" indent="-514350">
              <a:buClr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(iii) Centrifugal clutch.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i="1" u="sng" dirty="0" smtClean="0">
                <a:latin typeface="Engravers MT" pitchFamily="18" charset="0"/>
              </a:rPr>
              <a:t>Types</a:t>
            </a:r>
            <a:r>
              <a:rPr lang="en-US" sz="3200" i="1" dirty="0" smtClean="0">
                <a:latin typeface="Engravers MT" pitchFamily="18" charset="0"/>
              </a:rPr>
              <a:t> </a:t>
            </a:r>
            <a:r>
              <a:rPr lang="en-US" sz="3200" i="1" u="sng" dirty="0" smtClean="0">
                <a:latin typeface="Engravers MT" pitchFamily="18" charset="0"/>
              </a:rPr>
              <a:t>Of</a:t>
            </a:r>
            <a:r>
              <a:rPr lang="en-US" sz="3200" i="1" dirty="0" smtClean="0">
                <a:latin typeface="Engravers MT" pitchFamily="18" charset="0"/>
              </a:rPr>
              <a:t> </a:t>
            </a:r>
            <a:r>
              <a:rPr lang="en-US" sz="3200" i="1" u="sng" dirty="0" smtClean="0">
                <a:latin typeface="Engravers MT" pitchFamily="18" charset="0"/>
              </a:rPr>
              <a:t>Clutches </a:t>
            </a:r>
            <a:r>
              <a:rPr lang="en-US" sz="3200" i="1" dirty="0" smtClean="0">
                <a:latin typeface="Engravers MT" pitchFamily="18" charset="0"/>
              </a:rPr>
              <a:t>:-</a:t>
            </a:r>
            <a:endParaRPr lang="en-US" sz="3200" i="1" u="sng" dirty="0">
              <a:latin typeface="Engravers MT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133600"/>
            <a:ext cx="3213100" cy="2120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1" y="4572000"/>
            <a:ext cx="2082389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 advTm="0">
    <p:pull dir="d"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99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i="1" u="sng" dirty="0" smtClean="0">
                <a:latin typeface="Engravers MT" pitchFamily="18" charset="0"/>
              </a:rPr>
              <a:t>Positive</a:t>
            </a:r>
            <a:r>
              <a:rPr lang="en-US" sz="3200" i="1" dirty="0" smtClean="0">
                <a:latin typeface="Engravers MT" pitchFamily="18" charset="0"/>
              </a:rPr>
              <a:t> </a:t>
            </a:r>
            <a:r>
              <a:rPr lang="en-US" sz="3200" i="1" u="sng" dirty="0" smtClean="0">
                <a:latin typeface="Engravers MT" pitchFamily="18" charset="0"/>
              </a:rPr>
              <a:t>Clutches</a:t>
            </a:r>
            <a:r>
              <a:rPr lang="en-US" sz="3200" i="1" dirty="0" smtClean="0">
                <a:latin typeface="Engravers MT" pitchFamily="18" charset="0"/>
              </a:rPr>
              <a:t> </a:t>
            </a:r>
            <a:r>
              <a:rPr lang="en-US" i="1" dirty="0" smtClean="0"/>
              <a:t>:-</a:t>
            </a:r>
            <a:endParaRPr lang="en-US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8915400" cy="5486400"/>
          </a:xfrm>
        </p:spPr>
        <p:txBody>
          <a:bodyPr/>
          <a:lstStyle/>
          <a:p>
            <a:pPr>
              <a:buClrTx/>
            </a:pP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Positive clutch is used when a positive drive is require.</a:t>
            </a:r>
          </a:p>
          <a:p>
            <a:pPr>
              <a:buClrTx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simplest type of a positive clutch is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Jaw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clutch.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jaw clutch is permits one shaft to drive another shaft through direct contact of jaw.</a:t>
            </a:r>
          </a:p>
          <a:p>
            <a:pPr>
              <a:buClrTx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consist of two halves, one of which permanently joined with driving shaft. The another half of clutch is moveable and it is free to slide axially on the driving shaft.  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4343400"/>
            <a:ext cx="60198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">
    <p:pull dir="d"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en-US" sz="3600" i="1" u="sng" dirty="0" smtClean="0">
                <a:latin typeface="Engravers MT" pitchFamily="18" charset="0"/>
              </a:rPr>
              <a:t>Friction</a:t>
            </a:r>
            <a:r>
              <a:rPr lang="en-US" sz="3600" i="1" dirty="0" smtClean="0">
                <a:latin typeface="Engravers MT" pitchFamily="18" charset="0"/>
              </a:rPr>
              <a:t> </a:t>
            </a:r>
            <a:r>
              <a:rPr lang="en-US" sz="3600" i="1" u="sng" dirty="0" smtClean="0">
                <a:latin typeface="Engravers MT" pitchFamily="18" charset="0"/>
              </a:rPr>
              <a:t>Clutches</a:t>
            </a:r>
            <a:r>
              <a:rPr lang="en-US" i="1" dirty="0" smtClean="0"/>
              <a:t> :-</a:t>
            </a:r>
            <a:endParaRPr lang="en-US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92500" lnSpcReduction="10000"/>
          </a:bodyPr>
          <a:lstStyle/>
          <a:p>
            <a:pPr>
              <a:buClrTx/>
            </a:pP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Friction clutches are classified below:</a:t>
            </a:r>
          </a:p>
          <a:p>
            <a:pPr>
              <a:buClr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[1] Disk clutch.</a:t>
            </a:r>
          </a:p>
          <a:p>
            <a:pPr>
              <a:buClr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(I)   Single disk clutch.</a:t>
            </a:r>
          </a:p>
          <a:p>
            <a:pPr>
              <a:buClr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  (II)  Multiple disk clutch.</a:t>
            </a:r>
          </a:p>
          <a:p>
            <a:pPr>
              <a:buClrTx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[2] Cone clutch.</a:t>
            </a:r>
          </a:p>
          <a:p>
            <a:pPr>
              <a:buClrTx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[3] centrifugal clutch.</a:t>
            </a:r>
          </a:p>
          <a:p>
            <a:pPr>
              <a:buClr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pPr>
              <a:buClr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ClrTx/>
              <a:buNone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685800"/>
            <a:ext cx="1524000" cy="144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209800"/>
            <a:ext cx="21145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1" y="2667000"/>
            <a:ext cx="2424063" cy="144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4267202"/>
            <a:ext cx="2209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4800600"/>
            <a:ext cx="1600200" cy="14391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72150" y="6381750"/>
            <a:ext cx="3371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>
    <p:pull dir="d"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67512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en-US" sz="3600" i="1" u="sng" dirty="0" smtClean="0">
                <a:latin typeface="Engravers MT" pitchFamily="18" charset="0"/>
              </a:rPr>
              <a:t>Single</a:t>
            </a:r>
            <a:r>
              <a:rPr lang="en-US" sz="3600" i="1" dirty="0" smtClean="0">
                <a:latin typeface="Engravers MT" pitchFamily="18" charset="0"/>
              </a:rPr>
              <a:t> </a:t>
            </a:r>
            <a:r>
              <a:rPr lang="en-US" sz="3600" i="1" u="sng" dirty="0" smtClean="0">
                <a:latin typeface="Engravers MT" pitchFamily="18" charset="0"/>
              </a:rPr>
              <a:t>Disc</a:t>
            </a:r>
            <a:r>
              <a:rPr lang="en-US" sz="3600" i="1" dirty="0" smtClean="0">
                <a:latin typeface="Engravers MT" pitchFamily="18" charset="0"/>
              </a:rPr>
              <a:t> </a:t>
            </a:r>
            <a:r>
              <a:rPr lang="en-US" sz="3600" i="1" u="sng" dirty="0" smtClean="0">
                <a:latin typeface="Engravers MT" pitchFamily="18" charset="0"/>
              </a:rPr>
              <a:t>Clutch</a:t>
            </a:r>
            <a:r>
              <a:rPr lang="en-US" sz="3600" i="1" dirty="0" smtClean="0">
                <a:latin typeface="Engravers MT" pitchFamily="18" charset="0"/>
              </a:rPr>
              <a:t> </a:t>
            </a:r>
            <a:r>
              <a:rPr lang="en-US" i="1" dirty="0" smtClean="0"/>
              <a:t>:-</a:t>
            </a:r>
            <a:endParaRPr lang="en-US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25000" lnSpcReduction="20000"/>
          </a:bodyPr>
          <a:lstStyle/>
          <a:p>
            <a:pPr>
              <a:buClrTx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A  Single disk clutch , consists of  a clutch plate whose both sides are faced with frictional material.</a:t>
            </a:r>
          </a:p>
          <a:p>
            <a:pPr>
              <a:buClrTx/>
              <a:buNone/>
            </a:pPr>
            <a:endParaRPr lang="en-US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The friction disc is arranged between the machined surfaces of the flywheel and the pressure plate when the pressure plate is bolted to the outer edge of the flywheel face.</a:t>
            </a:r>
          </a:p>
          <a:p>
            <a:pPr>
              <a:buClrTx/>
            </a:pPr>
            <a:endParaRPr lang="en-US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Both the pressure plate and flywheel </a:t>
            </a:r>
          </a:p>
          <a:p>
            <a:pPr>
              <a:buClrTx/>
              <a:buNone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   rotate with driving shaft. The pressure </a:t>
            </a:r>
          </a:p>
          <a:p>
            <a:pPr>
              <a:buClrTx/>
              <a:buNone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   plate pushes the clutch plate towards</a:t>
            </a:r>
          </a:p>
          <a:p>
            <a:pPr>
              <a:buClrTx/>
              <a:buNone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   the flywheel by a set of springs which</a:t>
            </a:r>
          </a:p>
          <a:p>
            <a:pPr>
              <a:buClrTx/>
              <a:buNone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   are arranged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radially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inside the body.</a:t>
            </a:r>
          </a:p>
          <a:p>
            <a:pPr>
              <a:buClrTx/>
              <a:buNone/>
            </a:pPr>
            <a:endParaRPr lang="en-US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When the clutch pedal is depressed, </a:t>
            </a:r>
          </a:p>
          <a:p>
            <a:pPr>
              <a:buClrTx/>
              <a:buNone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     the movement is transferred through the </a:t>
            </a:r>
          </a:p>
          <a:p>
            <a:pPr>
              <a:buClrTx/>
              <a:buNone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     operating mechanism, to the operating fork</a:t>
            </a:r>
          </a:p>
          <a:p>
            <a:pPr>
              <a:buClrTx/>
              <a:buNone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     and the release bearing.</a:t>
            </a:r>
          </a:p>
          <a:p>
            <a:pPr>
              <a:buClrTx/>
              <a:buNone/>
            </a:pP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>
              <a:buClrTx/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1" y="3048000"/>
            <a:ext cx="30956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6096000"/>
            <a:ext cx="21145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6096000"/>
            <a:ext cx="1181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0794" y="3048000"/>
            <a:ext cx="3774607" cy="29773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 advTm="3000">
    <p:pull dir="d"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A multiple disk clutch ,as shown in figure. It may be used when a large torque can be transmitted.</a:t>
            </a:r>
          </a:p>
          <a:p>
            <a:pPr>
              <a:buClrTx/>
              <a:buFont typeface="Arial" pitchFamily="34" charset="0"/>
              <a:buChar char="•"/>
            </a:pPr>
            <a:endParaRPr lang="en-US" sz="800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sz="2400" dirty="0" smtClean="0"/>
              <a:t>There are more than one friction disc arrange </a:t>
            </a:r>
            <a:r>
              <a:rPr lang="en-US" sz="2400" dirty="0" err="1" smtClean="0"/>
              <a:t>parallelly</a:t>
            </a:r>
            <a:r>
              <a:rPr lang="en-US" sz="2400" dirty="0" smtClean="0"/>
              <a:t> on the driving shaft.</a:t>
            </a:r>
          </a:p>
          <a:p>
            <a:pPr>
              <a:buClrTx/>
              <a:buFont typeface="Arial" pitchFamily="34" charset="0"/>
              <a:buChar char="•"/>
            </a:pPr>
            <a:endParaRPr lang="en-US" sz="800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sz="2400" dirty="0" smtClean="0"/>
              <a:t>The inside discs are joined with driven shaft to permit axial motion. The outside discs are </a:t>
            </a:r>
          </a:p>
          <a:p>
            <a:pPr>
              <a:buClrTx/>
              <a:buNone/>
            </a:pPr>
            <a:r>
              <a:rPr lang="en-US" sz="2400" dirty="0" smtClean="0"/>
              <a:t>     joined with driving shaft.</a:t>
            </a:r>
          </a:p>
          <a:p>
            <a:pPr>
              <a:buClrTx/>
              <a:buNone/>
            </a:pPr>
            <a:endParaRPr lang="en-US" sz="800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sz="2400" dirty="0" smtClean="0"/>
              <a:t>When force on pedal is remove,</a:t>
            </a:r>
          </a:p>
          <a:p>
            <a:pPr>
              <a:buClrTx/>
              <a:buNone/>
            </a:pPr>
            <a:r>
              <a:rPr lang="en-US" sz="2400" dirty="0" smtClean="0"/>
              <a:t>    then discs contact with friction</a:t>
            </a:r>
          </a:p>
          <a:p>
            <a:pPr>
              <a:buClrTx/>
              <a:buNone/>
            </a:pPr>
            <a:r>
              <a:rPr lang="en-US" sz="2400" dirty="0" smtClean="0"/>
              <a:t>    ring and the torque is </a:t>
            </a:r>
          </a:p>
          <a:p>
            <a:pPr>
              <a:buClrTx/>
              <a:buNone/>
            </a:pPr>
            <a:r>
              <a:rPr lang="en-US" sz="2400" dirty="0" smtClean="0"/>
              <a:t>    transmitted between </a:t>
            </a:r>
          </a:p>
          <a:p>
            <a:pPr>
              <a:buClrTx/>
              <a:buNone/>
            </a:pPr>
            <a:r>
              <a:rPr lang="en-US" sz="2400" dirty="0" smtClean="0"/>
              <a:t>    driving shaft and driven shaft.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67512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en-US" sz="3300" i="1" u="sng" dirty="0" smtClean="0">
                <a:latin typeface="Engravers MT" pitchFamily="18" charset="0"/>
              </a:rPr>
              <a:t>Multiple</a:t>
            </a:r>
            <a:r>
              <a:rPr lang="en-US" sz="3300" i="1" dirty="0" smtClean="0">
                <a:latin typeface="Engravers MT" pitchFamily="18" charset="0"/>
              </a:rPr>
              <a:t> </a:t>
            </a:r>
            <a:r>
              <a:rPr lang="en-US" sz="3300" i="1" u="sng" dirty="0" smtClean="0">
                <a:latin typeface="Engravers MT" pitchFamily="18" charset="0"/>
              </a:rPr>
              <a:t>Disc</a:t>
            </a:r>
            <a:r>
              <a:rPr lang="en-US" sz="3300" i="1" dirty="0" smtClean="0">
                <a:latin typeface="Engravers MT" pitchFamily="18" charset="0"/>
              </a:rPr>
              <a:t> </a:t>
            </a:r>
            <a:r>
              <a:rPr lang="en-US" sz="3300" i="1" u="sng" dirty="0" smtClean="0">
                <a:latin typeface="Engravers MT" pitchFamily="18" charset="0"/>
              </a:rPr>
              <a:t>Clutch</a:t>
            </a:r>
            <a:r>
              <a:rPr lang="en-US" i="1" dirty="0" smtClean="0"/>
              <a:t>:- </a:t>
            </a:r>
            <a:endParaRPr lang="en-US" i="1" u="sng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038600"/>
            <a:ext cx="4114800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1" y="6477000"/>
            <a:ext cx="35909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>
    <p:pull dir="d"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10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316</TotalTime>
  <Words>648</Words>
  <Application>Microsoft Office PowerPoint</Application>
  <PresentationFormat>On-screen Show (4:3)</PresentationFormat>
  <Paragraphs>124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Facet</vt:lpstr>
      <vt:lpstr>1_Facet</vt:lpstr>
      <vt:lpstr>1_Apex</vt:lpstr>
      <vt:lpstr>Apex</vt:lpstr>
      <vt:lpstr>Aspect</vt:lpstr>
      <vt:lpstr>Concourse</vt:lpstr>
      <vt:lpstr>Equity</vt:lpstr>
      <vt:lpstr>Verve</vt:lpstr>
      <vt:lpstr>Median</vt:lpstr>
      <vt:lpstr>Oriel</vt:lpstr>
      <vt:lpstr>Solstice</vt:lpstr>
      <vt:lpstr>Slide 1</vt:lpstr>
      <vt:lpstr>Slide 2</vt:lpstr>
      <vt:lpstr>Introduction to clutches</vt:lpstr>
      <vt:lpstr>Introduction :</vt:lpstr>
      <vt:lpstr>Types Of Clutches :-</vt:lpstr>
      <vt:lpstr>Positive Clutches :-</vt:lpstr>
      <vt:lpstr>Friction Clutches :-</vt:lpstr>
      <vt:lpstr>Single Disc Clutch :-</vt:lpstr>
      <vt:lpstr>Multiple Disc Clutch:- </vt:lpstr>
      <vt:lpstr>Cone Clutch :-</vt:lpstr>
      <vt:lpstr>Slide 11</vt:lpstr>
      <vt:lpstr>Centrifugal Clutch :-</vt:lpstr>
      <vt:lpstr>Material used in clutch :-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clutches</dc:title>
  <dc:creator>yogi</dc:creator>
  <cp:lastModifiedBy>DELL</cp:lastModifiedBy>
  <cp:revision>92</cp:revision>
  <dcterms:created xsi:type="dcterms:W3CDTF">2010-10-21T02:27:38Z</dcterms:created>
  <dcterms:modified xsi:type="dcterms:W3CDTF">2013-12-18T06:23:18Z</dcterms:modified>
</cp:coreProperties>
</file>