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  <p:sldId id="267" r:id="rId9"/>
    <p:sldId id="266" r:id="rId10"/>
    <p:sldId id="268" r:id="rId11"/>
    <p:sldId id="269" r:id="rId12"/>
    <p:sldId id="263" r:id="rId13"/>
    <p:sldId id="270" r:id="rId14"/>
    <p:sldId id="264" r:id="rId15"/>
    <p:sldId id="271" r:id="rId16"/>
    <p:sldId id="272" r:id="rId17"/>
    <p:sldId id="273" r:id="rId18"/>
    <p:sldId id="274" r:id="rId19"/>
    <p:sldId id="275" r:id="rId20"/>
    <p:sldId id="277" r:id="rId21"/>
    <p:sldId id="278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51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sz="5300" dirty="0" smtClean="0"/>
              <a:t>UNIT-1</a:t>
            </a:r>
            <a:r>
              <a:rPr lang="en-US" dirty="0" smtClean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457200" y="2514600"/>
            <a:ext cx="8229600" cy="259080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800" b="1" dirty="0" smtClean="0"/>
              <a:t>UNITS AND MEASURING INSTRUMENTS</a:t>
            </a:r>
            <a:endParaRPr 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Measuring Instrument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Length measurement </a:t>
            </a:r>
            <a:endParaRPr lang="en-US" dirty="0" smtClean="0"/>
          </a:p>
          <a:p>
            <a:r>
              <a:rPr lang="en-US" dirty="0" smtClean="0"/>
              <a:t>Instrument: Micrometer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26626" name="Picture 2" descr="C:\Users\VGEC Mechanical\Desktop\Bridge Course Images\Micrometer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191" y="3276600"/>
            <a:ext cx="4929809" cy="1828800"/>
          </a:xfrm>
          <a:prstGeom prst="rect">
            <a:avLst/>
          </a:prstGeom>
          <a:noFill/>
        </p:spPr>
      </p:pic>
      <p:pic>
        <p:nvPicPr>
          <p:cNvPr id="26627" name="Picture 3" descr="C:\Users\VGEC Mechanical\Desktop\Bridge Course Images\micrometer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3048000"/>
            <a:ext cx="3900956" cy="31238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Measuring Instrument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Length measurement </a:t>
            </a:r>
            <a:endParaRPr lang="en-US" dirty="0" smtClean="0"/>
          </a:p>
          <a:p>
            <a:r>
              <a:rPr lang="en-US" dirty="0" smtClean="0"/>
              <a:t>Instrument: Micrometer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27650" name="Picture 2" descr="C:\Users\VGEC Mechanical\Desktop\Bridge Course Images\mikrometer 3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2743200"/>
            <a:ext cx="5715000" cy="3843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Measuring Instrument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Speed/Velocity </a:t>
            </a:r>
            <a:r>
              <a:rPr lang="en-US" dirty="0" smtClean="0"/>
              <a:t>measurement </a:t>
            </a:r>
            <a:r>
              <a:rPr lang="en-US" dirty="0" smtClean="0"/>
              <a:t> </a:t>
            </a:r>
          </a:p>
          <a:p>
            <a:pPr lvl="0"/>
            <a:r>
              <a:rPr lang="en-US" dirty="0" smtClean="0"/>
              <a:t>Instrument: Tachometer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7171" name="Picture 3" descr="C:\Users\VGEC Mechanical\Desktop\Bridge Course Images\digital Tachometer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2743200"/>
            <a:ext cx="2985726" cy="3962400"/>
          </a:xfrm>
          <a:prstGeom prst="rect">
            <a:avLst/>
          </a:prstGeom>
          <a:noFill/>
        </p:spPr>
      </p:pic>
      <p:pic>
        <p:nvPicPr>
          <p:cNvPr id="7172" name="Picture 4" descr="C:\Users\VGEC Mechanical\Desktop\Bridge Course Images\Techometer 1 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2702116"/>
            <a:ext cx="3009900" cy="40796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Measuring Instrument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Speed/Velocity </a:t>
            </a:r>
            <a:r>
              <a:rPr lang="en-US" dirty="0" smtClean="0"/>
              <a:t>measurement </a:t>
            </a:r>
            <a:r>
              <a:rPr lang="en-US" dirty="0" smtClean="0"/>
              <a:t> </a:t>
            </a:r>
          </a:p>
          <a:p>
            <a:pPr lvl="0"/>
            <a:r>
              <a:rPr lang="en-US" dirty="0" smtClean="0"/>
              <a:t>Instruments: Anemometer 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28674" name="Picture 2" descr="C:\Users\VGEC Mechanical\Desktop\Bridge Course Images\Anemometer rooster-wind-va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3124200"/>
            <a:ext cx="3049256" cy="3040902"/>
          </a:xfrm>
          <a:prstGeom prst="rect">
            <a:avLst/>
          </a:prstGeom>
          <a:noFill/>
        </p:spPr>
      </p:pic>
      <p:pic>
        <p:nvPicPr>
          <p:cNvPr id="7" name="Picture 2" descr="C:\Users\VGEC Mechanical\Desktop\Bridge Course Images\Digital Anemometer 1 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1" y="3048000"/>
            <a:ext cx="3733800" cy="32335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Measuring Instrument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Pressure </a:t>
            </a:r>
            <a:r>
              <a:rPr lang="en-US" dirty="0" smtClean="0"/>
              <a:t>measurement </a:t>
            </a:r>
            <a:endParaRPr lang="en-US" dirty="0" smtClean="0"/>
          </a:p>
          <a:p>
            <a:pPr lvl="0"/>
            <a:r>
              <a:rPr lang="en-US" dirty="0" smtClean="0"/>
              <a:t>Instrument: </a:t>
            </a:r>
            <a:r>
              <a:rPr lang="en-US" dirty="0" smtClean="0"/>
              <a:t>Pressure gauge</a:t>
            </a:r>
            <a:endParaRPr lang="en-US" dirty="0"/>
          </a:p>
        </p:txBody>
      </p:sp>
      <p:pic>
        <p:nvPicPr>
          <p:cNvPr id="6145" name="Picture 1" descr="C:\Users\VGEC Mechanical\Desktop\Bridge Course Images\Pressure-Gauge 1 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3136502"/>
            <a:ext cx="2667000" cy="3264298"/>
          </a:xfrm>
          <a:prstGeom prst="rect">
            <a:avLst/>
          </a:prstGeom>
          <a:noFill/>
        </p:spPr>
      </p:pic>
      <p:pic>
        <p:nvPicPr>
          <p:cNvPr id="6146" name="Picture 2" descr="C:\Users\VGEC Mechanical\Desktop\Bridge Course Images\PressureGuage 2 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2971800"/>
            <a:ext cx="3429000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Measuring Instrument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Pressure </a:t>
            </a:r>
            <a:r>
              <a:rPr lang="en-US" dirty="0" smtClean="0"/>
              <a:t>measurement </a:t>
            </a:r>
            <a:endParaRPr lang="en-US" dirty="0" smtClean="0"/>
          </a:p>
          <a:p>
            <a:pPr lvl="0"/>
            <a:r>
              <a:rPr lang="en-US" dirty="0" smtClean="0"/>
              <a:t>Instrument: Manometer</a:t>
            </a:r>
            <a:endParaRPr lang="en-US" dirty="0"/>
          </a:p>
        </p:txBody>
      </p:sp>
      <p:pic>
        <p:nvPicPr>
          <p:cNvPr id="29698" name="Picture 2" descr="C:\Users\VGEC Mechanical\Desktop\Bridge Course Images\manometer 1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2737449"/>
            <a:ext cx="3048000" cy="3206151"/>
          </a:xfrm>
          <a:prstGeom prst="rect">
            <a:avLst/>
          </a:prstGeom>
          <a:noFill/>
        </p:spPr>
      </p:pic>
      <p:pic>
        <p:nvPicPr>
          <p:cNvPr id="29699" name="Picture 3" descr="C:\Users\VGEC Mechanical\Desktop\Bridge Course Images\Manometer 2 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1" y="3200401"/>
            <a:ext cx="3870594" cy="25145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Measuring Instrument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Temperature</a:t>
            </a:r>
            <a:r>
              <a:rPr lang="en-US" dirty="0" smtClean="0"/>
              <a:t> </a:t>
            </a:r>
            <a:r>
              <a:rPr lang="en-US" dirty="0" smtClean="0"/>
              <a:t>measurement </a:t>
            </a:r>
            <a:endParaRPr lang="en-US" dirty="0" smtClean="0"/>
          </a:p>
          <a:p>
            <a:pPr lvl="0"/>
            <a:r>
              <a:rPr lang="en-US" dirty="0" smtClean="0"/>
              <a:t>Instrument: Thermometer</a:t>
            </a:r>
            <a:endParaRPr lang="en-US" dirty="0"/>
          </a:p>
        </p:txBody>
      </p:sp>
      <p:pic>
        <p:nvPicPr>
          <p:cNvPr id="30722" name="Picture 2" descr="C:\Users\VGEC Mechanical\Desktop\Bridge Course Images\Thermometer 1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99" y="3581400"/>
            <a:ext cx="3810001" cy="2315105"/>
          </a:xfrm>
          <a:prstGeom prst="rect">
            <a:avLst/>
          </a:prstGeom>
          <a:noFill/>
        </p:spPr>
      </p:pic>
      <p:pic>
        <p:nvPicPr>
          <p:cNvPr id="30723" name="Picture 3" descr="C:\Users\VGEC Mechanical\Desktop\Bridge Course Images\Thermometer Digital 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3505200"/>
            <a:ext cx="2743200" cy="2743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Measuring Instrument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Temperature</a:t>
            </a:r>
            <a:r>
              <a:rPr lang="en-US" dirty="0" smtClean="0"/>
              <a:t> </a:t>
            </a:r>
            <a:r>
              <a:rPr lang="en-US" dirty="0" smtClean="0"/>
              <a:t>measurement </a:t>
            </a:r>
            <a:endParaRPr lang="en-US" dirty="0" smtClean="0"/>
          </a:p>
          <a:p>
            <a:pPr lvl="0"/>
            <a:r>
              <a:rPr lang="en-US" dirty="0" smtClean="0"/>
              <a:t>Instrument: Thermometer</a:t>
            </a:r>
            <a:endParaRPr lang="en-US" dirty="0"/>
          </a:p>
        </p:txBody>
      </p:sp>
      <p:pic>
        <p:nvPicPr>
          <p:cNvPr id="31746" name="Picture 2" descr="C:\Users\VGEC Mechanical\Desktop\Bridge Course Images\Thermometer-with-both-celsius-and-fahrenheit-degre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2819399"/>
            <a:ext cx="1828800" cy="4019341"/>
          </a:xfrm>
          <a:prstGeom prst="rect">
            <a:avLst/>
          </a:prstGeom>
          <a:noFill/>
        </p:spPr>
      </p:pic>
      <p:pic>
        <p:nvPicPr>
          <p:cNvPr id="31747" name="Picture 3" descr="C:\Users\VGEC Mechanical\Desktop\Bridge Course Images\animation of thermometer 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3047999"/>
            <a:ext cx="2667000" cy="34266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Measuring Instrument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Temperature</a:t>
            </a:r>
            <a:r>
              <a:rPr lang="en-US" dirty="0" smtClean="0"/>
              <a:t> </a:t>
            </a:r>
            <a:r>
              <a:rPr lang="en-US" dirty="0" smtClean="0"/>
              <a:t>measurement </a:t>
            </a:r>
            <a:endParaRPr lang="en-US" dirty="0" smtClean="0"/>
          </a:p>
          <a:p>
            <a:pPr lvl="0"/>
            <a:r>
              <a:rPr lang="en-US" dirty="0" smtClean="0"/>
              <a:t>Instrument: Thermocouple</a:t>
            </a:r>
            <a:endParaRPr lang="en-US" dirty="0"/>
          </a:p>
        </p:txBody>
      </p:sp>
      <p:pic>
        <p:nvPicPr>
          <p:cNvPr id="32770" name="Picture 2" descr="C:\Users\VGEC Mechanical\Desktop\Bridge Course Images\Thermocouple_circuit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3124200"/>
            <a:ext cx="2789464" cy="3124200"/>
          </a:xfrm>
          <a:prstGeom prst="rect">
            <a:avLst/>
          </a:prstGeom>
          <a:noFill/>
        </p:spPr>
      </p:pic>
      <p:pic>
        <p:nvPicPr>
          <p:cNvPr id="32771" name="Picture 3" descr="C:\Users\VGEC Mechanical\Desktop\Bridge Course Images\Thermocoupl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60945" y="3581400"/>
            <a:ext cx="3873455" cy="22675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Measuring Instrument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Gauges </a:t>
            </a:r>
          </a:p>
          <a:p>
            <a:pPr lvl="0"/>
            <a:r>
              <a:rPr lang="en-US" dirty="0" smtClean="0"/>
              <a:t>Instrument: Thread Gauge</a:t>
            </a:r>
            <a:endParaRPr lang="en-US" dirty="0"/>
          </a:p>
        </p:txBody>
      </p:sp>
      <p:pic>
        <p:nvPicPr>
          <p:cNvPr id="33794" name="Picture 2" descr="C:\Users\VGEC Mechanical\Desktop\Bridge Course Images\wire guage 3 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5306" y="3048001"/>
            <a:ext cx="3261894" cy="3047999"/>
          </a:xfrm>
          <a:prstGeom prst="rect">
            <a:avLst/>
          </a:prstGeom>
          <a:noFill/>
        </p:spPr>
      </p:pic>
      <p:pic>
        <p:nvPicPr>
          <p:cNvPr id="33795" name="Picture 3" descr="C:\Users\VGEC Mechanical\Desktop\Bridge Course Images\wire guage 2 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1853508"/>
            <a:ext cx="2381250" cy="2947092"/>
          </a:xfrm>
          <a:prstGeom prst="rect">
            <a:avLst/>
          </a:prstGeom>
          <a:noFill/>
        </p:spPr>
      </p:pic>
      <p:pic>
        <p:nvPicPr>
          <p:cNvPr id="33796" name="Picture 4" descr="C:\Users\VGEC Mechanical\Desktop\Bridge Course Images\thread-gaug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7800" y="4762003"/>
            <a:ext cx="2895600" cy="19435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382000" cy="10207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Concepts </a:t>
            </a:r>
            <a:r>
              <a:rPr lang="en-US" sz="3600" dirty="0" smtClean="0"/>
              <a:t>of Fundamental and Derived </a:t>
            </a:r>
            <a:r>
              <a:rPr lang="en-US" sz="3600" dirty="0" smtClean="0"/>
              <a:t>Units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38400"/>
            <a:ext cx="8229600" cy="3687763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pic>
        <p:nvPicPr>
          <p:cNvPr id="1026" name="Picture 2" descr="C:\Users\VGEC Mechanical\Desktop\Bridge Course Images\Base unit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362200"/>
            <a:ext cx="7266894" cy="311004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38200" y="1524000"/>
            <a:ext cx="7848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dirty="0" smtClean="0"/>
              <a:t> Fundamental Units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Measuring Instrument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Gauges </a:t>
            </a:r>
          </a:p>
          <a:p>
            <a:pPr lvl="0"/>
            <a:r>
              <a:rPr lang="en-US" dirty="0" smtClean="0"/>
              <a:t>Instrument: Thread Gauge</a:t>
            </a:r>
            <a:endParaRPr lang="en-US" dirty="0"/>
          </a:p>
        </p:txBody>
      </p:sp>
      <p:pic>
        <p:nvPicPr>
          <p:cNvPr id="33797" name="Picture 5" descr="C:\Users\VGEC Mechanical\Desktop\Bridge Course Images\Thread Gauge measur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048000"/>
            <a:ext cx="4217987" cy="3184525"/>
          </a:xfrm>
          <a:prstGeom prst="rect">
            <a:avLst/>
          </a:prstGeom>
          <a:noFill/>
        </p:spPr>
      </p:pic>
      <p:pic>
        <p:nvPicPr>
          <p:cNvPr id="33798" name="Picture 6" descr="C:\Users\VGEC Mechanical\Desktop\Bridge Course Images\Thread guage 1 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3486150"/>
            <a:ext cx="3867150" cy="2762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38200" y="2820650"/>
            <a:ext cx="77724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Thank You All</a:t>
            </a:r>
            <a:endParaRPr lang="en-US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4638"/>
            <a:ext cx="8382000" cy="9445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Concepts </a:t>
            </a:r>
            <a:r>
              <a:rPr lang="en-US" sz="3600" dirty="0" smtClean="0"/>
              <a:t>of Fundamental and Derived Units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38400"/>
            <a:ext cx="8229600" cy="3687763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pic>
        <p:nvPicPr>
          <p:cNvPr id="2050" name="Picture 2" descr="C:\Users\VGEC Mechanical\Desktop\Bridge Course Images\Derived Units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1" y="1905000"/>
            <a:ext cx="6400800" cy="47244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09600" y="1143000"/>
            <a:ext cx="7848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dirty="0" smtClean="0"/>
              <a:t> Derived Units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8229600" cy="18288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Different </a:t>
            </a:r>
            <a:r>
              <a:rPr lang="en-US" sz="3600" dirty="0" smtClean="0"/>
              <a:t>system for </a:t>
            </a:r>
            <a:r>
              <a:rPr lang="en-US" sz="3600" dirty="0" smtClean="0"/>
              <a:t>measurement </a:t>
            </a:r>
            <a:r>
              <a:rPr lang="en-US" sz="3600" dirty="0" smtClean="0"/>
              <a:t>of fundamental </a:t>
            </a:r>
            <a:r>
              <a:rPr lang="en-US" sz="3600" dirty="0" smtClean="0"/>
              <a:t>units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3916363"/>
          </a:xfrm>
        </p:spPr>
        <p:txBody>
          <a:bodyPr/>
          <a:lstStyle/>
          <a:p>
            <a:r>
              <a:rPr lang="en-US" dirty="0" smtClean="0"/>
              <a:t>What is FPS?</a:t>
            </a:r>
          </a:p>
          <a:p>
            <a:r>
              <a:rPr lang="en-US" dirty="0" smtClean="0"/>
              <a:t>What is CGS?</a:t>
            </a:r>
          </a:p>
          <a:p>
            <a:r>
              <a:rPr lang="en-US" dirty="0" smtClean="0"/>
              <a:t>What is MKS?</a:t>
            </a:r>
          </a:p>
          <a:p>
            <a:r>
              <a:rPr lang="en-US" dirty="0" smtClean="0"/>
              <a:t>What is SI?</a:t>
            </a:r>
            <a:endParaRPr lang="en-US" dirty="0" smtClean="0"/>
          </a:p>
          <a:p>
            <a:r>
              <a:rPr lang="en-US" dirty="0" smtClean="0"/>
              <a:t>Universally Accepted Unit System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Significance of </a:t>
            </a:r>
            <a:r>
              <a:rPr lang="en-US" dirty="0" smtClean="0"/>
              <a:t>Measurement </a:t>
            </a:r>
            <a:r>
              <a:rPr lang="en-US" dirty="0" smtClean="0"/>
              <a:t>and </a:t>
            </a:r>
            <a:r>
              <a:rPr lang="en-US" dirty="0" smtClean="0"/>
              <a:t>Measuring </a:t>
            </a:r>
            <a:r>
              <a:rPr lang="en-US" dirty="0" smtClean="0"/>
              <a:t>Instrument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2973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To check coolness or warmness of substance</a:t>
            </a:r>
          </a:p>
          <a:p>
            <a:r>
              <a:rPr lang="en-US" dirty="0" smtClean="0"/>
              <a:t>To make estimation </a:t>
            </a:r>
          </a:p>
          <a:p>
            <a:r>
              <a:rPr lang="en-US" dirty="0" smtClean="0"/>
              <a:t>To know the weight</a:t>
            </a:r>
          </a:p>
          <a:p>
            <a:r>
              <a:rPr lang="en-US" dirty="0" smtClean="0"/>
              <a:t>Use of proper capacity</a:t>
            </a:r>
          </a:p>
          <a:p>
            <a:r>
              <a:rPr lang="en-US" dirty="0" smtClean="0"/>
              <a:t>To purchase cloths</a:t>
            </a:r>
          </a:p>
          <a:p>
            <a:r>
              <a:rPr lang="en-US" dirty="0" smtClean="0"/>
              <a:t>Playing sports</a:t>
            </a:r>
          </a:p>
          <a:p>
            <a:r>
              <a:rPr lang="en-US" dirty="0" smtClean="0"/>
              <a:t>To know the time</a:t>
            </a:r>
          </a:p>
          <a:p>
            <a:r>
              <a:rPr lang="en-US" dirty="0" smtClean="0"/>
              <a:t>Transport etc…..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Demonstration of following </a:t>
            </a:r>
            <a:r>
              <a:rPr lang="en-US" dirty="0" smtClean="0"/>
              <a:t>Instruments for Measurement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572000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US" dirty="0" smtClean="0"/>
              <a:t>Length measurement </a:t>
            </a:r>
            <a:r>
              <a:rPr lang="en-US" dirty="0" smtClean="0"/>
              <a:t>– </a:t>
            </a:r>
          </a:p>
          <a:p>
            <a:pPr lvl="0">
              <a:buNone/>
            </a:pPr>
            <a:r>
              <a:rPr lang="en-US" dirty="0" smtClean="0"/>
              <a:t> </a:t>
            </a:r>
            <a:r>
              <a:rPr lang="en-US" dirty="0" smtClean="0"/>
              <a:t>   </a:t>
            </a:r>
            <a:r>
              <a:rPr lang="en-US" dirty="0" smtClean="0"/>
              <a:t>Micrometer</a:t>
            </a:r>
            <a:r>
              <a:rPr lang="en-US" dirty="0" smtClean="0"/>
              <a:t>, </a:t>
            </a:r>
            <a:r>
              <a:rPr lang="en-US" dirty="0" err="1" smtClean="0"/>
              <a:t>Vernier</a:t>
            </a:r>
            <a:r>
              <a:rPr lang="en-US" dirty="0" smtClean="0"/>
              <a:t> Caliper etc…                       </a:t>
            </a:r>
          </a:p>
          <a:p>
            <a:pPr lvl="0"/>
            <a:r>
              <a:rPr lang="en-US" dirty="0" smtClean="0"/>
              <a:t>Velocity measurement – </a:t>
            </a:r>
            <a:endParaRPr lang="en-US" dirty="0" smtClean="0"/>
          </a:p>
          <a:p>
            <a:pPr lvl="0">
              <a:buNone/>
            </a:pPr>
            <a:r>
              <a:rPr lang="en-US" dirty="0" smtClean="0"/>
              <a:t> </a:t>
            </a:r>
            <a:r>
              <a:rPr lang="en-US" dirty="0" smtClean="0"/>
              <a:t>   </a:t>
            </a:r>
            <a:r>
              <a:rPr lang="en-US" dirty="0" smtClean="0"/>
              <a:t>Tachometer</a:t>
            </a:r>
            <a:r>
              <a:rPr lang="en-US" dirty="0" smtClean="0"/>
              <a:t>, Anemometer etc…</a:t>
            </a:r>
          </a:p>
          <a:p>
            <a:pPr lvl="0"/>
            <a:r>
              <a:rPr lang="en-US" dirty="0" smtClean="0"/>
              <a:t>Pressure measurement – </a:t>
            </a:r>
            <a:endParaRPr lang="en-US" dirty="0" smtClean="0"/>
          </a:p>
          <a:p>
            <a:pPr lvl="0">
              <a:buNone/>
            </a:pPr>
            <a:r>
              <a:rPr lang="en-US" dirty="0" smtClean="0"/>
              <a:t> </a:t>
            </a:r>
            <a:r>
              <a:rPr lang="en-US" dirty="0" smtClean="0"/>
              <a:t>   </a:t>
            </a:r>
            <a:r>
              <a:rPr lang="en-US" dirty="0" smtClean="0"/>
              <a:t>Pressure </a:t>
            </a:r>
            <a:r>
              <a:rPr lang="en-US" dirty="0" smtClean="0"/>
              <a:t>gauge, Manometer etc…</a:t>
            </a:r>
          </a:p>
          <a:p>
            <a:pPr lvl="0"/>
            <a:r>
              <a:rPr lang="en-US" dirty="0" smtClean="0"/>
              <a:t>Temperature measurement – </a:t>
            </a:r>
            <a:endParaRPr lang="en-US" dirty="0" smtClean="0"/>
          </a:p>
          <a:p>
            <a:pPr lvl="0">
              <a:buNone/>
            </a:pPr>
            <a:r>
              <a:rPr lang="en-US" dirty="0" smtClean="0"/>
              <a:t> </a:t>
            </a:r>
            <a:r>
              <a:rPr lang="en-US" dirty="0" smtClean="0"/>
              <a:t>   </a:t>
            </a:r>
            <a:r>
              <a:rPr lang="en-US" dirty="0" smtClean="0"/>
              <a:t>Thermometer</a:t>
            </a:r>
            <a:r>
              <a:rPr lang="en-US" dirty="0" smtClean="0"/>
              <a:t>, thermocouple etc…</a:t>
            </a:r>
          </a:p>
          <a:p>
            <a:pPr lvl="0"/>
            <a:r>
              <a:rPr lang="en-US" dirty="0" smtClean="0"/>
              <a:t>Gauge – </a:t>
            </a:r>
          </a:p>
          <a:p>
            <a:pPr lvl="0">
              <a:buNone/>
            </a:pPr>
            <a:r>
              <a:rPr lang="en-US" dirty="0" smtClean="0"/>
              <a:t> </a:t>
            </a:r>
            <a:r>
              <a:rPr lang="en-US" dirty="0" smtClean="0"/>
              <a:t>    </a:t>
            </a:r>
            <a:r>
              <a:rPr lang="en-US" dirty="0" smtClean="0"/>
              <a:t>Thread </a:t>
            </a:r>
            <a:r>
              <a:rPr lang="en-US" dirty="0" smtClean="0"/>
              <a:t>Gauge, Wire gauge etc…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Measuring Instrument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Length measurement </a:t>
            </a:r>
            <a:endParaRPr lang="en-US" dirty="0" smtClean="0"/>
          </a:p>
          <a:p>
            <a:r>
              <a:rPr lang="en-US" dirty="0" smtClean="0"/>
              <a:t>Instrument: </a:t>
            </a:r>
            <a:r>
              <a:rPr lang="en-US" dirty="0" err="1" smtClean="0"/>
              <a:t>Vernier</a:t>
            </a:r>
            <a:r>
              <a:rPr lang="en-US" dirty="0" smtClean="0"/>
              <a:t> </a:t>
            </a:r>
            <a:r>
              <a:rPr lang="en-US" dirty="0" smtClean="0"/>
              <a:t>Caliper 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1026" name="Picture 2" descr="C:\Users\VGEC Mechanical\Desktop\Bridge Course Images\Vernier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124200"/>
            <a:ext cx="7974580" cy="2971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Measuring Instrument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Length measurement </a:t>
            </a:r>
            <a:endParaRPr lang="en-US" dirty="0" smtClean="0"/>
          </a:p>
          <a:p>
            <a:r>
              <a:rPr lang="en-US" dirty="0" smtClean="0"/>
              <a:t>Instrument: Digital </a:t>
            </a:r>
            <a:r>
              <a:rPr lang="en-US" dirty="0" err="1" smtClean="0"/>
              <a:t>Vernier</a:t>
            </a:r>
            <a:r>
              <a:rPr lang="en-US" dirty="0" smtClean="0"/>
              <a:t> </a:t>
            </a:r>
            <a:r>
              <a:rPr lang="en-US" dirty="0" smtClean="0"/>
              <a:t>Caliper </a:t>
            </a:r>
            <a:endParaRPr lang="en-US" dirty="0" smtClean="0"/>
          </a:p>
          <a:p>
            <a:r>
              <a:rPr lang="en-US" dirty="0" smtClean="0"/>
              <a:t>                     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3074" name="Picture 2" descr="C:\Users\VGEC Mechanical\Desktop\Bridge Course Images\vernier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3124200"/>
            <a:ext cx="7344611" cy="3124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Measuring Instrument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Length measurement </a:t>
            </a:r>
            <a:endParaRPr lang="en-US" dirty="0" smtClean="0"/>
          </a:p>
          <a:p>
            <a:r>
              <a:rPr lang="en-US" dirty="0" smtClean="0"/>
              <a:t>Instrument: Micrometer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4097" name="Picture 1" descr="C:\Users\VGEC Mechanical\Desktop\Bridge Course Images\micromet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048000"/>
            <a:ext cx="7996488" cy="2971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245</Words>
  <Application>Microsoft Office PowerPoint</Application>
  <PresentationFormat>On-screen Show (4:3)</PresentationFormat>
  <Paragraphs>76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 UNIT-1  </vt:lpstr>
      <vt:lpstr>Concepts of Fundamental and Derived Units</vt:lpstr>
      <vt:lpstr>Concepts of Fundamental and Derived Units</vt:lpstr>
      <vt:lpstr>Different system for measurement of fundamental units</vt:lpstr>
      <vt:lpstr>Significance of Measurement and Measuring Instrument</vt:lpstr>
      <vt:lpstr>Demonstration of following Instruments for Measurement</vt:lpstr>
      <vt:lpstr>Measuring Instrument</vt:lpstr>
      <vt:lpstr>Measuring Instrument</vt:lpstr>
      <vt:lpstr>Measuring Instrument</vt:lpstr>
      <vt:lpstr>Measuring Instrument</vt:lpstr>
      <vt:lpstr>Measuring Instrument</vt:lpstr>
      <vt:lpstr>Measuring Instrument</vt:lpstr>
      <vt:lpstr>Measuring Instrument</vt:lpstr>
      <vt:lpstr>Measuring Instrument</vt:lpstr>
      <vt:lpstr>Measuring Instrument</vt:lpstr>
      <vt:lpstr>Measuring Instrument</vt:lpstr>
      <vt:lpstr>Measuring Instrument</vt:lpstr>
      <vt:lpstr>Measuring Instrument</vt:lpstr>
      <vt:lpstr>Measuring Instrument</vt:lpstr>
      <vt:lpstr>Measuring Instrument</vt:lpstr>
      <vt:lpstr>Slide 21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Unit-1  </dc:title>
  <dc:creator>VGEC Mechanical</dc:creator>
  <cp:lastModifiedBy>VGEC Mechanical</cp:lastModifiedBy>
  <cp:revision>14</cp:revision>
  <dcterms:created xsi:type="dcterms:W3CDTF">2006-08-16T00:00:00Z</dcterms:created>
  <dcterms:modified xsi:type="dcterms:W3CDTF">2013-07-10T09:44:55Z</dcterms:modified>
</cp:coreProperties>
</file>