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95" r:id="rId2"/>
    <p:sldId id="400" r:id="rId3"/>
    <p:sldId id="402" r:id="rId4"/>
    <p:sldId id="401" r:id="rId5"/>
    <p:sldId id="403" r:id="rId6"/>
    <p:sldId id="410" r:id="rId7"/>
    <p:sldId id="408" r:id="rId8"/>
    <p:sldId id="405" r:id="rId9"/>
    <p:sldId id="406" r:id="rId10"/>
    <p:sldId id="407" r:id="rId11"/>
    <p:sldId id="412" r:id="rId12"/>
    <p:sldId id="411" r:id="rId13"/>
    <p:sldId id="385" r:id="rId14"/>
    <p:sldId id="394" r:id="rId15"/>
    <p:sldId id="413" r:id="rId16"/>
    <p:sldId id="415" r:id="rId17"/>
    <p:sldId id="416" r:id="rId18"/>
    <p:sldId id="417" r:id="rId19"/>
    <p:sldId id="418" r:id="rId20"/>
    <p:sldId id="419" r:id="rId21"/>
    <p:sldId id="363" r:id="rId22"/>
    <p:sldId id="365" r:id="rId23"/>
    <p:sldId id="366" r:id="rId24"/>
    <p:sldId id="370" r:id="rId25"/>
    <p:sldId id="372" r:id="rId26"/>
    <p:sldId id="420" r:id="rId27"/>
    <p:sldId id="380" r:id="rId28"/>
    <p:sldId id="421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99CC"/>
    <a:srgbClr val="990033"/>
    <a:srgbClr val="336699"/>
    <a:srgbClr val="666699"/>
    <a:srgbClr val="FFFF66"/>
    <a:srgbClr val="FF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5" autoAdjust="0"/>
    <p:restoredTop sz="76623" autoAdjust="0"/>
  </p:normalViewPr>
  <p:slideViewPr>
    <p:cSldViewPr>
      <p:cViewPr varScale="1">
        <p:scale>
          <a:sx n="55" d="100"/>
          <a:sy n="55" d="100"/>
        </p:scale>
        <p:origin x="-20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648" y="54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01E92DE-B237-443F-B8AF-284BFDDAC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1485EA-E7F2-4CFC-A069-4E95CB1ED4D3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12E0AD-411E-4EE3-8356-475457ED332E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EF5F0B-012F-4E60-AFBE-3BC4480445FD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FAC481-83AE-433C-8D59-15DAD70777AF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720C1B-477E-4C0F-9FDE-70141E7CD3C6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969131-B83D-4DED-98B1-3D04CF628A98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A8FB37-C4FE-4EB2-819D-4641853183BF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D3689D-CC59-494D-86CD-AE7E0E4C2084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D3689D-CC59-494D-86CD-AE7E0E4C2084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CED21-417E-4B34-BA91-3EA03A4D61D0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40961F-B9ED-4521-9222-D42C4B0868A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7A43A-A804-4608-BECC-E87DCD9227CF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02290-8B2C-4A0E-907F-BF295E3981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4BE09-4F0A-41AF-A78E-9D7525CBA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71038-1BC3-455B-B669-F469EC786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4314B-B70C-4B8E-BFFA-0C86EB12AE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89843-224E-43F8-BB8C-1FBCCA30C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A23EB-53EB-487A-8E03-E3837636D9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5A863-B96B-4CCE-B647-4B4437561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E722A-71C7-4D22-8FDE-C2152C926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387667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Mechanical Engineering Department, IITE 2010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027B0-6C35-49D7-A69B-E3BEE8DEA9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9146A-69C1-478A-9EDB-1AA0B45C3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9917A-2234-406C-9E88-0DDDBAA6BF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4075" y="63563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62288FE-7378-4E29-91D3-135A44422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43" r:id="rId7"/>
    <p:sldLayoutId id="2147483739" r:id="rId8"/>
    <p:sldLayoutId id="2147483740" r:id="rId9"/>
    <p:sldLayoutId id="2147483741" r:id="rId10"/>
    <p:sldLayoutId id="214748374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file:///C:\BoilerFT.gi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1403648" y="404664"/>
            <a:ext cx="72374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3200" dirty="0">
                <a:solidFill>
                  <a:srgbClr val="000066"/>
                </a:solidFill>
                <a:latin typeface="Arial" charset="0"/>
              </a:rPr>
              <a:t>	</a:t>
            </a:r>
            <a:r>
              <a:rPr lang="en-US" sz="5400" b="1" dirty="0" smtClean="0">
                <a:solidFill>
                  <a:srgbClr val="663300"/>
                </a:solidFill>
                <a:latin typeface="Arial" charset="0"/>
              </a:rPr>
              <a:t>Chapter No. 2</a:t>
            </a:r>
            <a:endParaRPr lang="en-US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75656" y="2132856"/>
            <a:ext cx="7668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Arial" pitchFamily="34" charset="0"/>
                <a:cs typeface="Arial" pitchFamily="34" charset="0"/>
              </a:rPr>
              <a:t>Demonstration of energy conversion systems using model/Charts.</a:t>
            </a:r>
            <a:endParaRPr lang="en-IN" sz="4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027B0-6C35-49D7-A69B-E3BEE8DEA9D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47106" name="Picture 2" descr="C:\Users\VGEC Mechanical\Desktop\line diagram of centrifugal pump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768752" cy="5328592"/>
          </a:xfrm>
          <a:prstGeom prst="rect">
            <a:avLst/>
          </a:prstGeom>
          <a:noFill/>
        </p:spPr>
      </p:pic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043608" y="404664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Centrifugal Pump</a:t>
            </a:r>
            <a:endParaRPr lang="en-US" sz="44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2564904"/>
            <a:ext cx="802838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Power Consuming Systems:</a:t>
            </a:r>
          </a:p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Operated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upon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compressible </a:t>
            </a:r>
          </a:p>
          <a:p>
            <a:pPr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fluid :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Compressor</a:t>
            </a:r>
            <a:endParaRPr lang="en-IN" sz="4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548680"/>
            <a:ext cx="80283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Introduction of </a:t>
            </a:r>
            <a:r>
              <a:rPr 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Compressor</a:t>
            </a:r>
            <a:endParaRPr lang="en-IN" sz="4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47664" y="1988840"/>
            <a:ext cx="75963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sz="3200" dirty="0" smtClean="0"/>
              <a:t> Compressor is a machine which is used to increase the pressure of air.</a:t>
            </a:r>
          </a:p>
          <a:p>
            <a:pPr algn="just">
              <a:buFont typeface="Wingdings" pitchFamily="2" charset="2"/>
              <a:buChar char="§"/>
            </a:pPr>
            <a:r>
              <a:rPr lang="en-US" sz="3200" dirty="0" smtClean="0"/>
              <a:t> </a:t>
            </a:r>
            <a:r>
              <a:rPr lang="en-US" sz="3200" dirty="0" smtClean="0"/>
              <a:t>This is done with the help of piston which reciprocates inside the cylinder bore.</a:t>
            </a:r>
          </a:p>
          <a:p>
            <a:pPr algn="just">
              <a:buFont typeface="Wingdings" pitchFamily="2" charset="2"/>
              <a:buChar char="§"/>
            </a:pPr>
            <a:endParaRPr lang="en-IN" sz="3200" dirty="0" smtClean="0"/>
          </a:p>
          <a:p>
            <a:pPr algn="just">
              <a:buFont typeface="Wingdings" pitchFamily="2" charset="2"/>
              <a:buChar char="§"/>
            </a:pPr>
            <a:endParaRPr lang="en-I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027B0-6C35-49D7-A69B-E3BEE8DEA9DE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1026" name="AutoShape 2" descr="http://img.bhs4.com/e1/3/e132bc7560b3d990f112cc29548c0f04abb2213d_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28" name="AutoShape 4" descr="http://img.bhs4.com/e1/3/e132bc7560b3d990f112cc29548c0f04abb2213d_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727280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899592" y="548680"/>
            <a:ext cx="85324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Reciprocating Air Compressor</a:t>
            </a:r>
            <a:endParaRPr lang="en-US" sz="44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96764" y="2780928"/>
            <a:ext cx="7647236" cy="142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Electrical Energy is converted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in to Pressure Energy of Air 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691680" y="548680"/>
            <a:ext cx="8316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Energy Conversion: Air Compressor</a:t>
            </a:r>
            <a:endParaRPr lang="en-US" sz="32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96764" y="2780928"/>
            <a:ext cx="76472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Power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Producing Systems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Operated upon incompressible </a:t>
            </a:r>
          </a:p>
          <a:p>
            <a:pPr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fluid : Internal Combustion 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Engine</a:t>
            </a:r>
            <a:endParaRPr lang="en-IN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29587E-0833-4AB6-9FB1-3EA00116B63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 flipH="1" flipV="1"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0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1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1500188" y="1357313"/>
            <a:ext cx="7643812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b="1" dirty="0">
                <a:solidFill>
                  <a:schemeClr val="accent6"/>
                </a:solidFill>
                <a:latin typeface="Arial" charset="0"/>
                <a:cs typeface="Arial" charset="0"/>
              </a:rPr>
              <a:t>INTRODUCTION:</a:t>
            </a:r>
          </a:p>
          <a:p>
            <a:pPr>
              <a:defRPr/>
            </a:pPr>
            <a:endParaRPr lang="en-US" sz="8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An internal combustion engine is a heat engine in which combustion takes place within the engine itself.</a:t>
            </a:r>
          </a:p>
          <a:p>
            <a:pPr algn="just">
              <a:defRPr/>
            </a:pPr>
            <a:endParaRPr lang="en-US" sz="1400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Heat engines use a heat source for supply of energy and convert this energy into mechanical energy i.e. work. </a:t>
            </a:r>
          </a:p>
          <a:p>
            <a:pPr algn="just">
              <a:defRPr/>
            </a:pPr>
            <a:endParaRPr lang="en-US" sz="1400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The heat energy is obtained from the chemical energy of various types of fuels. If the fuel is burnt inside the engine, the engine is called </a:t>
            </a:r>
            <a:r>
              <a:rPr lang="en-US" b="1" dirty="0">
                <a:latin typeface="Arial" charset="0"/>
                <a:cs typeface="Arial" charset="0"/>
              </a:rPr>
              <a:t>internal combustion engine </a:t>
            </a:r>
            <a:r>
              <a:rPr lang="en-US" dirty="0">
                <a:latin typeface="Arial" charset="0"/>
                <a:cs typeface="Arial" charset="0"/>
              </a:rPr>
              <a:t>but when the fuel is burnt outside the engine, it is called </a:t>
            </a:r>
            <a:r>
              <a:rPr lang="en-US" b="1" dirty="0">
                <a:latin typeface="Arial" charset="0"/>
                <a:cs typeface="Arial" charset="0"/>
              </a:rPr>
              <a:t>external combustion engine.</a:t>
            </a:r>
            <a:r>
              <a:rPr lang="en-US" dirty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500188" y="476672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Internal</a:t>
            </a: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 Combustion Engine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6B43544-2AAA-433D-A1F6-188A1766503D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099" name="Rectangle 17"/>
          <p:cNvSpPr>
            <a:spLocks noChangeArrowheads="1"/>
          </p:cNvSpPr>
          <p:nvPr/>
        </p:nvSpPr>
        <p:spPr bwMode="auto">
          <a:xfrm flipH="1" flipV="1"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04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4105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1500188" y="1357313"/>
            <a:ext cx="7643812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b="1" dirty="0">
                <a:solidFill>
                  <a:schemeClr val="accent6"/>
                </a:solidFill>
                <a:latin typeface="Arial" charset="0"/>
                <a:cs typeface="Arial" charset="0"/>
              </a:rPr>
              <a:t>USES OF I.C. ENGINE:</a:t>
            </a:r>
          </a:p>
          <a:p>
            <a:pPr algn="just">
              <a:defRPr/>
            </a:pPr>
            <a:endParaRPr lang="en-US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I.C. Engines are widely used in road vehicles, locomotives, marine applications and in prime movers for industrial applications. </a:t>
            </a:r>
          </a:p>
          <a:p>
            <a:pPr algn="just">
              <a:defRPr/>
            </a:pPr>
            <a:endParaRPr lang="en-US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They are more efficient than external combustion engines, require less space, are easy to operate and give higher power output per kilogram weight.</a:t>
            </a:r>
          </a:p>
          <a:p>
            <a:pPr algn="just">
              <a:defRPr/>
            </a:pPr>
            <a:endParaRPr lang="en-US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en-US" dirty="0">
                <a:latin typeface="Arial" charset="0"/>
                <a:cs typeface="Arial" charset="0"/>
              </a:rPr>
              <a:t>They have more or less replaced steam engines in most applications.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00188" y="476672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>
                <a:latin typeface="Arial" charset="0"/>
              </a:rPr>
              <a:t>Internal Combustion Engine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628800"/>
            <a:ext cx="6336704" cy="49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233CEF0-9F8C-4325-B04D-4648D9E4B50D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 flipH="1" flipV="1"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98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2299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6151" name="Rectangle 11"/>
          <p:cNvSpPr>
            <a:spLocks noChangeArrowheads="1"/>
          </p:cNvSpPr>
          <p:nvPr/>
        </p:nvSpPr>
        <p:spPr bwMode="auto">
          <a:xfrm>
            <a:off x="1500188" y="0"/>
            <a:ext cx="76438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 algn="ctr">
              <a:defRPr/>
            </a:pPr>
            <a:r>
              <a:rPr lang="en-US" sz="3200" b="1" dirty="0" smtClean="0">
                <a:solidFill>
                  <a:schemeClr val="accent6"/>
                </a:solidFill>
                <a:latin typeface="Arial" charset="0"/>
                <a:cs typeface="Arial" charset="0"/>
              </a:rPr>
              <a:t>COMPONENTS OF AN </a:t>
            </a:r>
            <a:r>
              <a:rPr lang="en-US" sz="32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I.C. ENGINE:</a:t>
            </a:r>
          </a:p>
          <a:p>
            <a:pPr>
              <a:defRPr/>
            </a:pPr>
            <a:endParaRPr lang="en-US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691680" y="2060848"/>
            <a:ext cx="7215188" cy="358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Chemical Energy of fuel is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converted in to heat energy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of flue gases and it is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converted in to Mechanical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Energy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547664" y="465639"/>
            <a:ext cx="75963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</a:rPr>
              <a:t>Energy Conversion: I.C. Engine</a:t>
            </a:r>
            <a:endParaRPr lang="en-US" sz="36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1547664" y="2852936"/>
            <a:ext cx="759633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4400" dirty="0" smtClean="0"/>
              <a:t>Refresh </a:t>
            </a:r>
            <a:r>
              <a:rPr lang="en-US" sz="4400" dirty="0" smtClean="0"/>
              <a:t>concept of compressible and incompressible fluids</a:t>
            </a:r>
            <a:r>
              <a:rPr lang="en-US" sz="4400" dirty="0" smtClean="0"/>
              <a:t>.</a:t>
            </a:r>
            <a:endParaRPr lang="en-IN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496764" y="2780928"/>
            <a:ext cx="76472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Power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Producing Systems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Operated upon incompressible </a:t>
            </a:r>
          </a:p>
          <a:p>
            <a:pPr defTabSz="227013">
              <a:spcBef>
                <a:spcPct val="50000"/>
              </a:spcBef>
              <a:defRPr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fluid :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Steam Boiler </a:t>
            </a:r>
            <a:r>
              <a:rPr lang="en-US" sz="4000" dirty="0" smtClean="0"/>
              <a:t>( </a:t>
            </a:r>
            <a:r>
              <a:rPr lang="en-US" sz="4000" dirty="0" smtClean="0"/>
              <a:t>A component of power producing system) </a:t>
            </a:r>
            <a:endParaRPr lang="en-IN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5AD824-5226-4840-B077-5D9257FC07A3}" type="slidenum">
              <a:rPr lang="en-US" smtClean="0"/>
              <a:pPr/>
              <a:t>21</a:t>
            </a:fld>
            <a:endParaRPr lang="en-US" smtClean="0"/>
          </a:p>
        </p:txBody>
      </p:sp>
      <p:grpSp>
        <p:nvGrpSpPr>
          <p:cNvPr id="512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30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5131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2132013" y="1628800"/>
            <a:ext cx="70119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227013">
              <a:spcBef>
                <a:spcPct val="50000"/>
              </a:spcBef>
            </a:pP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What is a Boiler?</a:t>
            </a:r>
          </a:p>
        </p:txBody>
      </p:sp>
      <p:sp>
        <p:nvSpPr>
          <p:cNvPr id="5126" name="Text Box 13"/>
          <p:cNvSpPr txBox="1">
            <a:spLocks noChangeArrowheads="1"/>
          </p:cNvSpPr>
          <p:nvPr/>
        </p:nvSpPr>
        <p:spPr bwMode="auto">
          <a:xfrm>
            <a:off x="1547664" y="2636912"/>
            <a:ext cx="78488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1963" indent="-461963" defTabSz="227013">
              <a:spcBef>
                <a:spcPts val="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It is a closed Vessel that produces</a:t>
            </a:r>
          </a:p>
          <a:p>
            <a:pPr marL="461963" indent="-461963" defTabSz="227013">
              <a:spcBef>
                <a:spcPts val="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Steam from Water by </a:t>
            </a: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the</a:t>
            </a:r>
          </a:p>
          <a:p>
            <a:pPr marL="461963" indent="-461963" defTabSz="227013">
              <a:spcBef>
                <a:spcPts val="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application </a:t>
            </a: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of heat produces  from </a:t>
            </a:r>
            <a:endParaRPr lang="en-US" sz="3600" b="1" dirty="0" smtClean="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 marL="461963" indent="-461963" defTabSz="227013">
              <a:spcBef>
                <a:spcPts val="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combustion </a:t>
            </a: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of fuel in the </a:t>
            </a: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presence</a:t>
            </a:r>
          </a:p>
          <a:p>
            <a:pPr marL="461963" indent="-461963" defTabSz="227013">
              <a:spcBef>
                <a:spcPts val="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of </a:t>
            </a: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air</a:t>
            </a:r>
            <a:endParaRPr lang="en-US" sz="3600" b="1" dirty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sp>
        <p:nvSpPr>
          <p:cNvPr id="5128" name="Text Box 5"/>
          <p:cNvSpPr txBox="1">
            <a:spLocks noChangeArrowheads="1"/>
          </p:cNvSpPr>
          <p:nvPr/>
        </p:nvSpPr>
        <p:spPr bwMode="auto">
          <a:xfrm>
            <a:off x="1500188" y="203200"/>
            <a:ext cx="7643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Steam </a:t>
            </a: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Boilers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844DD34-CAB6-4B0E-9EC4-5D1C037B42C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819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19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203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8204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903413" y="1887538"/>
            <a:ext cx="657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227013">
              <a:spcBef>
                <a:spcPct val="50000"/>
              </a:spcBef>
              <a:defRPr/>
            </a:pPr>
            <a:r>
              <a:rPr lang="en-US" sz="3200" b="1" dirty="0" smtClean="0">
                <a:solidFill>
                  <a:srgbClr val="663300"/>
                </a:solidFill>
                <a:latin typeface="Arial" charset="0"/>
              </a:rPr>
              <a:t>Fire </a:t>
            </a:r>
            <a:r>
              <a:rPr lang="en-US" sz="3200" b="1" dirty="0">
                <a:solidFill>
                  <a:srgbClr val="663300"/>
                </a:solidFill>
                <a:latin typeface="Arial" charset="0"/>
              </a:rPr>
              <a:t>Tube Type Boiler</a:t>
            </a:r>
            <a:endParaRPr lang="en-US" sz="2800" b="1" dirty="0">
              <a:solidFill>
                <a:srgbClr val="CC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8198" name="Picture 18" descr="C:\BoilerFT.gif"/>
          <p:cNvPicPr>
            <a:picLocks noChangeAspect="1" noChangeArrowheads="1"/>
          </p:cNvPicPr>
          <p:nvPr/>
        </p:nvPicPr>
        <p:blipFill>
          <a:blip r:embed="rId3" r:link="rId4" cstate="print"/>
          <a:srcRect l="5878" t="3009" r="9796" b="3009"/>
          <a:stretch>
            <a:fillRect/>
          </a:stretch>
        </p:blipFill>
        <p:spPr bwMode="auto">
          <a:xfrm>
            <a:off x="1908175" y="2852738"/>
            <a:ext cx="3708400" cy="31956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5651500" y="2720975"/>
            <a:ext cx="3671888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Relatively small steam capacities (12,000 kg/hour)</a:t>
            </a:r>
          </a:p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Low to medium steam pressures (18 kg/cm</a:t>
            </a:r>
            <a:r>
              <a:rPr lang="en-US" sz="2200" b="1" baseline="30000" dirty="0">
                <a:solidFill>
                  <a:srgbClr val="000066"/>
                </a:solidFill>
                <a:latin typeface="Arial" charset="0"/>
              </a:rPr>
              <a:t>2</a:t>
            </a: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)</a:t>
            </a:r>
          </a:p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Operates with oil, gas or solid fuels</a:t>
            </a:r>
          </a:p>
          <a:p>
            <a:pPr marL="401638" indent="-401638" defTabSz="227013">
              <a:spcBef>
                <a:spcPct val="50000"/>
              </a:spcBef>
              <a:defRPr/>
            </a:pPr>
            <a:endParaRPr lang="en-US" sz="2200" b="1" dirty="0">
              <a:solidFill>
                <a:srgbClr val="0033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401638" indent="-401638" defTabSz="227013">
              <a:spcBef>
                <a:spcPct val="50000"/>
              </a:spcBef>
              <a:defRPr/>
            </a:pPr>
            <a:endParaRPr lang="en-US" sz="2200" b="1" dirty="0">
              <a:solidFill>
                <a:srgbClr val="CC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200" name="Text Box 5"/>
          <p:cNvSpPr txBox="1">
            <a:spLocks noChangeArrowheads="1"/>
          </p:cNvSpPr>
          <p:nvPr/>
        </p:nvSpPr>
        <p:spPr bwMode="auto">
          <a:xfrm>
            <a:off x="1500188" y="203200"/>
            <a:ext cx="7643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Steam </a:t>
            </a: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Boilers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8FCBB2-9594-460C-B01B-F1CDE60A1F1C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219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22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9229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9230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1903413" y="1752600"/>
            <a:ext cx="657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8788" indent="-458788" defTabSz="284163">
              <a:spcBef>
                <a:spcPct val="50000"/>
              </a:spcBef>
            </a:pPr>
            <a:r>
              <a:rPr lang="en-US" sz="3200" b="1" dirty="0" smtClean="0">
                <a:solidFill>
                  <a:srgbClr val="663300"/>
                </a:solidFill>
                <a:latin typeface="Arial" charset="0"/>
              </a:rPr>
              <a:t>Water </a:t>
            </a:r>
            <a:r>
              <a:rPr lang="en-US" sz="3200" b="1" dirty="0">
                <a:solidFill>
                  <a:srgbClr val="663300"/>
                </a:solidFill>
                <a:latin typeface="Arial" charset="0"/>
              </a:rPr>
              <a:t>Tube Type Boiler</a:t>
            </a:r>
          </a:p>
        </p:txBody>
      </p:sp>
      <p:grpSp>
        <p:nvGrpSpPr>
          <p:cNvPr id="9222" name="Group 12"/>
          <p:cNvGrpSpPr>
            <a:grpSpLocks/>
          </p:cNvGrpSpPr>
          <p:nvPr/>
        </p:nvGrpSpPr>
        <p:grpSpPr bwMode="auto">
          <a:xfrm>
            <a:off x="2085975" y="2552700"/>
            <a:ext cx="3171825" cy="3733800"/>
            <a:chOff x="1842" y="1777"/>
            <a:chExt cx="2048" cy="2409"/>
          </a:xfrm>
        </p:grpSpPr>
        <p:pic>
          <p:nvPicPr>
            <p:cNvPr id="9227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45" y="1778"/>
              <a:ext cx="2045" cy="2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8" name="Rectangle 14"/>
            <p:cNvSpPr>
              <a:spLocks noChangeArrowheads="1"/>
            </p:cNvSpPr>
            <p:nvPr/>
          </p:nvSpPr>
          <p:spPr bwMode="auto">
            <a:xfrm>
              <a:off x="1842" y="1777"/>
              <a:ext cx="2044" cy="240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334000" y="2386013"/>
            <a:ext cx="3810000" cy="428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Used for high steam demand and pressure requirements </a:t>
            </a:r>
          </a:p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Capacity range of 4,500 – 120,000 kg/hour</a:t>
            </a:r>
          </a:p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Combustion efficiency enhanced by induced draft provisions</a:t>
            </a:r>
          </a:p>
          <a:p>
            <a:pPr marL="401638" indent="-401638" defTabSz="227013">
              <a:spcBef>
                <a:spcPct val="50000"/>
              </a:spcBef>
              <a:buFontTx/>
              <a:buChar char="•"/>
              <a:defRPr/>
            </a:pP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Lower tolerance for water quality and needs water treatment plant</a:t>
            </a:r>
            <a:endParaRPr lang="en-US" sz="2200" b="1" dirty="0">
              <a:solidFill>
                <a:srgbClr val="CC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1500188" y="203200"/>
            <a:ext cx="7643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Steam </a:t>
            </a: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Boilers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3DE712-75C3-4AFA-B2B1-95366617DC0E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1267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6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274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1275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475656" y="620688"/>
            <a:ext cx="7884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defTabSz="227013">
              <a:spcBef>
                <a:spcPct val="30000"/>
              </a:spcBef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Vertical </a:t>
            </a:r>
            <a:r>
              <a:rPr lang="en-US" sz="3200" b="1" dirty="0">
                <a:solidFill>
                  <a:srgbClr val="000066"/>
                </a:solidFill>
                <a:latin typeface="Arial" charset="0"/>
              </a:rPr>
              <a:t>Multi Tubular  (Cochran) Boiler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12776"/>
            <a:ext cx="6480720" cy="5238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5B821A-028C-4E4F-85D0-B7AF7B6C15E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29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98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2299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2000250" y="1500188"/>
            <a:ext cx="58213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defTabSz="227013">
              <a:spcBef>
                <a:spcPct val="30000"/>
              </a:spcBef>
            </a:pPr>
            <a:r>
              <a:rPr lang="en-US" sz="2200" b="1" dirty="0" smtClean="0">
                <a:solidFill>
                  <a:srgbClr val="000066"/>
                </a:solidFill>
                <a:latin typeface="Arial" charset="0"/>
              </a:rPr>
              <a:t>Vertical </a:t>
            </a:r>
            <a:r>
              <a:rPr lang="en-US" sz="2200" b="1" dirty="0">
                <a:solidFill>
                  <a:srgbClr val="000066"/>
                </a:solidFill>
                <a:latin typeface="Arial" charset="0"/>
              </a:rPr>
              <a:t>Multi Tubular  (Cochran) Boiler 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036763" y="2071688"/>
            <a:ext cx="660717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It is vertical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It is portable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It is internally fired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It has natural circulation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Solid as well as liquid fuel can be burnt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It is horizontal tube boiler</a:t>
            </a:r>
          </a:p>
          <a:p>
            <a:pPr marL="457200" indent="-457200">
              <a:spcBef>
                <a:spcPts val="788"/>
              </a:spcBef>
              <a:buFont typeface="Wingdings" pitchFamily="2" charset="2"/>
              <a:buChar char="Ø"/>
            </a:pPr>
            <a:r>
              <a:rPr lang="en-US" sz="2200" b="1">
                <a:solidFill>
                  <a:srgbClr val="000066"/>
                </a:solidFill>
                <a:latin typeface="Arial" charset="0"/>
                <a:cs typeface="Arial" charset="0"/>
              </a:rPr>
              <a:t> Low first cost</a:t>
            </a:r>
          </a:p>
        </p:txBody>
      </p:sp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1500188" y="203200"/>
            <a:ext cx="7643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Steam </a:t>
            </a:r>
            <a:r>
              <a:rPr lang="en-US" sz="4400" b="1" dirty="0">
                <a:solidFill>
                  <a:srgbClr val="000066"/>
                </a:solidFill>
                <a:latin typeface="Arial" charset="0"/>
              </a:rPr>
              <a:t>Boilers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5B821A-028C-4E4F-85D0-B7AF7B6C15E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98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2299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1500188" y="476672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Application of Steam</a:t>
            </a:r>
            <a:endParaRPr lang="en-US" sz="44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835696" y="1844824"/>
            <a:ext cx="764381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Power Generation ( and  </a:t>
            </a:r>
          </a:p>
          <a:p>
            <a:pPr>
              <a:spcBef>
                <a:spcPts val="0"/>
              </a:spcBef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   Cogeneration)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Process Heating </a:t>
            </a:r>
            <a:endParaRPr lang="en-US" sz="3200" b="1" dirty="0" smtClean="0">
              <a:solidFill>
                <a:srgbClr val="000066"/>
              </a:solidFill>
              <a:latin typeface="Arial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Agricultural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Food Processing Industries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0066"/>
                </a:solidFill>
                <a:latin typeface="Arial" charset="0"/>
              </a:rPr>
              <a:t> Chemical Industries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endParaRPr lang="en-US" sz="3200" b="1" dirty="0" smtClean="0">
              <a:solidFill>
                <a:srgbClr val="000066"/>
              </a:solidFill>
              <a:latin typeface="Arial" charset="0"/>
            </a:endParaRPr>
          </a:p>
          <a:p>
            <a:pPr algn="ctr">
              <a:spcBef>
                <a:spcPts val="0"/>
              </a:spcBef>
            </a:pPr>
            <a:endParaRPr lang="en-US" sz="44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619672" y="2852936"/>
            <a:ext cx="7215188" cy="142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Chemical Energy of fuel is</a:t>
            </a:r>
          </a:p>
          <a:p>
            <a:pPr marL="457200" indent="-457200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converted in to heat energy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547664" y="188640"/>
            <a:ext cx="75963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</a:rPr>
              <a:t>Energy Conversion: Steam Boilers</a:t>
            </a:r>
            <a:endParaRPr lang="en-US" sz="36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661A10-CDD7-4A0D-A35B-C2ADF913CA95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22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3323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619672" y="2852936"/>
            <a:ext cx="72151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ts val="788"/>
              </a:spcBef>
            </a:pPr>
            <a:r>
              <a:rPr lang="en-US" sz="40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Thank You</a:t>
            </a:r>
            <a:endParaRPr lang="en-US" sz="4000" b="1" dirty="0" smtClean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2060848"/>
            <a:ext cx="759633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227013">
              <a:spcBef>
                <a:spcPct val="50000"/>
              </a:spcBef>
              <a:defRPr/>
            </a:pPr>
            <a:r>
              <a:rPr lang="en-US" sz="4400" u="sng" dirty="0" smtClean="0"/>
              <a:t>Compressible</a:t>
            </a:r>
            <a:r>
              <a:rPr lang="gu-IN" sz="4400" u="sng" dirty="0" smtClean="0"/>
              <a:t> </a:t>
            </a:r>
            <a:r>
              <a:rPr lang="en-US" sz="4400" u="sng" dirty="0" smtClean="0"/>
              <a:t>fluid:   </a:t>
            </a:r>
            <a:r>
              <a:rPr lang="en-US" sz="4400" dirty="0" smtClean="0"/>
              <a:t>It is defined as fluid in which density does not change during flow or process. </a:t>
            </a:r>
            <a:r>
              <a:rPr lang="en-US" sz="4400" dirty="0" smtClean="0"/>
              <a:t>Example like </a:t>
            </a:r>
            <a:r>
              <a:rPr lang="en-US" sz="4400" dirty="0" smtClean="0"/>
              <a:t>Air</a:t>
            </a:r>
            <a:endParaRPr lang="en-IN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2132856"/>
            <a:ext cx="759633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227013">
              <a:spcBef>
                <a:spcPct val="50000"/>
              </a:spcBef>
              <a:defRPr/>
            </a:pPr>
            <a:r>
              <a:rPr lang="en-US" sz="4400" u="sng" dirty="0" smtClean="0"/>
              <a:t>Incompressible</a:t>
            </a:r>
            <a:r>
              <a:rPr lang="gu-IN" sz="4400" u="sng" dirty="0" smtClean="0"/>
              <a:t> </a:t>
            </a:r>
            <a:r>
              <a:rPr lang="en-US" sz="4400" u="sng" dirty="0" smtClean="0"/>
              <a:t>fluid:   </a:t>
            </a:r>
            <a:r>
              <a:rPr lang="en-US" sz="4400" dirty="0" smtClean="0"/>
              <a:t>It is defined as fluid in which density is change during flow or process.  Example like Water</a:t>
            </a:r>
          </a:p>
          <a:p>
            <a:pPr defTabSz="227013">
              <a:spcBef>
                <a:spcPct val="50000"/>
              </a:spcBef>
              <a:defRPr/>
            </a:pPr>
            <a:endParaRPr lang="en-IN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2564904"/>
            <a:ext cx="802838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Power Consuming Systems:</a:t>
            </a:r>
          </a:p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Operated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upon incompressible </a:t>
            </a: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fluid :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Pump</a:t>
            </a:r>
            <a:endParaRPr lang="en-IN" sz="4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6BCBE2-F211-4997-BDF7-552CA4FDE991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075" name="Rectangle 17"/>
          <p:cNvSpPr>
            <a:spLocks noChangeArrowheads="1"/>
          </p:cNvSpPr>
          <p:nvPr/>
        </p:nvSpPr>
        <p:spPr bwMode="auto">
          <a:xfrm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81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082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547664" y="548680"/>
            <a:ext cx="80283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defTabSz="227013">
              <a:spcBef>
                <a:spcPct val="50000"/>
              </a:spcBef>
              <a:defRPr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Introduction of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Pump</a:t>
            </a:r>
            <a:endParaRPr lang="en-IN" sz="4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47664" y="1988840"/>
            <a:ext cx="7596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IN" dirty="0" smtClean="0"/>
              <a:t> </a:t>
            </a:r>
            <a:r>
              <a:rPr lang="en-IN" sz="3200" dirty="0" smtClean="0"/>
              <a:t>Pump </a:t>
            </a:r>
            <a:r>
              <a:rPr lang="en-IN" sz="3200" dirty="0" smtClean="0"/>
              <a:t>is a machine or mechanic equipment which </a:t>
            </a:r>
            <a:r>
              <a:rPr lang="en-IN" sz="3200" dirty="0" smtClean="0"/>
              <a:t>is      required </a:t>
            </a:r>
            <a:r>
              <a:rPr lang="en-IN" sz="3200" dirty="0" smtClean="0"/>
              <a:t>to lift liquid from </a:t>
            </a:r>
            <a:r>
              <a:rPr lang="en-IN" sz="3200" dirty="0" smtClean="0"/>
              <a:t>one place to another place or to </a:t>
            </a:r>
            <a:r>
              <a:rPr lang="en-IN" sz="3200" dirty="0" smtClean="0"/>
              <a:t>flow liquid from low pressure area to high pressure area </a:t>
            </a:r>
            <a:r>
              <a:rPr lang="en-IN" sz="3200" dirty="0" smtClean="0"/>
              <a:t>.</a:t>
            </a:r>
          </a:p>
          <a:p>
            <a:pPr algn="just">
              <a:buFont typeface="Wingdings" pitchFamily="2" charset="2"/>
              <a:buChar char="§"/>
            </a:pPr>
            <a:endParaRPr lang="en-IN" sz="3200" dirty="0" smtClean="0"/>
          </a:p>
          <a:p>
            <a:pPr algn="just">
              <a:buFont typeface="Wingdings" pitchFamily="2" charset="2"/>
              <a:buChar char="§"/>
            </a:pPr>
            <a:r>
              <a:rPr lang="en-IN" sz="3200" dirty="0" smtClean="0"/>
              <a:t>This </a:t>
            </a:r>
            <a:r>
              <a:rPr lang="en-IN" sz="3200" dirty="0" smtClean="0"/>
              <a:t>is reached by making a low pressure at suction </a:t>
            </a:r>
            <a:r>
              <a:rPr lang="en-IN" sz="3200" dirty="0" smtClean="0"/>
              <a:t>side of </a:t>
            </a:r>
            <a:r>
              <a:rPr lang="en-IN" sz="3200" dirty="0" smtClean="0"/>
              <a:t>pump and a high pressure at discharge side of pump.</a:t>
            </a:r>
            <a:endParaRPr lang="en-I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7CE055-38FC-4D4D-BFCB-109BAAB8EBF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52" name="Rectangle 17"/>
          <p:cNvSpPr>
            <a:spLocks noChangeArrowheads="1"/>
          </p:cNvSpPr>
          <p:nvPr/>
        </p:nvSpPr>
        <p:spPr bwMode="auto">
          <a:xfrm flipH="1" flipV="1">
            <a:off x="0" y="0"/>
            <a:ext cx="1490663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58" name="Line 3"/>
            <p:cNvSpPr>
              <a:spLocks noChangeShapeType="1"/>
            </p:cNvSpPr>
            <p:nvPr/>
          </p:nvSpPr>
          <p:spPr bwMode="auto">
            <a:xfrm>
              <a:off x="947" y="0"/>
              <a:ext cx="0" cy="432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2059" name="Line 4"/>
            <p:cNvSpPr>
              <a:spLocks noChangeShapeType="1"/>
            </p:cNvSpPr>
            <p:nvPr/>
          </p:nvSpPr>
          <p:spPr bwMode="auto">
            <a:xfrm>
              <a:off x="0" y="870"/>
              <a:ext cx="57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403648" y="404664"/>
            <a:ext cx="83164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 smtClean="0">
                <a:solidFill>
                  <a:srgbClr val="000066"/>
                </a:solidFill>
                <a:latin typeface="Arial" charset="0"/>
              </a:rPr>
              <a:t>Energy Conversion: Pump</a:t>
            </a:r>
            <a:endParaRPr lang="en-US" sz="48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691680" y="2132856"/>
            <a:ext cx="7863260" cy="327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788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Electrical Energy is converted</a:t>
            </a:r>
          </a:p>
          <a:p>
            <a:pPr marL="457200" indent="-457200">
              <a:spcBef>
                <a:spcPts val="788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in to Mechanical Energy by</a:t>
            </a:r>
          </a:p>
          <a:p>
            <a:pPr marL="457200" indent="-457200">
              <a:spcBef>
                <a:spcPts val="788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Electric Motor and Mechanical</a:t>
            </a:r>
          </a:p>
          <a:p>
            <a:pPr marL="457200" indent="-457200">
              <a:spcBef>
                <a:spcPts val="788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energy is converted in to</a:t>
            </a:r>
          </a:p>
          <a:p>
            <a:pPr marL="457200" indent="-457200">
              <a:spcBef>
                <a:spcPts val="788"/>
              </a:spcBef>
            </a:pPr>
            <a:r>
              <a:rPr lang="en-US" sz="3600" b="1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Hydraulic Energy of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027B0-6C35-49D7-A69B-E3BEE8DEA9D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44034" name="Picture 2" descr="C:\Users\VGEC Mechanical\Desktop\Bridge Course Images\reciprocating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560840" cy="4824536"/>
          </a:xfrm>
          <a:prstGeom prst="rect">
            <a:avLst/>
          </a:prstGeom>
          <a:noFill/>
        </p:spPr>
      </p:pic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043608" y="404664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Reciprocating Pump</a:t>
            </a:r>
            <a:endParaRPr lang="en-US" sz="44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027B0-6C35-49D7-A69B-E3BEE8DEA9D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46082" name="Picture 2" descr="C:\Users\VGEC Mechanical\Desktop\Bridge Course Images\pump 1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56792"/>
            <a:ext cx="4824536" cy="4320480"/>
          </a:xfrm>
          <a:prstGeom prst="rect">
            <a:avLst/>
          </a:prstGeom>
          <a:noFill/>
        </p:spPr>
      </p:pic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1043608" y="404664"/>
            <a:ext cx="7643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227013">
              <a:spcBef>
                <a:spcPct val="50000"/>
              </a:spcBef>
              <a:defRPr/>
            </a:pPr>
            <a:r>
              <a:rPr lang="en-US" sz="4400" b="1" dirty="0" smtClean="0">
                <a:solidFill>
                  <a:srgbClr val="000066"/>
                </a:solidFill>
                <a:latin typeface="Arial" charset="0"/>
              </a:rPr>
              <a:t>Centrifugal Pump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3909</TotalTime>
  <Words>689</Words>
  <Application>Microsoft Office PowerPoint</Application>
  <PresentationFormat>On-screen Show (4:3)</PresentationFormat>
  <Paragraphs>154</Paragraphs>
  <Slides>28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Mistri Piyushkumar M</dc:creator>
  <cp:lastModifiedBy>VGEC Mechanical</cp:lastModifiedBy>
  <cp:revision>689</cp:revision>
  <dcterms:created xsi:type="dcterms:W3CDTF">2005-05-10T10:51:50Z</dcterms:created>
  <dcterms:modified xsi:type="dcterms:W3CDTF">2013-07-10T09:42:01Z</dcterms:modified>
</cp:coreProperties>
</file>