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57" r:id="rId3"/>
    <p:sldId id="258" r:id="rId4"/>
    <p:sldId id="273" r:id="rId5"/>
    <p:sldId id="274" r:id="rId6"/>
    <p:sldId id="275" r:id="rId7"/>
    <p:sldId id="276" r:id="rId8"/>
    <p:sldId id="269" r:id="rId9"/>
    <p:sldId id="270" r:id="rId10"/>
    <p:sldId id="271" r:id="rId11"/>
    <p:sldId id="272" r:id="rId12"/>
    <p:sldId id="259" r:id="rId13"/>
    <p:sldId id="260" r:id="rId14"/>
    <p:sldId id="282" r:id="rId15"/>
    <p:sldId id="280" r:id="rId16"/>
    <p:sldId id="277" r:id="rId17"/>
    <p:sldId id="278" r:id="rId18"/>
    <p:sldId id="261" r:id="rId19"/>
    <p:sldId id="262" r:id="rId20"/>
    <p:sldId id="263" r:id="rId21"/>
    <p:sldId id="264" r:id="rId22"/>
    <p:sldId id="265" r:id="rId23"/>
    <p:sldId id="266" r:id="rId24"/>
    <p:sldId id="281" r:id="rId25"/>
    <p:sldId id="267" r:id="rId26"/>
    <p:sldId id="26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93C81-1B26-485A-9986-DB81C521019E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D5FA8-C769-4FEB-8999-4D7DA93E6C05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BDB64-7B15-4178-8363-288D5BA10918}" type="datetimeFigureOut">
              <a:rPr lang="en-US" smtClean="0"/>
              <a:pPr/>
              <a:t>7/11/2013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E65B9-4322-482C-BA9E-6A42F08D709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</p:spPr>
        <p:txBody>
          <a:bodyPr/>
          <a:lstStyle/>
          <a:p>
            <a:pPr algn="l"/>
            <a:r>
              <a:rPr lang="en-IN" dirty="0" smtClean="0"/>
              <a:t>Topic No. 1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3042" y="1928802"/>
            <a:ext cx="7500958" cy="1752600"/>
          </a:xfrm>
        </p:spPr>
        <p:txBody>
          <a:bodyPr>
            <a:normAutofit/>
          </a:bodyPr>
          <a:lstStyle/>
          <a:p>
            <a:pPr algn="l"/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	Standard Graphs, Their Properties</a:t>
            </a:r>
          </a:p>
          <a:p>
            <a:pPr algn="l"/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          And Curves Defined By Parametric    </a:t>
            </a:r>
          </a:p>
          <a:p>
            <a:pPr algn="l"/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          Equations</a:t>
            </a:r>
          </a:p>
          <a:p>
            <a:endParaRPr lang="en-IN" dirty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pPr algn="l"/>
            <a:r>
              <a:rPr lang="en-IN" dirty="0" smtClean="0"/>
              <a:t>Indeterminate forms of the type  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IN" dirty="0" smtClean="0"/>
          </a:p>
          <a:p>
            <a:pPr>
              <a:buNone/>
            </a:pPr>
            <a:r>
              <a:rPr lang="en-IN" dirty="0" smtClean="0"/>
              <a:t>Evaluate the following Limits: </a:t>
            </a:r>
          </a:p>
          <a:p>
            <a:endParaRPr lang="en-IN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285860"/>
            <a:ext cx="1643074" cy="500066"/>
          </a:xfrm>
          <a:prstGeom prst="rect">
            <a:avLst/>
          </a:prstGeom>
          <a:noFill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09" y="2786058"/>
            <a:ext cx="2024757" cy="571504"/>
          </a:xfrm>
          <a:prstGeom prst="rect">
            <a:avLst/>
          </a:prstGeo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646333"/>
            <a:ext cx="1357322" cy="497047"/>
          </a:xfrm>
          <a:prstGeom prst="rect">
            <a:avLst/>
          </a:prstGeom>
          <a:noFill/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08439"/>
            <a:ext cx="1625297" cy="577883"/>
          </a:xfrm>
          <a:prstGeom prst="rect">
            <a:avLst/>
          </a:prstGeom>
          <a:noFill/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790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4290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4290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42900" y="1990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Topic 3: Understanding of Continuity 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r>
              <a:rPr lang="en-IN" dirty="0" smtClean="0"/>
              <a:t>Continuity of Polynomial Function by Definition</a:t>
            </a:r>
          </a:p>
          <a:p>
            <a:r>
              <a:rPr lang="en-IN" dirty="0" smtClean="0"/>
              <a:t>Exercise: Discuss the continuity of the following:-</a:t>
            </a:r>
          </a:p>
          <a:p>
            <a:pPr marL="180000" indent="-180000">
              <a:spcBef>
                <a:spcPts val="0"/>
              </a:spcBef>
              <a:buNone/>
            </a:pPr>
            <a:endParaRPr lang="en-IN" sz="2400" dirty="0" smtClean="0"/>
          </a:p>
          <a:p>
            <a:pPr marL="180000" indent="-180000">
              <a:spcBef>
                <a:spcPts val="0"/>
              </a:spcBef>
              <a:buNone/>
            </a:pPr>
            <a:r>
              <a:rPr lang="en-IN" sz="2400" dirty="0" smtClean="0"/>
              <a:t>(1)</a:t>
            </a:r>
          </a:p>
          <a:p>
            <a:pPr marL="180000" indent="-180000">
              <a:spcBef>
                <a:spcPts val="0"/>
              </a:spcBef>
              <a:buNone/>
            </a:pPr>
            <a:endParaRPr lang="en-IN" sz="2400" dirty="0" smtClean="0"/>
          </a:p>
          <a:p>
            <a:pPr marL="180000" indent="-180000">
              <a:spcBef>
                <a:spcPts val="0"/>
              </a:spcBef>
              <a:buNone/>
            </a:pPr>
            <a:r>
              <a:rPr lang="en-IN" sz="2400" dirty="0" smtClean="0"/>
              <a:t>(2)</a:t>
            </a:r>
          </a:p>
          <a:p>
            <a:pPr marL="180000" indent="-180000">
              <a:spcBef>
                <a:spcPts val="0"/>
              </a:spcBef>
              <a:buNone/>
            </a:pPr>
            <a:endParaRPr lang="en-IN" sz="2400" dirty="0" smtClean="0"/>
          </a:p>
          <a:p>
            <a:pPr marL="180000" indent="-180000">
              <a:spcBef>
                <a:spcPts val="0"/>
              </a:spcBef>
              <a:buNone/>
            </a:pPr>
            <a:r>
              <a:rPr lang="en-IN" sz="2400" dirty="0" smtClean="0"/>
              <a:t>(3)</a:t>
            </a:r>
          </a:p>
          <a:p>
            <a:pPr marL="180000" indent="-180000">
              <a:spcBef>
                <a:spcPts val="0"/>
              </a:spcBef>
              <a:buNone/>
            </a:pPr>
            <a:endParaRPr lang="en-IN" sz="2400" dirty="0" smtClean="0"/>
          </a:p>
          <a:p>
            <a:pPr marL="180000" indent="-180000">
              <a:spcBef>
                <a:spcPts val="0"/>
              </a:spcBef>
              <a:buNone/>
            </a:pPr>
            <a:r>
              <a:rPr lang="en-IN" sz="2400" dirty="0" smtClean="0"/>
              <a:t>(4)</a:t>
            </a:r>
          </a:p>
          <a:p>
            <a:pPr>
              <a:buNone/>
            </a:pPr>
            <a:endParaRPr lang="en-IN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786190"/>
            <a:ext cx="2328879" cy="571504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1" y="4643446"/>
            <a:ext cx="2257441" cy="285752"/>
          </a:xfrm>
          <a:prstGeom prst="rect">
            <a:avLst/>
          </a:prstGeom>
          <a:noFill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5357826"/>
            <a:ext cx="2424810" cy="428628"/>
          </a:xfrm>
          <a:prstGeom prst="rect">
            <a:avLst/>
          </a:prstGeom>
          <a:noFill/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6000768"/>
            <a:ext cx="2357454" cy="598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40510"/>
          </a:xfrm>
        </p:spPr>
        <p:txBody>
          <a:bodyPr>
            <a:normAutofit fontScale="90000"/>
          </a:bodyPr>
          <a:lstStyle/>
          <a:p>
            <a:pPr algn="l"/>
            <a:r>
              <a:rPr lang="en-IN" dirty="0" smtClean="0"/>
              <a:t/>
            </a:r>
            <a:br>
              <a:rPr lang="en-IN" dirty="0" smtClean="0"/>
            </a:br>
            <a:r>
              <a:rPr lang="en-IN" dirty="0" smtClean="0"/>
              <a:t/>
            </a:r>
            <a:br>
              <a:rPr lang="en-IN" dirty="0" smtClean="0"/>
            </a:br>
            <a:r>
              <a:rPr lang="en-IN" sz="4900" dirty="0" smtClean="0"/>
              <a:t>Topic Nos. 4: </a:t>
            </a:r>
            <a: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  <a:t>Understanding of  				  Derivative</a:t>
            </a:r>
            <a:r>
              <a:rPr lang="en-IN" sz="4900" dirty="0" smtClean="0"/>
              <a:t/>
            </a:r>
            <a:br>
              <a:rPr lang="en-IN" sz="4900" dirty="0" smtClean="0"/>
            </a:br>
            <a:r>
              <a:rPr lang="en-IN" sz="4900" dirty="0" smtClean="0"/>
              <a:t>		     5: </a:t>
            </a:r>
            <a: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  <a:t>Application of 					  Derivative </a:t>
            </a:r>
            <a:r>
              <a:rPr lang="en-IN" sz="4900" dirty="0" smtClean="0"/>
              <a:t/>
            </a:r>
            <a:br>
              <a:rPr lang="en-IN" sz="4900" dirty="0" smtClean="0"/>
            </a:br>
            <a:r>
              <a:rPr lang="en-IN" sz="4900" dirty="0" smtClean="0"/>
              <a:t>		     6: </a:t>
            </a:r>
            <a: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  <a:t>Mean Value </a:t>
            </a:r>
            <a:b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  <a:t>                        Theorems</a:t>
            </a:r>
            <a:r>
              <a:rPr lang="en-IN" sz="4900" dirty="0" smtClean="0"/>
              <a:t/>
            </a:r>
            <a:br>
              <a:rPr lang="en-IN" sz="4900" dirty="0" smtClean="0"/>
            </a:br>
            <a:r>
              <a:rPr lang="en-IN" sz="4900" dirty="0" smtClean="0"/>
              <a:t>		     7:  </a:t>
            </a:r>
            <a: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  <a:t>Concepts of Maxima 			   and Minima</a:t>
            </a:r>
            <a:r>
              <a:rPr lang="en-IN" sz="4900" dirty="0" smtClean="0"/>
              <a:t/>
            </a:r>
            <a:br>
              <a:rPr lang="en-IN" sz="4900" dirty="0" smtClean="0"/>
            </a:br>
            <a:r>
              <a:rPr lang="en-IN" dirty="0" smtClean="0"/>
              <a:t> </a:t>
            </a:r>
            <a:br>
              <a:rPr lang="en-IN" dirty="0" smtClean="0"/>
            </a:b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>
            <a:normAutofit fontScale="92500" lnSpcReduction="10000"/>
          </a:bodyPr>
          <a:lstStyle/>
          <a:p>
            <a:r>
              <a:rPr lang="en-IN" dirty="0" smtClean="0"/>
              <a:t>Discuss the Geometrical Meaning of Derivative</a:t>
            </a:r>
          </a:p>
          <a:p>
            <a:r>
              <a:rPr lang="en-IN" dirty="0" smtClean="0"/>
              <a:t>Discuss Problems on velocity &amp; acceleration</a:t>
            </a:r>
          </a:p>
          <a:p>
            <a:pPr>
              <a:buNone/>
            </a:pPr>
            <a:r>
              <a:rPr lang="en-IN" dirty="0" smtClean="0"/>
              <a:t>Example: </a:t>
            </a:r>
            <a:r>
              <a:rPr lang="en-IN" u="sng" dirty="0" smtClean="0"/>
              <a:t>Pumping Out a Tank</a:t>
            </a:r>
          </a:p>
          <a:p>
            <a:pPr>
              <a:buNone/>
            </a:pPr>
            <a:r>
              <a:rPr lang="en-IN" dirty="0" smtClean="0"/>
              <a:t>     How rapidly will the fluid level inside a vertical  </a:t>
            </a:r>
          </a:p>
          <a:p>
            <a:pPr>
              <a:buNone/>
            </a:pPr>
            <a:r>
              <a:rPr lang="en-IN" dirty="0" smtClean="0"/>
              <a:t>     cylindrical tank drop if we pump the fluid</a:t>
            </a:r>
          </a:p>
          <a:p>
            <a:pPr>
              <a:buNone/>
            </a:pPr>
            <a:r>
              <a:rPr lang="en-IN" dirty="0" smtClean="0"/>
              <a:t>     out at the rate of 3000 L min? (P. 214, Thomas), </a:t>
            </a:r>
          </a:p>
          <a:p>
            <a:pPr>
              <a:buNone/>
            </a:pPr>
            <a:r>
              <a:rPr lang="en-IN" dirty="0" smtClean="0"/>
              <a:t>Example: </a:t>
            </a:r>
            <a:r>
              <a:rPr lang="en-IN" u="sng" dirty="0" smtClean="0"/>
              <a:t>Filling a Conical Tank</a:t>
            </a:r>
          </a:p>
          <a:p>
            <a:pPr>
              <a:buNone/>
            </a:pPr>
            <a:r>
              <a:rPr lang="en-IN" dirty="0" smtClean="0"/>
              <a:t>    Water runs into a conical tank at the rate of  The tank stands point down and has a height of 10 ft and a base radius of 5 ft. How fast is the water level rising when the water is 6 ft deep?</a:t>
            </a:r>
          </a:p>
          <a:p>
            <a:pPr>
              <a:buNone/>
            </a:pPr>
            <a:r>
              <a:rPr lang="en-IN" dirty="0" smtClean="0"/>
              <a:t>    (P. 217, Thomas)</a:t>
            </a:r>
          </a:p>
          <a:p>
            <a:pPr>
              <a:buNone/>
            </a:pPr>
            <a:r>
              <a:rPr lang="en-IN" dirty="0" smtClean="0"/>
              <a:t> </a:t>
            </a:r>
          </a:p>
          <a:p>
            <a:endParaRPr lang="en-IN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en-IN" dirty="0" smtClean="0"/>
              <a:t>The length x of a rectangle is decreasing at the rate of 5 cm/min., and the width y is increasing at the rate of 4 cm/min. when x = 8 cm and y = 6 cm, find the rate of change of </a:t>
            </a:r>
          </a:p>
          <a:p>
            <a:pPr>
              <a:buNone/>
            </a:pPr>
            <a:r>
              <a:rPr lang="en-IN" dirty="0" smtClean="0"/>
              <a:t>    (a) The perimeter and (b) the area of the rectangle. 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>
            <a:normAutofit/>
          </a:bodyPr>
          <a:lstStyle/>
          <a:p>
            <a:r>
              <a:rPr lang="en-IN" dirty="0" smtClean="0"/>
              <a:t>Discuss the concept of Strictly Increasing and  Decreasing Function: </a:t>
            </a:r>
          </a:p>
          <a:p>
            <a:endParaRPr lang="en-IN" dirty="0" smtClean="0"/>
          </a:p>
          <a:p>
            <a:r>
              <a:rPr lang="en-IN" dirty="0" smtClean="0"/>
              <a:t>Example: Find the intervals in which f(x) is strictly increasing or decreasing?</a:t>
            </a:r>
          </a:p>
          <a:p>
            <a:pPr>
              <a:buNone/>
            </a:pPr>
            <a:r>
              <a:rPr lang="en-IN" dirty="0" smtClean="0"/>
              <a:t>(1). </a:t>
            </a:r>
          </a:p>
          <a:p>
            <a:pPr>
              <a:buNone/>
            </a:pPr>
            <a:r>
              <a:rPr lang="en-IN" dirty="0" smtClean="0"/>
              <a:t>(2). </a:t>
            </a:r>
          </a:p>
          <a:p>
            <a:pPr>
              <a:buNone/>
            </a:pPr>
            <a:r>
              <a:rPr lang="en-IN" dirty="0" smtClean="0"/>
              <a:t>(3). </a:t>
            </a:r>
          </a:p>
          <a:p>
            <a:pPr>
              <a:buNone/>
            </a:pPr>
            <a:endParaRPr lang="en-IN" dirty="0" smtClean="0"/>
          </a:p>
          <a:p>
            <a:endParaRPr lang="en-IN" dirty="0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4357694"/>
            <a:ext cx="2961430" cy="428628"/>
          </a:xfrm>
          <a:prstGeom prst="rect">
            <a:avLst/>
          </a:prstGeom>
          <a:noFill/>
        </p:spPr>
      </p:pic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2510" y="3786190"/>
            <a:ext cx="3872432" cy="428628"/>
          </a:xfrm>
          <a:prstGeom prst="rect">
            <a:avLst/>
          </a:prstGeom>
          <a:noFill/>
        </p:spPr>
      </p:pic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2070" y="3286124"/>
            <a:ext cx="3852872" cy="426463"/>
          </a:xfrm>
          <a:prstGeom prst="rect">
            <a:avLst/>
          </a:prstGeom>
          <a:noFill/>
        </p:spPr>
      </p:pic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/>
          <a:lstStyle/>
          <a:p>
            <a:r>
              <a:rPr lang="en-IN" dirty="0" smtClean="0"/>
              <a:t>Concave Up and Concave Down (Concepts and Examples)</a:t>
            </a:r>
          </a:p>
          <a:p>
            <a:pPr>
              <a:buNone/>
            </a:pPr>
            <a:endParaRPr lang="en-IN" dirty="0"/>
          </a:p>
        </p:txBody>
      </p:sp>
      <p:pic>
        <p:nvPicPr>
          <p:cNvPr id="5" name="Picture 4" descr="Concave up and dow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309687"/>
            <a:ext cx="8336093" cy="5306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/>
          <a:lstStyle/>
          <a:p>
            <a:r>
              <a:rPr lang="en-IN" dirty="0" smtClean="0"/>
              <a:t>Example: 1. </a:t>
            </a:r>
          </a:p>
          <a:p>
            <a:pPr>
              <a:buNone/>
            </a:pPr>
            <a:r>
              <a:rPr lang="en-IN" dirty="0" smtClean="0"/>
              <a:t>     The Curve                is concave down in</a:t>
            </a:r>
          </a:p>
          <a:p>
            <a:r>
              <a:rPr lang="en-IN" dirty="0" smtClean="0"/>
              <a:t> Example: 2. </a:t>
            </a:r>
          </a:p>
          <a:p>
            <a:pPr>
              <a:buNone/>
            </a:pPr>
            <a:r>
              <a:rPr lang="en-IN" dirty="0" smtClean="0"/>
              <a:t>     The Curve              is concave up in</a:t>
            </a:r>
          </a:p>
          <a:p>
            <a:pPr>
              <a:buNone/>
            </a:pPr>
            <a:endParaRPr lang="en-IN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841158"/>
            <a:ext cx="1214446" cy="51614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5720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911803"/>
            <a:ext cx="928694" cy="374057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071678"/>
            <a:ext cx="1008536" cy="428628"/>
          </a:xfrm>
          <a:prstGeom prst="rect">
            <a:avLst/>
          </a:prstGeom>
          <a:noFill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45720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1678" y="2143116"/>
            <a:ext cx="960718" cy="357190"/>
          </a:xfrm>
          <a:prstGeom prst="rect">
            <a:avLst/>
          </a:prstGeom>
          <a:noFill/>
        </p:spPr>
      </p:pic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15040"/>
          </a:xfrm>
        </p:spPr>
        <p:txBody>
          <a:bodyPr>
            <a:normAutofit/>
          </a:bodyPr>
          <a:lstStyle/>
          <a:p>
            <a:r>
              <a:rPr lang="en-IN" dirty="0" smtClean="0"/>
              <a:t>Mean Value Theorem:-</a:t>
            </a:r>
          </a:p>
          <a:p>
            <a:pPr>
              <a:buFont typeface="Wingdings" pitchFamily="2" charset="2"/>
              <a:buChar char="à"/>
            </a:pPr>
            <a:r>
              <a:rPr lang="en-IN" dirty="0" smtClean="0">
                <a:sym typeface="Wingdings" pitchFamily="2" charset="2"/>
              </a:rPr>
              <a:t>Verification of Rolle’s &amp; LMV Theorems.</a:t>
            </a:r>
          </a:p>
          <a:p>
            <a:pPr>
              <a:buNone/>
            </a:pPr>
            <a:r>
              <a:rPr lang="en-IN" dirty="0" smtClean="0">
                <a:sym typeface="Wingdings" pitchFamily="2" charset="2"/>
              </a:rPr>
              <a:t>    Exercise 4.2 : (P. 260, Thomas)</a:t>
            </a: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r>
              <a:rPr lang="en-IN" sz="2800" dirty="0" smtClean="0">
                <a:sym typeface="Wingdings" pitchFamily="2" charset="2"/>
              </a:rPr>
              <a:t>    4.</a:t>
            </a:r>
            <a:endParaRPr lang="en-IN" sz="1600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981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Concave up and down_3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305235"/>
            <a:ext cx="4000528" cy="1623831"/>
          </a:xfrm>
          <a:prstGeom prst="rect">
            <a:avLst/>
          </a:prstGeom>
        </p:spPr>
      </p:pic>
      <p:pic>
        <p:nvPicPr>
          <p:cNvPr id="11" name="Picture 10" descr="Concave up and down_4_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492" y="3948124"/>
            <a:ext cx="4993690" cy="1409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929354"/>
          </a:xfrm>
        </p:spPr>
        <p:txBody>
          <a:bodyPr>
            <a:normAutofit/>
          </a:bodyPr>
          <a:lstStyle/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  <a:p>
            <a:pPr>
              <a:buNone/>
            </a:pPr>
            <a:endParaRPr lang="en-IN" dirty="0" smtClean="0">
              <a:sym typeface="Wingdings" pitchFamily="2" charset="2"/>
            </a:endParaRPr>
          </a:p>
        </p:txBody>
      </p:sp>
      <p:pic>
        <p:nvPicPr>
          <p:cNvPr id="4" name="Picture 3" descr="6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u="sng" dirty="0" smtClean="0"/>
              <a:t>Identification of Equations with Graphs</a:t>
            </a:r>
            <a:r>
              <a:rPr lang="en-IN" dirty="0" smtClean="0"/>
              <a:t>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286412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en-IN" dirty="0" smtClean="0"/>
              <a:t>Straight Line :                           </a:t>
            </a:r>
          </a:p>
          <a:p>
            <a:pPr marL="514350" indent="-514350">
              <a:buAutoNum type="arabicPeriod"/>
            </a:pPr>
            <a:r>
              <a:rPr lang="en-IN" dirty="0" smtClean="0"/>
              <a:t>The notion of :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IN" dirty="0" smtClean="0"/>
              <a:t>Circle: </a:t>
            </a:r>
          </a:p>
          <a:p>
            <a:pPr marL="514350" indent="-514350">
              <a:buNone/>
            </a:pPr>
            <a:r>
              <a:rPr lang="en-IN" dirty="0" smtClean="0"/>
              <a:t>          </a:t>
            </a:r>
            <a:r>
              <a:rPr lang="en-IN" dirty="0" smtClean="0">
                <a:sym typeface="Wingdings" pitchFamily="2" charset="2"/>
              </a:rPr>
              <a:t> </a:t>
            </a:r>
            <a:r>
              <a:rPr lang="en-IN" dirty="0" smtClean="0"/>
              <a:t>Equation </a:t>
            </a:r>
            <a:endParaRPr lang="en-IN" dirty="0"/>
          </a:p>
          <a:p>
            <a:pPr marL="514350" indent="-514350">
              <a:buNone/>
            </a:pPr>
            <a:r>
              <a:rPr lang="en-IN" dirty="0" smtClean="0"/>
              <a:t>      </a:t>
            </a:r>
            <a:endParaRPr lang="en-IN" dirty="0"/>
          </a:p>
          <a:p>
            <a:pPr marL="514350" indent="-514350">
              <a:buNone/>
            </a:pPr>
            <a:endParaRPr lang="en-IN" dirty="0"/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endParaRPr lang="en-IN" sz="4800" baseline="30000" dirty="0" smtClean="0"/>
          </a:p>
          <a:p>
            <a:pPr marL="514350" indent="-514350">
              <a:buNone/>
            </a:pPr>
            <a:r>
              <a:rPr lang="en-IN" sz="4800" baseline="30000" dirty="0" smtClean="0"/>
              <a:t>&amp;</a:t>
            </a:r>
            <a:r>
              <a:rPr lang="en-IN" sz="4000" baseline="30000" dirty="0" smtClean="0"/>
              <a:t> </a:t>
            </a:r>
            <a:r>
              <a:rPr lang="en-IN" sz="4600" baseline="30000" dirty="0" smtClean="0"/>
              <a:t>Parametric Equation of a Circle</a:t>
            </a:r>
          </a:p>
          <a:p>
            <a:pPr marL="514350" indent="-514350">
              <a:buNone/>
            </a:pPr>
            <a:r>
              <a:rPr lang="en-IN" sz="4800" baseline="30000" dirty="0" smtClean="0"/>
              <a:t>5. Parabola:</a:t>
            </a:r>
          </a:p>
          <a:p>
            <a:pPr marL="514350" indent="-514350">
              <a:buNone/>
            </a:pPr>
            <a:r>
              <a:rPr lang="en-IN" dirty="0" smtClean="0">
                <a:sym typeface="Wingdings" pitchFamily="2" charset="2"/>
              </a:rPr>
              <a:t>     </a:t>
            </a:r>
            <a:r>
              <a:rPr lang="en-IN" dirty="0" smtClean="0"/>
              <a:t>Equation</a:t>
            </a:r>
            <a:endParaRPr lang="en-IN" sz="4800" baseline="30000" dirty="0"/>
          </a:p>
          <a:p>
            <a:pPr marL="514350" indent="-514350">
              <a:buNone/>
            </a:pPr>
            <a:endParaRPr lang="en-IN" sz="3500" dirty="0" smtClean="0"/>
          </a:p>
          <a:p>
            <a:pPr marL="514350" indent="-514350">
              <a:buNone/>
            </a:pPr>
            <a:r>
              <a:rPr lang="en-IN" sz="3500" dirty="0"/>
              <a:t> </a:t>
            </a:r>
            <a:r>
              <a:rPr lang="en-IN" sz="3500" dirty="0" smtClean="0"/>
              <a:t>                   </a:t>
            </a:r>
          </a:p>
          <a:p>
            <a:pPr marL="514350" indent="-514350">
              <a:buNone/>
            </a:pPr>
            <a:r>
              <a:rPr lang="en-IN" sz="3500" dirty="0"/>
              <a:t> </a:t>
            </a:r>
            <a:r>
              <a:rPr lang="en-IN" sz="3500" dirty="0" smtClean="0"/>
              <a:t>   </a:t>
            </a:r>
          </a:p>
          <a:p>
            <a:pPr marL="514350" indent="-514350">
              <a:buNone/>
            </a:pPr>
            <a:r>
              <a:rPr lang="en-IN" sz="3500" dirty="0">
                <a:sym typeface="Wingdings" pitchFamily="2" charset="2"/>
              </a:rPr>
              <a:t> </a:t>
            </a:r>
            <a:r>
              <a:rPr lang="en-IN" sz="3500" dirty="0" smtClean="0">
                <a:sym typeface="Wingdings" pitchFamily="2" charset="2"/>
              </a:rPr>
              <a:t>       </a:t>
            </a:r>
            <a:r>
              <a:rPr lang="en-IN" sz="3500" dirty="0" smtClean="0"/>
              <a:t> Parametric Equations of Parabola : </a:t>
            </a:r>
          </a:p>
          <a:p>
            <a:pPr marL="514350" indent="-514350">
              <a:buNone/>
            </a:pPr>
            <a:r>
              <a:rPr lang="en-IN" sz="3500" dirty="0"/>
              <a:t> </a:t>
            </a:r>
            <a:r>
              <a:rPr lang="en-IN" sz="3500" dirty="0" smtClean="0"/>
              <a:t>   </a:t>
            </a:r>
            <a:r>
              <a:rPr lang="en-IN" sz="3500" baseline="30000" dirty="0" smtClean="0"/>
              <a:t>               </a:t>
            </a:r>
            <a:endParaRPr lang="en-IN" sz="3500" dirty="0" smtClean="0"/>
          </a:p>
          <a:p>
            <a:pPr marL="514350" indent="-514350">
              <a:buNone/>
            </a:pPr>
            <a:r>
              <a:rPr lang="en-IN" sz="3500" baseline="30000" dirty="0"/>
              <a:t> </a:t>
            </a:r>
            <a:r>
              <a:rPr lang="en-IN" sz="3500" baseline="30000" dirty="0" smtClean="0"/>
              <a:t>                               </a:t>
            </a:r>
            <a:endParaRPr lang="en-IN" baseline="-25000" dirty="0" smtClean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195374"/>
            <a:ext cx="2390775" cy="304800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500174"/>
            <a:ext cx="1247775" cy="304800"/>
          </a:xfrm>
          <a:prstGeom prst="rect">
            <a:avLst/>
          </a:prstGeom>
          <a:noFill/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0173" y="2500306"/>
            <a:ext cx="2886075" cy="314325"/>
          </a:xfrm>
          <a:prstGeom prst="rect">
            <a:avLst/>
          </a:prstGeom>
          <a:noFill/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0183" y="2828923"/>
            <a:ext cx="4314825" cy="314325"/>
          </a:xfrm>
          <a:prstGeom prst="rect">
            <a:avLst/>
          </a:prstGeom>
          <a:noFill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1133" y="3143248"/>
            <a:ext cx="4333875" cy="314325"/>
          </a:xfrm>
          <a:prstGeom prst="rect">
            <a:avLst/>
          </a:prstGeom>
          <a:noFill/>
        </p:spPr>
      </p:pic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4757749"/>
            <a:ext cx="4962525" cy="314325"/>
          </a:xfrm>
          <a:prstGeom prst="rect">
            <a:avLst/>
          </a:prstGeom>
          <a:noFill/>
        </p:spPr>
      </p:pic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5114939"/>
            <a:ext cx="4962525" cy="314325"/>
          </a:xfrm>
          <a:prstGeom prst="rect">
            <a:avLst/>
          </a:prstGeom>
          <a:noFill/>
        </p:spPr>
      </p:pic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6000768"/>
            <a:ext cx="2657475" cy="31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>
            <a:normAutofit fontScale="90000"/>
          </a:bodyPr>
          <a:lstStyle/>
          <a:p>
            <a:pPr algn="l"/>
            <a:r>
              <a:rPr lang="en-IN" sz="4900" dirty="0" smtClean="0"/>
              <a:t/>
            </a:r>
            <a:br>
              <a:rPr lang="en-IN" sz="4900" dirty="0" smtClean="0"/>
            </a:br>
            <a:r>
              <a:rPr lang="en-IN" sz="4900" dirty="0" smtClean="0"/>
              <a:t>Topic Nos. 9 &amp; 10: </a:t>
            </a:r>
            <a:br>
              <a:rPr lang="en-IN" sz="4900" dirty="0" smtClean="0"/>
            </a:br>
            <a:r>
              <a:rPr lang="en-IN" sz="4900" dirty="0" smtClean="0"/>
              <a:t>			  </a:t>
            </a:r>
            <a:br>
              <a:rPr lang="en-IN" sz="4900" dirty="0" smtClean="0"/>
            </a:br>
            <a:r>
              <a:rPr lang="en-IN" sz="4900" dirty="0" smtClean="0">
                <a:sym typeface="Wingdings" pitchFamily="2" charset="2"/>
              </a:rPr>
              <a:t> </a:t>
            </a:r>
            <a:r>
              <a:rPr lang="en-IN" sz="4900" dirty="0" smtClean="0"/>
              <a:t>Concepts of Integration</a:t>
            </a:r>
            <a:br>
              <a:rPr lang="en-IN" sz="4900" dirty="0" smtClean="0"/>
            </a:br>
            <a:r>
              <a:rPr lang="en-IN" sz="4900" dirty="0" smtClean="0"/>
              <a:t/>
            </a:r>
            <a:br>
              <a:rPr lang="en-IN" sz="4900" dirty="0" smtClean="0"/>
            </a:br>
            <a:r>
              <a:rPr lang="en-IN" sz="4900" dirty="0" smtClean="0">
                <a:sym typeface="Wingdings" pitchFamily="2" charset="2"/>
              </a:rPr>
              <a:t> </a:t>
            </a:r>
            <a:r>
              <a:rPr lang="en-IN" sz="4900" dirty="0" smtClean="0"/>
              <a:t>Area of shaded region</a:t>
            </a:r>
            <a:r>
              <a:rPr lang="en-IN" dirty="0" smtClean="0"/>
              <a:t/>
            </a:r>
            <a:br>
              <a:rPr lang="en-IN" dirty="0" smtClean="0"/>
            </a:b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/>
          <a:lstStyle/>
          <a:p>
            <a:r>
              <a:rPr lang="en-IN" dirty="0" smtClean="0"/>
              <a:t>Revision of Formulas</a:t>
            </a:r>
          </a:p>
          <a:p>
            <a:r>
              <a:rPr lang="en-IN" dirty="0" smtClean="0"/>
              <a:t>Discuss general rule of integration by parts</a:t>
            </a:r>
          </a:p>
          <a:p>
            <a:r>
              <a:rPr lang="en-IN" dirty="0" smtClean="0"/>
              <a:t>Applications of integration like determination of area, volume and length</a:t>
            </a:r>
          </a:p>
          <a:p>
            <a:pPr>
              <a:buFont typeface="Wingdings"/>
              <a:buChar char="à"/>
            </a:pPr>
            <a:r>
              <a:rPr lang="en-IN" dirty="0" smtClean="0"/>
              <a:t>Examples on finding area of circle, ellipse and </a:t>
            </a:r>
          </a:p>
          <a:p>
            <a:pPr>
              <a:buNone/>
            </a:pPr>
            <a:r>
              <a:rPr lang="en-IN" dirty="0" smtClean="0"/>
              <a:t>     parabola.</a:t>
            </a:r>
          </a:p>
          <a:p>
            <a:pPr>
              <a:buNone/>
            </a:pPr>
            <a:r>
              <a:rPr lang="en-IN" dirty="0" smtClean="0"/>
              <a:t>*  </a:t>
            </a:r>
            <a:r>
              <a:rPr lang="en-IN" sz="2400" dirty="0" smtClean="0"/>
              <a:t>Find the area of the region bounded by the following           </a:t>
            </a:r>
          </a:p>
          <a:p>
            <a:pPr>
              <a:buNone/>
            </a:pPr>
            <a:r>
              <a:rPr lang="en-IN" sz="2400" dirty="0" smtClean="0"/>
              <a:t>     curves and the x-axis.</a:t>
            </a:r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</p:txBody>
      </p:sp>
      <p:pic>
        <p:nvPicPr>
          <p:cNvPr id="4" name="Picture 3" descr="Concave up and down_5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4143380"/>
            <a:ext cx="3429024" cy="2613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 anchor="t"/>
          <a:lstStyle/>
          <a:p>
            <a:pPr algn="l"/>
            <a:r>
              <a:rPr lang="en-IN" dirty="0" smtClean="0"/>
              <a:t/>
            </a:r>
            <a:br>
              <a:rPr lang="en-IN" dirty="0" smtClean="0"/>
            </a:br>
            <a:r>
              <a:rPr lang="en-IN" dirty="0" smtClean="0"/>
              <a:t/>
            </a:r>
            <a:br>
              <a:rPr lang="en-IN" dirty="0" smtClean="0"/>
            </a:br>
            <a:r>
              <a:rPr lang="en-IN" dirty="0" smtClean="0"/>
              <a:t>Topic 11: </a:t>
            </a:r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Applications of </a:t>
            </a:r>
            <a:br>
              <a:rPr lang="en-IN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                 Differential Equations – </a:t>
            </a:r>
            <a:br>
              <a:rPr lang="en-IN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                 Real World Problems</a:t>
            </a:r>
            <a:endParaRPr lang="en-IN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/>
          <a:lstStyle/>
          <a:p>
            <a:r>
              <a:rPr lang="en-IN" dirty="0" smtClean="0"/>
              <a:t>Example on Radioactivity-Exponential Decay </a:t>
            </a:r>
          </a:p>
          <a:p>
            <a:pPr>
              <a:buNone/>
            </a:pPr>
            <a:r>
              <a:rPr lang="en-IN" dirty="0" smtClean="0"/>
              <a:t>    Given an amount of a radioactive substance, say, 0.5 g (gram), find the amount present at any later time. 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 anchor="t"/>
          <a:lstStyle/>
          <a:p>
            <a:pPr algn="l"/>
            <a:r>
              <a:rPr lang="en-IN" dirty="0" smtClean="0"/>
              <a:t/>
            </a:r>
            <a:br>
              <a:rPr lang="en-IN" dirty="0" smtClean="0"/>
            </a:br>
            <a:r>
              <a:rPr lang="en-IN" dirty="0" smtClean="0"/>
              <a:t/>
            </a:r>
            <a:br>
              <a:rPr lang="en-IN" dirty="0" smtClean="0"/>
            </a:br>
            <a:r>
              <a:rPr lang="en-IN" dirty="0" smtClean="0"/>
              <a:t>Topic No.12: </a:t>
            </a:r>
            <a:br>
              <a:rPr lang="en-IN" dirty="0" smtClean="0"/>
            </a:br>
            <a:r>
              <a:rPr lang="en-IN" dirty="0" smtClean="0"/>
              <a:t>		   </a:t>
            </a:r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Solution of Simultaneous </a:t>
            </a:r>
            <a:br>
              <a:rPr lang="en-IN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                 Linear Equations by </a:t>
            </a:r>
            <a:br>
              <a:rPr lang="en-IN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IN" dirty="0" smtClean="0">
                <a:solidFill>
                  <a:schemeClr val="bg2">
                    <a:lumMod val="25000"/>
                  </a:schemeClr>
                </a:solidFill>
              </a:rPr>
              <a:t>                 Matrix </a:t>
            </a:r>
            <a:endParaRPr lang="en-IN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Discuss Cramer’s rule (Examples) in 2 and 3 variables</a:t>
            </a:r>
          </a:p>
          <a:p>
            <a:pPr>
              <a:buNone/>
            </a:pPr>
            <a:r>
              <a:rPr lang="en-IN" dirty="0" smtClean="0"/>
              <a:t>    Also discuss its examples</a:t>
            </a:r>
          </a:p>
          <a:p>
            <a:r>
              <a:rPr lang="en-IN" dirty="0" smtClean="0"/>
              <a:t>Discuss the solution of system              by </a:t>
            </a:r>
          </a:p>
          <a:p>
            <a:pPr>
              <a:buNone/>
            </a:pPr>
            <a:r>
              <a:rPr lang="en-IN" dirty="0" smtClean="0"/>
              <a:t>    inverting coefficient matrix    </a:t>
            </a:r>
          </a:p>
          <a:p>
            <a:pPr>
              <a:buNone/>
            </a:pPr>
            <a:r>
              <a:rPr lang="en-IN" dirty="0" smtClean="0"/>
              <a:t>    Also discuss its examples</a:t>
            </a:r>
          </a:p>
          <a:p>
            <a:pPr>
              <a:buNone/>
            </a:pPr>
            <a:endParaRPr lang="en-IN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857628"/>
            <a:ext cx="1000132" cy="439082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78866" y="4429132"/>
            <a:ext cx="236142" cy="500066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en-IN" dirty="0" smtClean="0"/>
              <a:t>6. Ellipse: </a:t>
            </a:r>
          </a:p>
          <a:p>
            <a:pPr>
              <a:buNone/>
            </a:pPr>
            <a:endParaRPr lang="en-IN" dirty="0"/>
          </a:p>
          <a:p>
            <a:pPr>
              <a:buNone/>
            </a:pPr>
            <a:r>
              <a:rPr lang="en-IN" sz="2400" dirty="0" smtClean="0"/>
              <a:t> </a:t>
            </a:r>
            <a:r>
              <a:rPr lang="en-IN" sz="2400" dirty="0" smtClean="0">
                <a:sym typeface="Wingdings" pitchFamily="2" charset="2"/>
              </a:rPr>
              <a:t> </a:t>
            </a:r>
            <a:r>
              <a:rPr lang="en-IN" sz="2400" dirty="0" smtClean="0"/>
              <a:t>parametric  equations  : </a:t>
            </a:r>
          </a:p>
          <a:p>
            <a:pPr>
              <a:buNone/>
            </a:pPr>
            <a:endParaRPr lang="en-IN" dirty="0" smtClean="0"/>
          </a:p>
          <a:p>
            <a:pPr>
              <a:buNone/>
            </a:pPr>
            <a:r>
              <a:rPr lang="en-IN" dirty="0" smtClean="0"/>
              <a:t>7. Hyperbola:</a:t>
            </a:r>
          </a:p>
          <a:p>
            <a:pPr>
              <a:buNone/>
            </a:pPr>
            <a:endParaRPr lang="en-IN" sz="2400" dirty="0" smtClean="0"/>
          </a:p>
          <a:p>
            <a:pPr>
              <a:buNone/>
            </a:pPr>
            <a:endParaRPr lang="en-IN" sz="2400" dirty="0" smtClean="0"/>
          </a:p>
          <a:p>
            <a:pPr>
              <a:buNone/>
            </a:pPr>
            <a:r>
              <a:rPr lang="en-IN" sz="2400" dirty="0" smtClean="0">
                <a:sym typeface="Wingdings" pitchFamily="2" charset="2"/>
              </a:rPr>
              <a:t></a:t>
            </a:r>
            <a:r>
              <a:rPr lang="en-IN" sz="2400" dirty="0" smtClean="0"/>
              <a:t> parametric  equations  : </a:t>
            </a:r>
            <a:endParaRPr lang="en-IN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1142984"/>
            <a:ext cx="2619375" cy="5905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047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3409954"/>
            <a:ext cx="1352550" cy="5905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108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8573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929198"/>
            <a:ext cx="3324225" cy="304800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2357430"/>
            <a:ext cx="3248025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Graphs of Periodic Functions: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err="1" smtClean="0"/>
              <a:t>sinx</a:t>
            </a:r>
            <a:r>
              <a:rPr lang="en-IN" dirty="0" smtClean="0"/>
              <a:t>, </a:t>
            </a:r>
            <a:r>
              <a:rPr lang="en-IN" dirty="0" err="1" smtClean="0"/>
              <a:t>cosx</a:t>
            </a:r>
            <a:r>
              <a:rPr lang="en-IN" dirty="0" smtClean="0"/>
              <a:t>, </a:t>
            </a:r>
            <a:r>
              <a:rPr lang="en-IN" dirty="0" err="1" smtClean="0"/>
              <a:t>tanx</a:t>
            </a:r>
            <a:r>
              <a:rPr lang="en-IN" dirty="0" smtClean="0"/>
              <a:t>, </a:t>
            </a:r>
            <a:r>
              <a:rPr lang="en-IN" dirty="0" err="1" smtClean="0"/>
              <a:t>secx</a:t>
            </a:r>
            <a:r>
              <a:rPr lang="en-IN" dirty="0" smtClean="0"/>
              <a:t>, </a:t>
            </a:r>
            <a:r>
              <a:rPr lang="en-IN" dirty="0" err="1" smtClean="0"/>
              <a:t>cosecx</a:t>
            </a:r>
            <a:r>
              <a:rPr lang="en-IN" dirty="0" smtClean="0"/>
              <a:t>, </a:t>
            </a:r>
            <a:r>
              <a:rPr lang="en-IN" dirty="0" err="1" smtClean="0"/>
              <a:t>cotx</a:t>
            </a:r>
            <a:endParaRPr lang="en-IN" dirty="0" smtClean="0"/>
          </a:p>
          <a:p>
            <a:r>
              <a:rPr lang="en-IN" dirty="0" smtClean="0"/>
              <a:t>Graphs of exponential &amp; logarithmic functions</a:t>
            </a:r>
          </a:p>
          <a:p>
            <a:r>
              <a:rPr lang="en-IN" dirty="0" smtClean="0"/>
              <a:t>Graphs of inverse trigonometric functions</a:t>
            </a:r>
          </a:p>
          <a:p>
            <a:pPr>
              <a:buNone/>
            </a:pPr>
            <a:r>
              <a:rPr lang="en-IN" dirty="0" smtClean="0"/>
              <a:t> 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/>
          <a:lstStyle/>
          <a:p>
            <a:pPr>
              <a:buNone/>
            </a:pPr>
            <a:r>
              <a:rPr lang="en-IN" dirty="0" smtClean="0">
                <a:sym typeface="Wingdings" pitchFamily="2" charset="2"/>
              </a:rPr>
              <a:t> Discuss the following terms to sketch a curve:</a:t>
            </a:r>
            <a:endParaRPr lang="en-IN" dirty="0" smtClean="0"/>
          </a:p>
          <a:p>
            <a:pPr>
              <a:buNone/>
            </a:pPr>
            <a:r>
              <a:rPr lang="en-IN" dirty="0" smtClean="0"/>
              <a:t>1. Symmetry about axes</a:t>
            </a:r>
          </a:p>
          <a:p>
            <a:pPr>
              <a:buNone/>
            </a:pPr>
            <a:r>
              <a:rPr lang="en-IN" dirty="0" smtClean="0"/>
              <a:t> </a:t>
            </a:r>
          </a:p>
          <a:p>
            <a:pPr>
              <a:buNone/>
            </a:pPr>
            <a:r>
              <a:rPr lang="en-IN" dirty="0" smtClean="0"/>
              <a:t>2. Origin &amp; Tangents at origin</a:t>
            </a:r>
          </a:p>
          <a:p>
            <a:pPr>
              <a:buNone/>
            </a:pPr>
            <a:r>
              <a:rPr lang="en-IN" dirty="0" smtClean="0"/>
              <a:t> </a:t>
            </a:r>
          </a:p>
          <a:p>
            <a:pPr>
              <a:buNone/>
            </a:pPr>
            <a:r>
              <a:rPr lang="en-IN" dirty="0" smtClean="0"/>
              <a:t>3. Special Points</a:t>
            </a:r>
          </a:p>
          <a:p>
            <a:pPr>
              <a:buNone/>
            </a:pPr>
            <a:r>
              <a:rPr lang="en-IN" dirty="0" smtClean="0"/>
              <a:t> </a:t>
            </a:r>
          </a:p>
          <a:p>
            <a:pPr>
              <a:buNone/>
            </a:pPr>
            <a:r>
              <a:rPr lang="en-IN" dirty="0" smtClean="0"/>
              <a:t>4. Asymptotes (if possible)</a:t>
            </a:r>
          </a:p>
          <a:p>
            <a:pPr>
              <a:buNone/>
            </a:pPr>
            <a:r>
              <a:rPr lang="en-IN" dirty="0" smtClean="0"/>
              <a:t> </a:t>
            </a:r>
          </a:p>
          <a:p>
            <a:pPr>
              <a:buNone/>
            </a:pPr>
            <a:r>
              <a:rPr lang="en-IN" dirty="0" smtClean="0"/>
              <a:t>5. Region 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86544"/>
          </a:xfrm>
        </p:spPr>
        <p:txBody>
          <a:bodyPr>
            <a:normAutofit lnSpcReduction="10000"/>
          </a:bodyPr>
          <a:lstStyle/>
          <a:p>
            <a:r>
              <a:rPr lang="en-IN" dirty="0" smtClean="0"/>
              <a:t>Discuss the following curves: </a:t>
            </a:r>
          </a:p>
          <a:p>
            <a:pPr>
              <a:buNone/>
            </a:pPr>
            <a:r>
              <a:rPr lang="en-IN" dirty="0" smtClean="0"/>
              <a:t>    1. </a:t>
            </a:r>
            <a:r>
              <a:rPr lang="en-IN" dirty="0" err="1" smtClean="0"/>
              <a:t>Cissoid</a:t>
            </a:r>
            <a:r>
              <a:rPr lang="en-IN" dirty="0" smtClean="0"/>
              <a:t> of </a:t>
            </a:r>
            <a:r>
              <a:rPr lang="en-IN" dirty="0" err="1" smtClean="0"/>
              <a:t>Diocle</a:t>
            </a:r>
            <a:r>
              <a:rPr lang="en-IN" dirty="0" smtClean="0"/>
              <a:t>,</a:t>
            </a:r>
          </a:p>
          <a:p>
            <a:pPr>
              <a:buNone/>
            </a:pPr>
            <a:r>
              <a:rPr lang="en-IN" dirty="0" smtClean="0"/>
              <a:t>    2. </a:t>
            </a:r>
            <a:r>
              <a:rPr lang="en-IN" dirty="0" err="1" smtClean="0"/>
              <a:t>Strophoid</a:t>
            </a:r>
            <a:r>
              <a:rPr lang="en-IN" dirty="0" smtClean="0"/>
              <a:t>,</a:t>
            </a:r>
          </a:p>
          <a:p>
            <a:pPr>
              <a:buNone/>
            </a:pPr>
            <a:r>
              <a:rPr lang="en-IN" dirty="0" smtClean="0"/>
              <a:t>    3. Folium of Des </a:t>
            </a:r>
            <a:r>
              <a:rPr lang="en-IN" dirty="0" err="1" smtClean="0"/>
              <a:t>Cartes</a:t>
            </a:r>
            <a:endParaRPr lang="en-IN" dirty="0" smtClean="0"/>
          </a:p>
          <a:p>
            <a:pPr>
              <a:buFont typeface="Wingdings"/>
              <a:buChar char="à"/>
            </a:pPr>
            <a:r>
              <a:rPr lang="en-IN" dirty="0" smtClean="0">
                <a:sym typeface="Wingdings" pitchFamily="2" charset="2"/>
              </a:rPr>
              <a:t>Discuss the following terms to sketch </a:t>
            </a:r>
            <a:r>
              <a:rPr lang="en-IN" dirty="0" smtClean="0"/>
              <a:t>Polar    </a:t>
            </a:r>
          </a:p>
          <a:p>
            <a:pPr>
              <a:buNone/>
            </a:pPr>
            <a:r>
              <a:rPr lang="en-IN" dirty="0" smtClean="0"/>
              <a:t>    Curves:</a:t>
            </a:r>
          </a:p>
          <a:p>
            <a:pPr>
              <a:buNone/>
            </a:pPr>
            <a:r>
              <a:rPr lang="en-IN" dirty="0" smtClean="0"/>
              <a:t>1. Origin</a:t>
            </a:r>
          </a:p>
          <a:p>
            <a:pPr>
              <a:buNone/>
            </a:pPr>
            <a:r>
              <a:rPr lang="en-IN" dirty="0" smtClean="0"/>
              <a:t> </a:t>
            </a:r>
          </a:p>
          <a:p>
            <a:pPr>
              <a:buNone/>
            </a:pPr>
            <a:r>
              <a:rPr lang="en-IN" dirty="0" smtClean="0"/>
              <a:t>2. Symmetry</a:t>
            </a:r>
          </a:p>
          <a:p>
            <a:pPr>
              <a:buNone/>
            </a:pPr>
            <a:r>
              <a:rPr lang="en-IN" dirty="0" smtClean="0"/>
              <a:t> </a:t>
            </a:r>
          </a:p>
          <a:p>
            <a:pPr>
              <a:buNone/>
            </a:pPr>
            <a:r>
              <a:rPr lang="en-IN" dirty="0" smtClean="0"/>
              <a:t>3. Region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86544"/>
          </a:xfrm>
        </p:spPr>
        <p:txBody>
          <a:bodyPr/>
          <a:lstStyle/>
          <a:p>
            <a:r>
              <a:rPr lang="en-IN" dirty="0" smtClean="0"/>
              <a:t>Discuss the following curves: </a:t>
            </a:r>
          </a:p>
          <a:p>
            <a:pPr>
              <a:buNone/>
            </a:pPr>
            <a:r>
              <a:rPr lang="en-IN" dirty="0" smtClean="0"/>
              <a:t>    1. </a:t>
            </a:r>
            <a:r>
              <a:rPr lang="en-IN" dirty="0" err="1" smtClean="0"/>
              <a:t>Cardioid</a:t>
            </a:r>
            <a:r>
              <a:rPr lang="en-IN" dirty="0" smtClean="0"/>
              <a:t>,</a:t>
            </a:r>
          </a:p>
          <a:p>
            <a:pPr>
              <a:buNone/>
            </a:pPr>
            <a:r>
              <a:rPr lang="en-IN" dirty="0" smtClean="0"/>
              <a:t>    2. </a:t>
            </a:r>
            <a:r>
              <a:rPr lang="en-IN" dirty="0" err="1" smtClean="0"/>
              <a:t>Lemniscate</a:t>
            </a:r>
            <a:r>
              <a:rPr lang="en-IN" dirty="0" smtClean="0"/>
              <a:t> of Bernoulli,</a:t>
            </a:r>
          </a:p>
          <a:p>
            <a:pPr>
              <a:buFont typeface="Wingdings" pitchFamily="2" charset="2"/>
              <a:buChar char="à"/>
            </a:pPr>
            <a:r>
              <a:rPr lang="en-IN" dirty="0" smtClean="0">
                <a:sym typeface="Wingdings" pitchFamily="2" charset="2"/>
              </a:rPr>
              <a:t>Parametric</a:t>
            </a:r>
            <a:r>
              <a:rPr lang="en-IN" dirty="0" smtClean="0"/>
              <a:t> Curves:</a:t>
            </a:r>
          </a:p>
          <a:p>
            <a:r>
              <a:rPr lang="en-IN" dirty="0" smtClean="0"/>
              <a:t>Discuss the following curves: </a:t>
            </a:r>
          </a:p>
          <a:p>
            <a:pPr>
              <a:buNone/>
            </a:pPr>
            <a:r>
              <a:rPr lang="en-IN" dirty="0" smtClean="0"/>
              <a:t>    1. Cycloid,</a:t>
            </a:r>
          </a:p>
          <a:p>
            <a:pPr>
              <a:buNone/>
            </a:pPr>
            <a:r>
              <a:rPr lang="en-IN" dirty="0" smtClean="0"/>
              <a:t>    2. </a:t>
            </a:r>
            <a:r>
              <a:rPr lang="en-IN" dirty="0" err="1" smtClean="0"/>
              <a:t>Astroid</a:t>
            </a:r>
            <a:r>
              <a:rPr lang="en-IN" dirty="0" smtClean="0"/>
              <a:t> </a:t>
            </a: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929066"/>
            <a:ext cx="2786083" cy="313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algn="l"/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sz="4900" dirty="0" smtClean="0"/>
              <a:t>Topic  2 : </a:t>
            </a:r>
            <a:r>
              <a:rPr lang="en-US" sz="4900" dirty="0" smtClean="0">
                <a:solidFill>
                  <a:schemeClr val="bg2">
                    <a:lumMod val="25000"/>
                  </a:schemeClr>
                </a:solidFill>
              </a:rPr>
              <a:t>Concepts of Existence of      </a:t>
            </a:r>
            <a:br>
              <a:rPr lang="en-US" sz="49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4900" dirty="0" smtClean="0">
                <a:solidFill>
                  <a:schemeClr val="bg2">
                    <a:lumMod val="25000"/>
                  </a:schemeClr>
                </a:solidFill>
              </a:rPr>
              <a:t>                 Limit </a:t>
            </a:r>
            <a: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IN" sz="4900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en-IN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714908"/>
          </a:xfrm>
        </p:spPr>
        <p:txBody>
          <a:bodyPr/>
          <a:lstStyle/>
          <a:p>
            <a:r>
              <a:rPr lang="en-IN" dirty="0" smtClean="0"/>
              <a:t>Discuss the following limits:</a:t>
            </a:r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endParaRPr lang="en-IN" dirty="0" smtClean="0"/>
          </a:p>
          <a:p>
            <a:pPr marL="514350" indent="-514350">
              <a:buNone/>
            </a:pPr>
            <a:r>
              <a:rPr lang="en-IN" sz="2000" dirty="0" smtClean="0"/>
              <a:t>           (4)   If                                        , find</a:t>
            </a:r>
            <a:endParaRPr lang="en-IN" sz="1400" dirty="0" smtClean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83" y="5286388"/>
            <a:ext cx="2092713" cy="428628"/>
          </a:xfrm>
          <a:prstGeom prst="rect">
            <a:avLst/>
          </a:prstGeom>
          <a:noFill/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5214950"/>
            <a:ext cx="1071570" cy="489860"/>
          </a:xfrm>
          <a:prstGeom prst="rect">
            <a:avLst/>
          </a:prstGeom>
          <a:noFill/>
        </p:spPr>
      </p:pic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0" y="0"/>
            <a:ext cx="31290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323850"/>
            <a:ext cx="2167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714620"/>
            <a:ext cx="1265792" cy="500066"/>
          </a:xfrm>
          <a:prstGeom prst="rect">
            <a:avLst/>
          </a:prstGeom>
          <a:noFill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500438"/>
            <a:ext cx="1486803" cy="428628"/>
          </a:xfrm>
          <a:prstGeom prst="rect">
            <a:avLst/>
          </a:prstGeom>
          <a:noFill/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4143380"/>
            <a:ext cx="1734604" cy="500066"/>
          </a:xfrm>
          <a:prstGeom prst="rect">
            <a:avLst/>
          </a:prstGeom>
          <a:noFill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1524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Check whether               exists , if  </a:t>
            </a:r>
            <a:endParaRPr lang="en-IN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000240"/>
            <a:ext cx="1000132" cy="477675"/>
          </a:xfrm>
          <a:prstGeom prst="rect">
            <a:avLst/>
          </a:prstGeom>
          <a:noFill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000240"/>
            <a:ext cx="1785950" cy="616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620</Words>
  <Application>Microsoft Office PowerPoint</Application>
  <PresentationFormat>On-screen Show (4:3)</PresentationFormat>
  <Paragraphs>165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Topic No. 1</vt:lpstr>
      <vt:lpstr>Identification of Equations with Graphs </vt:lpstr>
      <vt:lpstr>Slide 3</vt:lpstr>
      <vt:lpstr>Graphs of Periodic Functions:</vt:lpstr>
      <vt:lpstr>Slide 5</vt:lpstr>
      <vt:lpstr>Slide 6</vt:lpstr>
      <vt:lpstr>Slide 7</vt:lpstr>
      <vt:lpstr> Topic  2 : Concepts of Existence of                        Limit  </vt:lpstr>
      <vt:lpstr>Slide 9</vt:lpstr>
      <vt:lpstr>Indeterminate forms of the type   </vt:lpstr>
      <vt:lpstr>Topic 3: Understanding of Continuity  </vt:lpstr>
      <vt:lpstr>  Topic Nos. 4: Understanding of        Derivative        5: Application of        Derivative         6: Mean Value                          Theorems        7:  Concepts of Maxima       and Minima   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 Topic Nos. 9 &amp; 10:         Concepts of Integration   Area of shaded region </vt:lpstr>
      <vt:lpstr>Slide 21</vt:lpstr>
      <vt:lpstr>  Topic 11: Applications of                   Differential Equations –                   Real World Problems</vt:lpstr>
      <vt:lpstr>Slide 23</vt:lpstr>
      <vt:lpstr>Slide 24</vt:lpstr>
      <vt:lpstr>  Topic No.12:       Solution of Simultaneous                   Linear Equations by                   Matrix </vt:lpstr>
      <vt:lpstr>Slide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No. 1</dc:title>
  <dc:creator>Dell</dc:creator>
  <cp:lastModifiedBy>Dell</cp:lastModifiedBy>
  <cp:revision>244</cp:revision>
  <dcterms:created xsi:type="dcterms:W3CDTF">2013-07-10T06:55:08Z</dcterms:created>
  <dcterms:modified xsi:type="dcterms:W3CDTF">2013-07-11T11:42:32Z</dcterms:modified>
</cp:coreProperties>
</file>