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2"/>
  </p:notesMasterIdLst>
  <p:handoutMasterIdLst>
    <p:handoutMasterId r:id="rId83"/>
  </p:handoutMasterIdLst>
  <p:sldIdLst>
    <p:sldId id="258" r:id="rId2"/>
    <p:sldId id="262" r:id="rId3"/>
    <p:sldId id="261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349" r:id="rId15"/>
    <p:sldId id="272" r:id="rId16"/>
    <p:sldId id="350" r:id="rId17"/>
    <p:sldId id="274" r:id="rId18"/>
    <p:sldId id="275" r:id="rId19"/>
    <p:sldId id="276" r:id="rId20"/>
    <p:sldId id="277" r:id="rId21"/>
    <p:sldId id="278" r:id="rId22"/>
    <p:sldId id="279" r:id="rId23"/>
    <p:sldId id="318" r:id="rId24"/>
    <p:sldId id="319" r:id="rId25"/>
    <p:sldId id="280" r:id="rId26"/>
    <p:sldId id="281" r:id="rId27"/>
    <p:sldId id="282" r:id="rId28"/>
    <p:sldId id="283" r:id="rId29"/>
    <p:sldId id="320" r:id="rId30"/>
    <p:sldId id="284" r:id="rId31"/>
    <p:sldId id="285" r:id="rId32"/>
    <p:sldId id="351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52" r:id="rId59"/>
    <p:sldId id="353" r:id="rId60"/>
    <p:sldId id="311" r:id="rId61"/>
    <p:sldId id="313" r:id="rId62"/>
    <p:sldId id="314" r:id="rId63"/>
    <p:sldId id="315" r:id="rId64"/>
    <p:sldId id="316" r:id="rId65"/>
    <p:sldId id="317" r:id="rId66"/>
    <p:sldId id="321" r:id="rId67"/>
    <p:sldId id="322" r:id="rId68"/>
    <p:sldId id="323" r:id="rId69"/>
    <p:sldId id="324" r:id="rId70"/>
    <p:sldId id="325" r:id="rId71"/>
    <p:sldId id="354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5C00"/>
    <a:srgbClr val="AC4600"/>
    <a:srgbClr val="800000"/>
    <a:srgbClr val="CC6600"/>
    <a:srgbClr val="CC00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281" autoAdjust="0"/>
    <p:restoredTop sz="93482" autoAdjust="0"/>
  </p:normalViewPr>
  <p:slideViewPr>
    <p:cSldViewPr>
      <p:cViewPr>
        <p:scale>
          <a:sx n="66" d="100"/>
          <a:sy n="66" d="100"/>
        </p:scale>
        <p:origin x="-738" y="-174"/>
      </p:cViewPr>
      <p:guideLst>
        <p:guide orient="horz" pos="720"/>
        <p:guide pos="4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46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84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4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95C7F8A-D723-487B-B964-E6F75524694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8842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8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8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8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2C00901-3619-486D-BFEC-C8034AA9CDE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9187A4-A108-4263-8EA3-5FBC2DC09F2C}" type="slidenum">
              <a:rPr lang="en-US"/>
              <a:pPr/>
              <a:t>1</a:t>
            </a:fld>
            <a:endParaRPr lang="en-US"/>
          </a:p>
        </p:txBody>
      </p:sp>
      <p:sp>
        <p:nvSpPr>
          <p:cNvPr id="1894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C2C7A9-01D1-41C0-A72A-CF6073CA9148}" type="slidenum">
              <a:rPr lang="en-US"/>
              <a:pPr/>
              <a:t>10</a:t>
            </a:fld>
            <a:endParaRPr lang="en-US"/>
          </a:p>
        </p:txBody>
      </p:sp>
      <p:sp>
        <p:nvSpPr>
          <p:cNvPr id="1986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DF051B-E8E5-4ADA-996F-5B72021DE4E2}" type="slidenum">
              <a:rPr lang="en-US"/>
              <a:pPr/>
              <a:t>11</a:t>
            </a:fld>
            <a:endParaRPr lang="en-US"/>
          </a:p>
        </p:txBody>
      </p:sp>
      <p:sp>
        <p:nvSpPr>
          <p:cNvPr id="1996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8F7344-24AE-49EB-9DFB-F85D27B81B27}" type="slidenum">
              <a:rPr lang="en-US"/>
              <a:pPr/>
              <a:t>12</a:t>
            </a:fld>
            <a:endParaRPr lang="en-US"/>
          </a:p>
        </p:txBody>
      </p:sp>
      <p:sp>
        <p:nvSpPr>
          <p:cNvPr id="2007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A3F4A5-D113-4DCC-9ABE-4670C00178D6}" type="slidenum">
              <a:rPr lang="en-US"/>
              <a:pPr/>
              <a:t>13</a:t>
            </a:fld>
            <a:endParaRPr lang="en-US"/>
          </a:p>
        </p:txBody>
      </p:sp>
      <p:sp>
        <p:nvSpPr>
          <p:cNvPr id="2017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53C02D-CA92-4BF1-AB3D-A220AD1E1904}" type="slidenum">
              <a:rPr lang="en-US"/>
              <a:pPr/>
              <a:t>14</a:t>
            </a:fld>
            <a:endParaRPr lang="en-US"/>
          </a:p>
        </p:txBody>
      </p:sp>
      <p:sp>
        <p:nvSpPr>
          <p:cNvPr id="2027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6BD11E-A42B-49B8-AE6D-A228B5AFEDB6}" type="slidenum">
              <a:rPr lang="en-US"/>
              <a:pPr/>
              <a:t>15</a:t>
            </a:fld>
            <a:endParaRPr lang="en-US"/>
          </a:p>
        </p:txBody>
      </p:sp>
      <p:sp>
        <p:nvSpPr>
          <p:cNvPr id="2037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EC34AA-07AC-4F04-8515-DD8FE7C21816}" type="slidenum">
              <a:rPr lang="en-US"/>
              <a:pPr/>
              <a:t>16</a:t>
            </a:fld>
            <a:endParaRPr lang="en-US"/>
          </a:p>
        </p:txBody>
      </p:sp>
      <p:sp>
        <p:nvSpPr>
          <p:cNvPr id="2048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714DE2-AD07-40EC-A0B9-404F0F382A68}" type="slidenum">
              <a:rPr lang="en-US"/>
              <a:pPr/>
              <a:t>17</a:t>
            </a:fld>
            <a:endParaRPr lang="en-US"/>
          </a:p>
        </p:txBody>
      </p:sp>
      <p:sp>
        <p:nvSpPr>
          <p:cNvPr id="2058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BEB7F3-C977-4F74-9504-27015FC216C6}" type="slidenum">
              <a:rPr lang="en-US"/>
              <a:pPr/>
              <a:t>18</a:t>
            </a:fld>
            <a:endParaRPr lang="en-US"/>
          </a:p>
        </p:txBody>
      </p:sp>
      <p:sp>
        <p:nvSpPr>
          <p:cNvPr id="2068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E28589-084F-411F-A841-6B0BE6984323}" type="slidenum">
              <a:rPr lang="en-US"/>
              <a:pPr/>
              <a:t>19</a:t>
            </a:fld>
            <a:endParaRPr lang="en-US"/>
          </a:p>
        </p:txBody>
      </p:sp>
      <p:sp>
        <p:nvSpPr>
          <p:cNvPr id="2078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F1809C-A6F5-4436-A7A7-05263DE3A57C}" type="slidenum">
              <a:rPr lang="en-US"/>
              <a:pPr/>
              <a:t>2</a:t>
            </a:fld>
            <a:endParaRPr lang="en-US"/>
          </a:p>
        </p:txBody>
      </p:sp>
      <p:sp>
        <p:nvSpPr>
          <p:cNvPr id="1904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D66C57-7D0C-4B2F-9A22-8CE3380D6332}" type="slidenum">
              <a:rPr lang="en-US"/>
              <a:pPr/>
              <a:t>20</a:t>
            </a:fld>
            <a:endParaRPr lang="en-US"/>
          </a:p>
        </p:txBody>
      </p:sp>
      <p:sp>
        <p:nvSpPr>
          <p:cNvPr id="2088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CE2AE7-D0E5-43E7-9C1E-F221F2B52AF4}" type="slidenum">
              <a:rPr lang="en-US"/>
              <a:pPr/>
              <a:t>21</a:t>
            </a:fld>
            <a:endParaRPr lang="en-US"/>
          </a:p>
        </p:txBody>
      </p:sp>
      <p:sp>
        <p:nvSpPr>
          <p:cNvPr id="2099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C3EC35-40F6-4F67-8DED-B86F02DCE6BB}" type="slidenum">
              <a:rPr lang="en-US"/>
              <a:pPr/>
              <a:t>22</a:t>
            </a:fld>
            <a:endParaRPr lang="en-US"/>
          </a:p>
        </p:txBody>
      </p:sp>
      <p:sp>
        <p:nvSpPr>
          <p:cNvPr id="2109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E79060-2F55-4331-AB8A-4BEAE66BC558}" type="slidenum">
              <a:rPr lang="en-US"/>
              <a:pPr/>
              <a:t>23</a:t>
            </a:fld>
            <a:endParaRPr lang="en-US"/>
          </a:p>
        </p:txBody>
      </p:sp>
      <p:sp>
        <p:nvSpPr>
          <p:cNvPr id="2119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21A2A7-507E-41C1-A566-B1802636341B}" type="slidenum">
              <a:rPr lang="en-US"/>
              <a:pPr/>
              <a:t>24</a:t>
            </a:fld>
            <a:endParaRPr lang="en-US"/>
          </a:p>
        </p:txBody>
      </p:sp>
      <p:sp>
        <p:nvSpPr>
          <p:cNvPr id="2129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D7BCB2-917C-4E86-9DB1-B4834BA661D7}" type="slidenum">
              <a:rPr lang="en-US"/>
              <a:pPr/>
              <a:t>25</a:t>
            </a:fld>
            <a:endParaRPr lang="en-US"/>
          </a:p>
        </p:txBody>
      </p:sp>
      <p:sp>
        <p:nvSpPr>
          <p:cNvPr id="2140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179B33-3DDC-4A7E-9CE3-5844BA624130}" type="slidenum">
              <a:rPr lang="en-US"/>
              <a:pPr/>
              <a:t>26</a:t>
            </a:fld>
            <a:endParaRPr lang="en-US"/>
          </a:p>
        </p:txBody>
      </p:sp>
      <p:sp>
        <p:nvSpPr>
          <p:cNvPr id="2150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26F4F0-3479-47C0-A5EF-A385138DC726}" type="slidenum">
              <a:rPr lang="en-US"/>
              <a:pPr/>
              <a:t>27</a:t>
            </a:fld>
            <a:endParaRPr lang="en-US"/>
          </a:p>
        </p:txBody>
      </p:sp>
      <p:sp>
        <p:nvSpPr>
          <p:cNvPr id="2160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CEDA3B-1007-4AED-983F-3BCFC78A642E}" type="slidenum">
              <a:rPr lang="en-US"/>
              <a:pPr/>
              <a:t>28</a:t>
            </a:fld>
            <a:endParaRPr lang="en-US"/>
          </a:p>
        </p:txBody>
      </p:sp>
      <p:sp>
        <p:nvSpPr>
          <p:cNvPr id="2170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6ACF67-F582-4BF3-8CB1-893405D9BBFD}" type="slidenum">
              <a:rPr lang="en-US"/>
              <a:pPr/>
              <a:t>29</a:t>
            </a:fld>
            <a:endParaRPr lang="en-US"/>
          </a:p>
        </p:txBody>
      </p:sp>
      <p:sp>
        <p:nvSpPr>
          <p:cNvPr id="2181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A4CCD5-9A09-400C-B38F-D73273BAF901}" type="slidenum">
              <a:rPr lang="en-US"/>
              <a:pPr/>
              <a:t>3</a:t>
            </a:fld>
            <a:endParaRPr lang="en-US"/>
          </a:p>
        </p:txBody>
      </p:sp>
      <p:sp>
        <p:nvSpPr>
          <p:cNvPr id="1914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FCB1B7-B272-40DA-9E59-0A1F9B2AE0DE}" type="slidenum">
              <a:rPr lang="en-US"/>
              <a:pPr/>
              <a:t>30</a:t>
            </a:fld>
            <a:endParaRPr lang="en-US"/>
          </a:p>
        </p:txBody>
      </p:sp>
      <p:sp>
        <p:nvSpPr>
          <p:cNvPr id="2191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50A074-094B-43A1-ABA9-D7580E1EB9AC}" type="slidenum">
              <a:rPr lang="en-US"/>
              <a:pPr/>
              <a:t>31</a:t>
            </a:fld>
            <a:endParaRPr lang="en-US"/>
          </a:p>
        </p:txBody>
      </p:sp>
      <p:sp>
        <p:nvSpPr>
          <p:cNvPr id="2201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0DC203-1241-4FA4-9B67-FE3BAD8C87C9}" type="slidenum">
              <a:rPr lang="en-US"/>
              <a:pPr/>
              <a:t>32</a:t>
            </a:fld>
            <a:endParaRPr lang="en-US"/>
          </a:p>
        </p:txBody>
      </p:sp>
      <p:sp>
        <p:nvSpPr>
          <p:cNvPr id="2211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F73D19-2A79-4FDF-9732-98B17AA315F2}" type="slidenum">
              <a:rPr lang="en-US"/>
              <a:pPr/>
              <a:t>33</a:t>
            </a:fld>
            <a:endParaRPr lang="en-US"/>
          </a:p>
        </p:txBody>
      </p:sp>
      <p:sp>
        <p:nvSpPr>
          <p:cNvPr id="2222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4C8886-FF1F-4AB9-8248-12F5B0A67573}" type="slidenum">
              <a:rPr lang="en-US"/>
              <a:pPr/>
              <a:t>34</a:t>
            </a:fld>
            <a:endParaRPr lang="en-US"/>
          </a:p>
        </p:txBody>
      </p:sp>
      <p:sp>
        <p:nvSpPr>
          <p:cNvPr id="2232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38AB7A-1992-4CBF-A957-871E846285F7}" type="slidenum">
              <a:rPr lang="en-US"/>
              <a:pPr/>
              <a:t>35</a:t>
            </a:fld>
            <a:endParaRPr lang="en-US"/>
          </a:p>
        </p:txBody>
      </p:sp>
      <p:sp>
        <p:nvSpPr>
          <p:cNvPr id="2242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FF1059-54AF-4AA3-9A3E-904BD61AA163}" type="slidenum">
              <a:rPr lang="en-US"/>
              <a:pPr/>
              <a:t>36</a:t>
            </a:fld>
            <a:endParaRPr lang="en-US"/>
          </a:p>
        </p:txBody>
      </p:sp>
      <p:sp>
        <p:nvSpPr>
          <p:cNvPr id="2252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EA64A4-B592-4C76-A54B-31806EDE027C}" type="slidenum">
              <a:rPr lang="en-US"/>
              <a:pPr/>
              <a:t>37</a:t>
            </a:fld>
            <a:endParaRPr lang="en-US"/>
          </a:p>
        </p:txBody>
      </p:sp>
      <p:sp>
        <p:nvSpPr>
          <p:cNvPr id="2263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795129-A3E5-488F-8D4D-C823C15A6943}" type="slidenum">
              <a:rPr lang="en-US"/>
              <a:pPr/>
              <a:t>38</a:t>
            </a:fld>
            <a:endParaRPr lang="en-US"/>
          </a:p>
        </p:txBody>
      </p:sp>
      <p:sp>
        <p:nvSpPr>
          <p:cNvPr id="2273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5D7737-B6D9-4158-B0AE-8DFD10A28364}" type="slidenum">
              <a:rPr lang="en-US"/>
              <a:pPr/>
              <a:t>39</a:t>
            </a:fld>
            <a:endParaRPr lang="en-US"/>
          </a:p>
        </p:txBody>
      </p:sp>
      <p:sp>
        <p:nvSpPr>
          <p:cNvPr id="2283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1A74C0-647E-46DA-81BA-18F7883F7823}" type="slidenum">
              <a:rPr lang="en-US"/>
              <a:pPr/>
              <a:t>4</a:t>
            </a:fld>
            <a:endParaRPr lang="en-US"/>
          </a:p>
        </p:txBody>
      </p:sp>
      <p:sp>
        <p:nvSpPr>
          <p:cNvPr id="1925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C17520-1FC5-4F8D-982B-4CAB537DCF28}" type="slidenum">
              <a:rPr lang="en-US"/>
              <a:pPr/>
              <a:t>40</a:t>
            </a:fld>
            <a:endParaRPr lang="en-US"/>
          </a:p>
        </p:txBody>
      </p:sp>
      <p:sp>
        <p:nvSpPr>
          <p:cNvPr id="2293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83C8B8-20B1-4F58-8307-B6B134DDB8D0}" type="slidenum">
              <a:rPr lang="en-US"/>
              <a:pPr/>
              <a:t>41</a:t>
            </a:fld>
            <a:endParaRPr lang="en-US"/>
          </a:p>
        </p:txBody>
      </p:sp>
      <p:sp>
        <p:nvSpPr>
          <p:cNvPr id="2304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D43B12-B761-4584-91EE-EA0A70FE8CFA}" type="slidenum">
              <a:rPr lang="en-US"/>
              <a:pPr/>
              <a:t>42</a:t>
            </a:fld>
            <a:endParaRPr lang="en-US"/>
          </a:p>
        </p:txBody>
      </p:sp>
      <p:sp>
        <p:nvSpPr>
          <p:cNvPr id="2314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D364B5-32B1-4E3A-BDD4-7EEE40D90ED1}" type="slidenum">
              <a:rPr lang="en-US"/>
              <a:pPr/>
              <a:t>43</a:t>
            </a:fld>
            <a:endParaRPr lang="en-US"/>
          </a:p>
        </p:txBody>
      </p:sp>
      <p:sp>
        <p:nvSpPr>
          <p:cNvPr id="2324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9BA4E2-BA56-439E-B7C1-29814351162A}" type="slidenum">
              <a:rPr lang="en-US"/>
              <a:pPr/>
              <a:t>44</a:t>
            </a:fld>
            <a:endParaRPr lang="en-US"/>
          </a:p>
        </p:txBody>
      </p:sp>
      <p:sp>
        <p:nvSpPr>
          <p:cNvPr id="2334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75D271-709A-487E-9D4D-ECD1052608AC}" type="slidenum">
              <a:rPr lang="en-US"/>
              <a:pPr/>
              <a:t>45</a:t>
            </a:fld>
            <a:endParaRPr lang="en-US"/>
          </a:p>
        </p:txBody>
      </p:sp>
      <p:sp>
        <p:nvSpPr>
          <p:cNvPr id="2344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25EA1D-0D42-403E-9B95-C48C3334ED2D}" type="slidenum">
              <a:rPr lang="en-US"/>
              <a:pPr/>
              <a:t>46</a:t>
            </a:fld>
            <a:endParaRPr lang="en-US"/>
          </a:p>
        </p:txBody>
      </p:sp>
      <p:sp>
        <p:nvSpPr>
          <p:cNvPr id="2355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451E07-BB6E-4742-ACCB-3292AB6CC707}" type="slidenum">
              <a:rPr lang="en-US"/>
              <a:pPr/>
              <a:t>47</a:t>
            </a:fld>
            <a:endParaRPr lang="en-US"/>
          </a:p>
        </p:txBody>
      </p:sp>
      <p:sp>
        <p:nvSpPr>
          <p:cNvPr id="2365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BF1267-BAF3-4A55-8F52-3639608F585E}" type="slidenum">
              <a:rPr lang="en-US"/>
              <a:pPr/>
              <a:t>48</a:t>
            </a:fld>
            <a:endParaRPr lang="en-US"/>
          </a:p>
        </p:txBody>
      </p:sp>
      <p:sp>
        <p:nvSpPr>
          <p:cNvPr id="2375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89F709-1A58-4561-94E0-7945A9DFA525}" type="slidenum">
              <a:rPr lang="en-US"/>
              <a:pPr/>
              <a:t>49</a:t>
            </a:fld>
            <a:endParaRPr lang="en-US"/>
          </a:p>
        </p:txBody>
      </p:sp>
      <p:sp>
        <p:nvSpPr>
          <p:cNvPr id="2385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246089-230F-491C-B2FB-F23DD31185A1}" type="slidenum">
              <a:rPr lang="en-US"/>
              <a:pPr/>
              <a:t>5</a:t>
            </a:fld>
            <a:endParaRPr lang="en-US"/>
          </a:p>
        </p:txBody>
      </p:sp>
      <p:sp>
        <p:nvSpPr>
          <p:cNvPr id="1935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CC58D1-4304-4B2C-8876-B940A6447179}" type="slidenum">
              <a:rPr lang="en-US"/>
              <a:pPr/>
              <a:t>50</a:t>
            </a:fld>
            <a:endParaRPr lang="en-US"/>
          </a:p>
        </p:txBody>
      </p:sp>
      <p:sp>
        <p:nvSpPr>
          <p:cNvPr id="2396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99E16B-8343-4EE1-B244-8F3D04E5A8FE}" type="slidenum">
              <a:rPr lang="en-US"/>
              <a:pPr/>
              <a:t>51</a:t>
            </a:fld>
            <a:endParaRPr lang="en-US"/>
          </a:p>
        </p:txBody>
      </p:sp>
      <p:sp>
        <p:nvSpPr>
          <p:cNvPr id="2406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E266AF-074E-4616-B190-CB7DA771CCA5}" type="slidenum">
              <a:rPr lang="en-US"/>
              <a:pPr/>
              <a:t>52</a:t>
            </a:fld>
            <a:endParaRPr lang="en-US"/>
          </a:p>
        </p:txBody>
      </p:sp>
      <p:sp>
        <p:nvSpPr>
          <p:cNvPr id="2416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D600-CBFE-436B-B76A-EE3D3F56BFA3}" type="slidenum">
              <a:rPr lang="en-US"/>
              <a:pPr/>
              <a:t>53</a:t>
            </a:fld>
            <a:endParaRPr lang="en-US"/>
          </a:p>
        </p:txBody>
      </p:sp>
      <p:sp>
        <p:nvSpPr>
          <p:cNvPr id="2426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A1330B-66B6-499F-BAFC-E136EF2DF75C}" type="slidenum">
              <a:rPr lang="en-US"/>
              <a:pPr/>
              <a:t>54</a:t>
            </a:fld>
            <a:endParaRPr lang="en-US"/>
          </a:p>
        </p:txBody>
      </p:sp>
      <p:sp>
        <p:nvSpPr>
          <p:cNvPr id="2437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9CF3CC-48BA-4242-95A3-AE3F6215774A}" type="slidenum">
              <a:rPr lang="en-US"/>
              <a:pPr/>
              <a:t>55</a:t>
            </a:fld>
            <a:endParaRPr lang="en-US"/>
          </a:p>
        </p:txBody>
      </p:sp>
      <p:sp>
        <p:nvSpPr>
          <p:cNvPr id="2447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BA15FE-8D77-4B0B-B541-4BD0EC0B1011}" type="slidenum">
              <a:rPr lang="en-US"/>
              <a:pPr/>
              <a:t>56</a:t>
            </a:fld>
            <a:endParaRPr lang="en-US"/>
          </a:p>
        </p:txBody>
      </p:sp>
      <p:sp>
        <p:nvSpPr>
          <p:cNvPr id="2457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0F5C4B-4459-4AD5-B104-898D63B6EC0C}" type="slidenum">
              <a:rPr lang="en-US"/>
              <a:pPr/>
              <a:t>57</a:t>
            </a:fld>
            <a:endParaRPr lang="en-US"/>
          </a:p>
        </p:txBody>
      </p:sp>
      <p:sp>
        <p:nvSpPr>
          <p:cNvPr id="2467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B5ADAA-9C68-4615-83DF-22CCEA44C0E1}" type="slidenum">
              <a:rPr lang="en-US"/>
              <a:pPr/>
              <a:t>58</a:t>
            </a:fld>
            <a:endParaRPr lang="en-US"/>
          </a:p>
        </p:txBody>
      </p:sp>
      <p:sp>
        <p:nvSpPr>
          <p:cNvPr id="2478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147FA6-3BD8-4D1B-A243-A90AE2C0629C}" type="slidenum">
              <a:rPr lang="en-US"/>
              <a:pPr/>
              <a:t>59</a:t>
            </a:fld>
            <a:endParaRPr lang="en-US"/>
          </a:p>
        </p:txBody>
      </p:sp>
      <p:sp>
        <p:nvSpPr>
          <p:cNvPr id="2488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32B35D-976E-4FE4-B5EC-C45B291C66C1}" type="slidenum">
              <a:rPr lang="en-US"/>
              <a:pPr/>
              <a:t>6</a:t>
            </a:fld>
            <a:endParaRPr lang="en-US"/>
          </a:p>
        </p:txBody>
      </p:sp>
      <p:sp>
        <p:nvSpPr>
          <p:cNvPr id="1945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65CE78-5E01-4364-8965-B1D1094C0B8C}" type="slidenum">
              <a:rPr lang="en-US"/>
              <a:pPr/>
              <a:t>60</a:t>
            </a:fld>
            <a:endParaRPr lang="en-US"/>
          </a:p>
        </p:txBody>
      </p:sp>
      <p:sp>
        <p:nvSpPr>
          <p:cNvPr id="2498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A6BE16-7461-45DA-86C2-4B0FA7168C5B}" type="slidenum">
              <a:rPr lang="en-US"/>
              <a:pPr/>
              <a:t>61</a:t>
            </a:fld>
            <a:endParaRPr lang="en-US"/>
          </a:p>
        </p:txBody>
      </p:sp>
      <p:sp>
        <p:nvSpPr>
          <p:cNvPr id="2519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F70D03-E2BA-408F-821F-B94AB502F8A6}" type="slidenum">
              <a:rPr lang="en-US"/>
              <a:pPr/>
              <a:t>62</a:t>
            </a:fld>
            <a:endParaRPr lang="en-US"/>
          </a:p>
        </p:txBody>
      </p:sp>
      <p:sp>
        <p:nvSpPr>
          <p:cNvPr id="2529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31AC02-0B5F-4592-B49A-1A62E55E9E4A}" type="slidenum">
              <a:rPr lang="en-US"/>
              <a:pPr/>
              <a:t>63</a:t>
            </a:fld>
            <a:endParaRPr lang="en-US"/>
          </a:p>
        </p:txBody>
      </p:sp>
      <p:sp>
        <p:nvSpPr>
          <p:cNvPr id="2539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638BEF-4595-4149-92C3-3E39F774C158}" type="slidenum">
              <a:rPr lang="en-US"/>
              <a:pPr/>
              <a:t>64</a:t>
            </a:fld>
            <a:endParaRPr lang="en-US"/>
          </a:p>
        </p:txBody>
      </p:sp>
      <p:sp>
        <p:nvSpPr>
          <p:cNvPr id="2549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273EDB-F7E9-4E3B-ADFF-8F1EA9768C30}" type="slidenum">
              <a:rPr lang="en-US"/>
              <a:pPr/>
              <a:t>65</a:t>
            </a:fld>
            <a:endParaRPr lang="en-US"/>
          </a:p>
        </p:txBody>
      </p:sp>
      <p:sp>
        <p:nvSpPr>
          <p:cNvPr id="2560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A06DD1-471D-484A-B0FF-E89B9EF607D6}" type="slidenum">
              <a:rPr lang="en-US"/>
              <a:pPr/>
              <a:t>66</a:t>
            </a:fld>
            <a:endParaRPr lang="en-US"/>
          </a:p>
        </p:txBody>
      </p:sp>
      <p:sp>
        <p:nvSpPr>
          <p:cNvPr id="2570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4F32B8-5110-428B-B1CD-08A5A3EC8853}" type="slidenum">
              <a:rPr lang="en-US"/>
              <a:pPr/>
              <a:t>67</a:t>
            </a:fld>
            <a:endParaRPr lang="en-US"/>
          </a:p>
        </p:txBody>
      </p:sp>
      <p:sp>
        <p:nvSpPr>
          <p:cNvPr id="2580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F4E664-BEFC-46C5-8E92-A16B42AEE8B7}" type="slidenum">
              <a:rPr lang="en-US"/>
              <a:pPr/>
              <a:t>68</a:t>
            </a:fld>
            <a:endParaRPr lang="en-US"/>
          </a:p>
        </p:txBody>
      </p:sp>
      <p:sp>
        <p:nvSpPr>
          <p:cNvPr id="2590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5BAEFC-8297-4BFE-9C96-116101354623}" type="slidenum">
              <a:rPr lang="en-US"/>
              <a:pPr/>
              <a:t>69</a:t>
            </a:fld>
            <a:endParaRPr lang="en-US"/>
          </a:p>
        </p:txBody>
      </p:sp>
      <p:sp>
        <p:nvSpPr>
          <p:cNvPr id="2600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61F27D-84E7-4256-B663-368F08937165}" type="slidenum">
              <a:rPr lang="en-US"/>
              <a:pPr/>
              <a:t>7</a:t>
            </a:fld>
            <a:endParaRPr lang="en-US"/>
          </a:p>
        </p:txBody>
      </p:sp>
      <p:sp>
        <p:nvSpPr>
          <p:cNvPr id="1955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EC5CEA-A807-4F10-9FBB-FC228B69084E}" type="slidenum">
              <a:rPr lang="en-US"/>
              <a:pPr/>
              <a:t>70</a:t>
            </a:fld>
            <a:endParaRPr lang="en-US"/>
          </a:p>
        </p:txBody>
      </p:sp>
      <p:sp>
        <p:nvSpPr>
          <p:cNvPr id="2611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691127-B787-487E-ADBC-9061074E2BBC}" type="slidenum">
              <a:rPr lang="en-US"/>
              <a:pPr/>
              <a:t>71</a:t>
            </a:fld>
            <a:endParaRPr lang="en-US"/>
          </a:p>
        </p:txBody>
      </p:sp>
      <p:sp>
        <p:nvSpPr>
          <p:cNvPr id="2621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0C43C9-DF57-43C3-8A4C-8D3C6A294C9B}" type="slidenum">
              <a:rPr lang="en-US"/>
              <a:pPr/>
              <a:t>72</a:t>
            </a:fld>
            <a:endParaRPr lang="en-US"/>
          </a:p>
        </p:txBody>
      </p:sp>
      <p:sp>
        <p:nvSpPr>
          <p:cNvPr id="2631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158D52-7C5D-4368-864B-B36417D3E42B}" type="slidenum">
              <a:rPr lang="en-US"/>
              <a:pPr/>
              <a:t>73</a:t>
            </a:fld>
            <a:endParaRPr lang="en-US"/>
          </a:p>
        </p:txBody>
      </p:sp>
      <p:sp>
        <p:nvSpPr>
          <p:cNvPr id="2641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F4C2BE-7A4A-41D7-A69B-9C2725A94C7F}" type="slidenum">
              <a:rPr lang="en-US"/>
              <a:pPr/>
              <a:t>74</a:t>
            </a:fld>
            <a:endParaRPr lang="en-US"/>
          </a:p>
        </p:txBody>
      </p:sp>
      <p:sp>
        <p:nvSpPr>
          <p:cNvPr id="2652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89454A-E4D9-4065-B4B9-BCCB371A9A7E}" type="slidenum">
              <a:rPr lang="en-US"/>
              <a:pPr/>
              <a:t>75</a:t>
            </a:fld>
            <a:endParaRPr lang="en-US"/>
          </a:p>
        </p:txBody>
      </p:sp>
      <p:sp>
        <p:nvSpPr>
          <p:cNvPr id="2662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393BA6-D99C-4EF4-8CC4-E3B4513078AD}" type="slidenum">
              <a:rPr lang="en-US"/>
              <a:pPr/>
              <a:t>76</a:t>
            </a:fld>
            <a:endParaRPr lang="en-US"/>
          </a:p>
        </p:txBody>
      </p:sp>
      <p:sp>
        <p:nvSpPr>
          <p:cNvPr id="2672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BD3FBE-1E96-4057-B9D5-D4FAC8EDF9C4}" type="slidenum">
              <a:rPr lang="en-US"/>
              <a:pPr/>
              <a:t>77</a:t>
            </a:fld>
            <a:endParaRPr lang="en-US"/>
          </a:p>
        </p:txBody>
      </p:sp>
      <p:sp>
        <p:nvSpPr>
          <p:cNvPr id="2682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45E225-51C0-473D-A656-6ECEEE1447D9}" type="slidenum">
              <a:rPr lang="en-US"/>
              <a:pPr/>
              <a:t>78</a:t>
            </a:fld>
            <a:endParaRPr lang="en-US"/>
          </a:p>
        </p:txBody>
      </p:sp>
      <p:sp>
        <p:nvSpPr>
          <p:cNvPr id="2693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F90152-0B36-478B-AA41-F8960CA96D3F}" type="slidenum">
              <a:rPr lang="en-US"/>
              <a:pPr/>
              <a:t>79</a:t>
            </a:fld>
            <a:endParaRPr lang="en-US"/>
          </a:p>
        </p:txBody>
      </p:sp>
      <p:sp>
        <p:nvSpPr>
          <p:cNvPr id="2703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539BB6-2CA0-466B-A9AA-71FAB46BB1F0}" type="slidenum">
              <a:rPr lang="en-US"/>
              <a:pPr/>
              <a:t>8</a:t>
            </a:fld>
            <a:endParaRPr lang="en-US"/>
          </a:p>
        </p:txBody>
      </p:sp>
      <p:sp>
        <p:nvSpPr>
          <p:cNvPr id="1966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C83D49-FDEA-4DFA-9430-5C5E455E461A}" type="slidenum">
              <a:rPr lang="en-US"/>
              <a:pPr/>
              <a:t>80</a:t>
            </a:fld>
            <a:endParaRPr lang="en-US"/>
          </a:p>
        </p:txBody>
      </p:sp>
      <p:sp>
        <p:nvSpPr>
          <p:cNvPr id="2713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B87C4B-16E4-4D2B-9F1E-424A947F8E30}" type="slidenum">
              <a:rPr lang="en-US"/>
              <a:pPr/>
              <a:t>9</a:t>
            </a:fld>
            <a:endParaRPr lang="en-US"/>
          </a:p>
        </p:txBody>
      </p:sp>
      <p:sp>
        <p:nvSpPr>
          <p:cNvPr id="1976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0875" y="371475"/>
            <a:ext cx="2143125" cy="63833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71475"/>
            <a:ext cx="6276975" cy="63833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71500" y="371475"/>
            <a:ext cx="8572500" cy="6383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889000"/>
            <a:ext cx="4210050" cy="5865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3950" y="889000"/>
            <a:ext cx="4210050" cy="5865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al1a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71475"/>
            <a:ext cx="533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889000"/>
            <a:ext cx="8572500" cy="5865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9pPr>
    </p:titleStyle>
    <p:bodyStyle>
      <a:lvl1pPr indent="3175" algn="l" rtl="0" fontAlgn="base">
        <a:lnSpc>
          <a:spcPct val="130000"/>
        </a:lnSpc>
        <a:spcBef>
          <a:spcPct val="20000"/>
        </a:spcBef>
        <a:spcAft>
          <a:spcPct val="0"/>
        </a:spcAft>
        <a:defRPr sz="3200">
          <a:solidFill>
            <a:srgbClr val="800000"/>
          </a:solidFill>
          <a:latin typeface="+mn-lt"/>
          <a:ea typeface="+mn-ea"/>
          <a:cs typeface="+mn-cs"/>
        </a:defRPr>
      </a:lvl1pPr>
      <a:lvl2pPr marL="741363" indent="-284163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AC4600"/>
          </a:solidFill>
          <a:latin typeface="+mn-lt"/>
        </a:defRPr>
      </a:lvl2pPr>
      <a:lvl3pPr marL="1431925" indent="-228600" algn="l" rtl="0" fontAlgn="base">
        <a:spcBef>
          <a:spcPct val="20000"/>
        </a:spcBef>
        <a:spcAft>
          <a:spcPct val="0"/>
        </a:spcAft>
        <a:defRPr sz="2800">
          <a:solidFill>
            <a:srgbClr val="AC4600"/>
          </a:solidFill>
          <a:latin typeface="+mn-lt"/>
        </a:defRPr>
      </a:lvl3pPr>
      <a:lvl4pPr marL="1774825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1177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2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caldesig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423863"/>
            <a:ext cx="8210550" cy="6157912"/>
          </a:xfrm>
          <a:prstGeom prst="rect">
            <a:avLst/>
          </a:prstGeom>
          <a:noFill/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662113" y="3124200"/>
            <a:ext cx="617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D8B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APPLICATIONS OF DIFFERENTIATION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6781800" y="21336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4953000" y="606425"/>
            <a:ext cx="16764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0">
                <a:solidFill>
                  <a:srgbClr val="FFD8BD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Let </a:t>
            </a:r>
            <a:r>
              <a:rPr lang="en-US" i="1"/>
              <a:t>x</a:t>
            </a:r>
            <a:r>
              <a:rPr lang="en-US" baseline="-25000"/>
              <a:t>1</a:t>
            </a:r>
            <a:r>
              <a:rPr lang="en-US"/>
              <a:t> and </a:t>
            </a:r>
            <a:r>
              <a:rPr lang="en-US" i="1"/>
              <a:t>x</a:t>
            </a:r>
            <a:r>
              <a:rPr lang="en-US" baseline="-25000"/>
              <a:t>2</a:t>
            </a:r>
            <a:r>
              <a:rPr lang="en-US"/>
              <a:t> be any two numbers in </a:t>
            </a:r>
            <a:br>
              <a:rPr lang="en-US"/>
            </a:br>
            <a:r>
              <a:rPr lang="en-US"/>
              <a:t>the interval with </a:t>
            </a:r>
            <a:r>
              <a:rPr lang="en-US" i="1"/>
              <a:t>x</a:t>
            </a:r>
            <a:r>
              <a:rPr lang="en-US" baseline="-25000"/>
              <a:t>1</a:t>
            </a:r>
            <a:r>
              <a:rPr lang="en-US"/>
              <a:t> &lt; </a:t>
            </a:r>
            <a:r>
              <a:rPr lang="en-US" i="1"/>
              <a:t>x</a:t>
            </a:r>
            <a:r>
              <a:rPr lang="en-US" baseline="-25000"/>
              <a:t>2</a:t>
            </a:r>
            <a:r>
              <a:rPr lang="en-US"/>
              <a:t>. </a:t>
            </a:r>
          </a:p>
          <a:p>
            <a:endParaRPr lang="en-US"/>
          </a:p>
          <a:p>
            <a:r>
              <a:rPr lang="en-US"/>
              <a:t>According to the definition of an increasing function, we have to show that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 baseline="-25000"/>
              <a:t>1</a:t>
            </a:r>
            <a:r>
              <a:rPr lang="en-US"/>
              <a:t>) &lt;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 baseline="-25000"/>
              <a:t>2</a:t>
            </a:r>
            <a:r>
              <a:rPr lang="en-US"/>
              <a:t>).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 a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I/D TEST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Since we are given that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&gt; 0, we know that </a:t>
            </a:r>
            <a:r>
              <a:rPr lang="en-US" i="1"/>
              <a:t>f</a:t>
            </a:r>
            <a:r>
              <a:rPr lang="en-US"/>
              <a:t> is differentiable on [</a:t>
            </a:r>
            <a:r>
              <a:rPr lang="en-US" i="1"/>
              <a:t>x</a:t>
            </a:r>
            <a:r>
              <a:rPr lang="en-US" baseline="-25000"/>
              <a:t>1</a:t>
            </a:r>
            <a:r>
              <a:rPr lang="en-US"/>
              <a:t>, </a:t>
            </a:r>
            <a:r>
              <a:rPr lang="en-US" i="1"/>
              <a:t>x</a:t>
            </a:r>
            <a:r>
              <a:rPr lang="en-US" baseline="-25000"/>
              <a:t>2</a:t>
            </a:r>
            <a:r>
              <a:rPr lang="en-US"/>
              <a:t>]. </a:t>
            </a:r>
          </a:p>
          <a:p>
            <a:endParaRPr lang="en-US"/>
          </a:p>
          <a:p>
            <a:r>
              <a:rPr lang="en-US"/>
              <a:t>So, by the Mean Value Theorem, there is </a:t>
            </a:r>
            <a:br>
              <a:rPr lang="en-US"/>
            </a:br>
            <a:r>
              <a:rPr lang="en-US"/>
              <a:t>a number </a:t>
            </a:r>
            <a:r>
              <a:rPr lang="en-US" i="1"/>
              <a:t>c </a:t>
            </a:r>
            <a:r>
              <a:rPr lang="en-US"/>
              <a:t>between </a:t>
            </a:r>
            <a:r>
              <a:rPr lang="en-US" i="1"/>
              <a:t>x</a:t>
            </a:r>
            <a:r>
              <a:rPr lang="en-US" baseline="-25000"/>
              <a:t>1</a:t>
            </a:r>
            <a:r>
              <a:rPr lang="en-US"/>
              <a:t> and </a:t>
            </a:r>
            <a:r>
              <a:rPr lang="en-US" i="1"/>
              <a:t>x</a:t>
            </a:r>
            <a:r>
              <a:rPr lang="en-US" baseline="-25000"/>
              <a:t>2</a:t>
            </a:r>
            <a:r>
              <a:rPr lang="en-US"/>
              <a:t> such that: </a:t>
            </a:r>
          </a:p>
          <a:p>
            <a:pPr algn="ctr"/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 baseline="-25000"/>
              <a:t>2</a:t>
            </a:r>
            <a:r>
              <a:rPr lang="en-US"/>
              <a:t>) –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 baseline="-25000"/>
              <a:t>1</a:t>
            </a:r>
            <a:r>
              <a:rPr lang="en-US"/>
              <a:t>) =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)(</a:t>
            </a:r>
            <a:r>
              <a:rPr lang="en-US" i="1"/>
              <a:t>x</a:t>
            </a:r>
            <a:r>
              <a:rPr lang="en-US" baseline="-25000"/>
              <a:t>2</a:t>
            </a:r>
            <a:r>
              <a:rPr lang="en-US"/>
              <a:t> – </a:t>
            </a:r>
            <a:r>
              <a:rPr lang="en-US" i="1"/>
              <a:t>x</a:t>
            </a:r>
            <a:r>
              <a:rPr lang="en-US" baseline="-25000"/>
              <a:t>1</a:t>
            </a:r>
            <a:r>
              <a:rPr lang="en-US"/>
              <a:t>)</a:t>
            </a:r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I/D TEST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 a (Equation 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Now,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&gt; 0 by assumption and </a:t>
            </a:r>
            <a:r>
              <a:rPr lang="en-US" i="1"/>
              <a:t>x</a:t>
            </a:r>
            <a:r>
              <a:rPr lang="en-US" baseline="-25000"/>
              <a:t>2 </a:t>
            </a:r>
            <a:r>
              <a:rPr lang="en-US" i="1"/>
              <a:t>– x</a:t>
            </a:r>
            <a:r>
              <a:rPr lang="en-US" baseline="-25000"/>
              <a:t>1</a:t>
            </a:r>
            <a:r>
              <a:rPr lang="en-US"/>
              <a:t> &gt;</a:t>
            </a:r>
            <a:r>
              <a:rPr lang="en-US" i="1"/>
              <a:t> </a:t>
            </a:r>
            <a:r>
              <a:rPr lang="en-US"/>
              <a:t>0 because </a:t>
            </a:r>
            <a:r>
              <a:rPr lang="en-US" i="1"/>
              <a:t>x</a:t>
            </a:r>
            <a:r>
              <a:rPr lang="en-US" baseline="-25000"/>
              <a:t>1 </a:t>
            </a:r>
            <a:r>
              <a:rPr lang="en-US" i="1"/>
              <a:t>&lt;</a:t>
            </a:r>
            <a:r>
              <a:rPr lang="en-US" baseline="-25000"/>
              <a:t> </a:t>
            </a:r>
            <a:r>
              <a:rPr lang="en-US" i="1"/>
              <a:t>x</a:t>
            </a:r>
            <a:r>
              <a:rPr lang="en-US" baseline="-25000"/>
              <a:t>2 </a:t>
            </a:r>
            <a:r>
              <a:rPr lang="en-US"/>
              <a:t>.</a:t>
            </a:r>
          </a:p>
          <a:p>
            <a:r>
              <a:rPr lang="en-US"/>
              <a:t>Thus, the right side of Equation 1 is positive.</a:t>
            </a:r>
          </a:p>
          <a:p>
            <a:r>
              <a:rPr lang="en-US"/>
              <a:t>So,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 baseline="-25000"/>
              <a:t>2</a:t>
            </a:r>
            <a:r>
              <a:rPr lang="en-US"/>
              <a:t>) –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 baseline="-25000"/>
              <a:t>1</a:t>
            </a:r>
            <a:r>
              <a:rPr lang="en-US"/>
              <a:t>) &gt; 0     or    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 baseline="-25000"/>
              <a:t>1</a:t>
            </a:r>
            <a:r>
              <a:rPr lang="en-US"/>
              <a:t>) &lt;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 baseline="-25000"/>
              <a:t>2</a:t>
            </a:r>
            <a:r>
              <a:rPr lang="en-US"/>
              <a:t>)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This shows that </a:t>
            </a:r>
            <a:r>
              <a:rPr lang="en-US" sz="2400" i="1"/>
              <a:t>f </a:t>
            </a:r>
            <a:r>
              <a:rPr lang="en-US" sz="2400"/>
              <a:t>is increasing.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Part (b) is proved similarly.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Proof a and b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I/D TEST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46138"/>
            <a:ext cx="8572500" cy="5865812"/>
          </a:xfrm>
        </p:spPr>
        <p:txBody>
          <a:bodyPr/>
          <a:lstStyle/>
          <a:p>
            <a:r>
              <a:rPr lang="en-US" sz="3600"/>
              <a:t>Find where the function </a:t>
            </a:r>
            <a:br>
              <a:rPr lang="en-US" sz="3600"/>
            </a:br>
            <a:r>
              <a:rPr lang="en-US" sz="3600"/>
              <a:t>	</a:t>
            </a:r>
            <a:r>
              <a:rPr lang="en-US" sz="3600" i="1"/>
              <a:t>f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= 3</a:t>
            </a:r>
            <a:r>
              <a:rPr lang="en-US" sz="3600" i="1"/>
              <a:t>x</a:t>
            </a:r>
            <a:r>
              <a:rPr lang="en-US" sz="3600" baseline="30000"/>
              <a:t>4</a:t>
            </a:r>
            <a:r>
              <a:rPr lang="en-US" sz="3600"/>
              <a:t> – 4</a:t>
            </a:r>
            <a:r>
              <a:rPr lang="en-US" sz="3600" i="1"/>
              <a:t>x</a:t>
            </a:r>
            <a:r>
              <a:rPr lang="en-US" sz="3600" baseline="30000"/>
              <a:t>3</a:t>
            </a:r>
            <a:r>
              <a:rPr lang="en-US" sz="3600"/>
              <a:t> – 12</a:t>
            </a:r>
            <a:r>
              <a:rPr lang="en-US" sz="3600" i="1"/>
              <a:t>x</a:t>
            </a:r>
            <a:r>
              <a:rPr lang="en-US" sz="3600" baseline="30000"/>
              <a:t>2</a:t>
            </a:r>
            <a:r>
              <a:rPr lang="en-US" sz="3600"/>
              <a:t> + 5 </a:t>
            </a:r>
            <a:br>
              <a:rPr lang="en-US" sz="3600"/>
            </a:br>
            <a:r>
              <a:rPr lang="en-US" sz="3600"/>
              <a:t>is increasing and where it is decreasing.</a:t>
            </a: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I/D TEST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572500" cy="5865812"/>
          </a:xfrm>
        </p:spPr>
        <p:txBody>
          <a:bodyPr/>
          <a:lstStyle/>
          <a:p>
            <a:r>
              <a:rPr lang="en-US" sz="3400" i="1"/>
              <a:t>f’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= 12</a:t>
            </a:r>
            <a:r>
              <a:rPr lang="en-US" sz="3400" i="1"/>
              <a:t>x</a:t>
            </a:r>
            <a:r>
              <a:rPr lang="en-US" sz="3400" baseline="30000"/>
              <a:t>3</a:t>
            </a:r>
            <a:r>
              <a:rPr lang="en-US" sz="3400"/>
              <a:t> - 12</a:t>
            </a:r>
            <a:r>
              <a:rPr lang="en-US" sz="3400" i="1"/>
              <a:t>x</a:t>
            </a:r>
            <a:r>
              <a:rPr lang="en-US" sz="3400" baseline="30000"/>
              <a:t>2</a:t>
            </a:r>
            <a:r>
              <a:rPr lang="en-US" sz="3400"/>
              <a:t> - 24</a:t>
            </a:r>
            <a:r>
              <a:rPr lang="en-US" sz="3400" i="1"/>
              <a:t>x =</a:t>
            </a:r>
            <a:r>
              <a:rPr lang="en-US" sz="3400"/>
              <a:t> 12</a:t>
            </a:r>
            <a:r>
              <a:rPr lang="en-US" sz="3400" i="1"/>
              <a:t>x</a:t>
            </a:r>
            <a:r>
              <a:rPr lang="en-US" sz="3400"/>
              <a:t>(</a:t>
            </a:r>
            <a:r>
              <a:rPr lang="en-US" sz="3400" i="1"/>
              <a:t>x –</a:t>
            </a:r>
            <a:r>
              <a:rPr lang="en-US" sz="3400"/>
              <a:t> 2)(</a:t>
            </a:r>
            <a:r>
              <a:rPr lang="en-US" sz="3400" i="1"/>
              <a:t>x +</a:t>
            </a:r>
            <a:r>
              <a:rPr lang="en-US" sz="3400"/>
              <a:t> 1)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To use the ID Test, we have to know where </a:t>
            </a:r>
            <a:br>
              <a:rPr lang="en-US" sz="2600"/>
            </a:br>
            <a:r>
              <a:rPr lang="en-US" sz="2600" i="1"/>
              <a:t>f’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 &gt; 0 and where </a:t>
            </a:r>
            <a:r>
              <a:rPr lang="en-US" sz="2600" i="1"/>
              <a:t>f’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 &lt; 0. 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This depends on the signs of the three factors </a:t>
            </a:r>
            <a:br>
              <a:rPr lang="en-US" sz="2600"/>
            </a:br>
            <a:r>
              <a:rPr lang="en-US" sz="2600"/>
              <a:t>of </a:t>
            </a:r>
            <a:r>
              <a:rPr lang="en-US" sz="2600" i="1"/>
              <a:t>f’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)—namely, 12</a:t>
            </a:r>
            <a:r>
              <a:rPr lang="en-US" sz="2600" i="1"/>
              <a:t>x</a:t>
            </a:r>
            <a:r>
              <a:rPr lang="en-US" sz="2600"/>
              <a:t>, </a:t>
            </a:r>
            <a:r>
              <a:rPr lang="en-US" sz="2600" i="1"/>
              <a:t>x</a:t>
            </a:r>
            <a:r>
              <a:rPr lang="en-US" sz="2600"/>
              <a:t> – 2, and </a:t>
            </a:r>
            <a:r>
              <a:rPr lang="en-US" sz="2600" i="1"/>
              <a:t>x</a:t>
            </a:r>
            <a:r>
              <a:rPr lang="en-US" sz="2600"/>
              <a:t> + 1.</a:t>
            </a:r>
            <a:endParaRPr lang="en-US" sz="2200"/>
          </a:p>
        </p:txBody>
      </p:sp>
      <p:sp>
        <p:nvSpPr>
          <p:cNvPr id="18227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I/D TEST</a:t>
            </a:r>
          </a:p>
        </p:txBody>
      </p:sp>
      <p:sp>
        <p:nvSpPr>
          <p:cNvPr id="18227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We divide the real line into intervals </a:t>
            </a:r>
            <a:br>
              <a:rPr lang="en-US" sz="3400"/>
            </a:br>
            <a:r>
              <a:rPr lang="en-US" sz="3400"/>
              <a:t>whose endpoints are the critical numbers </a:t>
            </a:r>
            <a:br>
              <a:rPr lang="en-US" sz="3400"/>
            </a:br>
            <a:r>
              <a:rPr lang="en-US" sz="3400"/>
              <a:t>-1, 0, and 2 and arrange our work in </a:t>
            </a:r>
            <a:br>
              <a:rPr lang="en-US" sz="3400"/>
            </a:br>
            <a:r>
              <a:rPr lang="en-US" sz="3400"/>
              <a:t>a chart.</a:t>
            </a:r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914400" y="4662488"/>
            <a:ext cx="7993063" cy="1966912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  <p:sp>
        <p:nvSpPr>
          <p:cNvPr id="80907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I/D TEST</a:t>
            </a:r>
          </a:p>
        </p:txBody>
      </p:sp>
      <p:pic>
        <p:nvPicPr>
          <p:cNvPr id="80908" name="Picture 12" descr="04p2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767263"/>
            <a:ext cx="782637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/>
              <a:t>A plus sign indicates the given expression </a:t>
            </a:r>
            <a:br>
              <a:rPr lang="en-US"/>
            </a:br>
            <a:r>
              <a:rPr lang="en-US"/>
              <a:t>is positive.</a:t>
            </a:r>
          </a:p>
          <a:p>
            <a:r>
              <a:rPr lang="en-US"/>
              <a:t>A minus sign indicates it is negative.</a:t>
            </a:r>
          </a:p>
          <a:p>
            <a:r>
              <a:rPr lang="en-US"/>
              <a:t>The last column gives the conclusion </a:t>
            </a:r>
            <a:br>
              <a:rPr lang="en-US"/>
            </a:br>
            <a:r>
              <a:rPr lang="en-US"/>
              <a:t>based on the I/D Test.</a:t>
            </a:r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I/D TEST</a:t>
            </a:r>
          </a:p>
        </p:txBody>
      </p:sp>
      <p:sp>
        <p:nvSpPr>
          <p:cNvPr id="18330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  <p:sp>
        <p:nvSpPr>
          <p:cNvPr id="183308" name="Rectangle 12"/>
          <p:cNvSpPr>
            <a:spLocks noChangeArrowheads="1"/>
          </p:cNvSpPr>
          <p:nvPr/>
        </p:nvSpPr>
        <p:spPr bwMode="auto">
          <a:xfrm>
            <a:off x="914400" y="4662488"/>
            <a:ext cx="7993063" cy="1966912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83309" name="Picture 13" descr="04p2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767263"/>
            <a:ext cx="782637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46138"/>
            <a:ext cx="8572500" cy="5865812"/>
          </a:xfrm>
        </p:spPr>
        <p:txBody>
          <a:bodyPr/>
          <a:lstStyle/>
          <a:p>
            <a:r>
              <a:rPr lang="en-US" sz="3600"/>
              <a:t>For instance, </a:t>
            </a:r>
            <a:r>
              <a:rPr lang="en-US" sz="3600" i="1"/>
              <a:t>f’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&lt; 0 for 0 &lt; </a:t>
            </a:r>
            <a:r>
              <a:rPr lang="en-US" sz="3600" i="1"/>
              <a:t>x</a:t>
            </a:r>
            <a:r>
              <a:rPr lang="en-US" sz="3600"/>
              <a:t> &lt; 2.</a:t>
            </a:r>
          </a:p>
          <a:p>
            <a:r>
              <a:rPr lang="en-US" sz="3600"/>
              <a:t>So, </a:t>
            </a:r>
            <a:r>
              <a:rPr lang="en-US" sz="3600" i="1"/>
              <a:t>f</a:t>
            </a:r>
            <a:r>
              <a:rPr lang="en-US" sz="3600"/>
              <a:t> is decreasing on (0, 2).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600"/>
              <a:t>It would also be true to say that </a:t>
            </a:r>
            <a:r>
              <a:rPr lang="en-US" sz="2600" i="1"/>
              <a:t>f </a:t>
            </a:r>
            <a:r>
              <a:rPr lang="en-US" sz="2600"/>
              <a:t>is decreasing </a:t>
            </a:r>
            <a:br>
              <a:rPr lang="en-US" sz="2600"/>
            </a:br>
            <a:r>
              <a:rPr lang="en-US" sz="2600"/>
              <a:t>on the closed interval. </a:t>
            </a:r>
          </a:p>
        </p:txBody>
      </p:sp>
      <p:sp>
        <p:nvSpPr>
          <p:cNvPr id="82963" name="Text Box 19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  <p:sp>
        <p:nvSpPr>
          <p:cNvPr id="82965" name="Rectangle 2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I/D TEST</a:t>
            </a:r>
          </a:p>
        </p:txBody>
      </p:sp>
      <p:sp>
        <p:nvSpPr>
          <p:cNvPr id="82973" name="Rectangle 29"/>
          <p:cNvSpPr>
            <a:spLocks noChangeArrowheads="1"/>
          </p:cNvSpPr>
          <p:nvPr/>
        </p:nvSpPr>
        <p:spPr bwMode="auto">
          <a:xfrm>
            <a:off x="914400" y="4662488"/>
            <a:ext cx="7993063" cy="1966912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2974" name="Picture 30" descr="04p2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767263"/>
            <a:ext cx="782637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4381500" cy="5865812"/>
          </a:xfrm>
        </p:spPr>
        <p:txBody>
          <a:bodyPr/>
          <a:lstStyle/>
          <a:p>
            <a:r>
              <a:rPr lang="en-US" sz="3800"/>
              <a:t>The graph of </a:t>
            </a:r>
            <a:r>
              <a:rPr lang="en-US" sz="3800" i="1"/>
              <a:t>f </a:t>
            </a:r>
            <a:r>
              <a:rPr lang="en-US" sz="3800"/>
              <a:t>confirms </a:t>
            </a:r>
            <a:br>
              <a:rPr lang="en-US" sz="3800"/>
            </a:br>
            <a:r>
              <a:rPr lang="en-US" sz="3800"/>
              <a:t>the information </a:t>
            </a:r>
            <a:br>
              <a:rPr lang="en-US" sz="3800"/>
            </a:br>
            <a:r>
              <a:rPr lang="en-US" sz="3800"/>
              <a:t>in the chart.</a:t>
            </a:r>
          </a:p>
        </p:txBody>
      </p:sp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5105400" y="1143000"/>
            <a:ext cx="3948113" cy="2895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3981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  <p:sp>
        <p:nvSpPr>
          <p:cNvPr id="83983" name="Rectangle 1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I/D TEST</a:t>
            </a:r>
          </a:p>
        </p:txBody>
      </p:sp>
      <p:pic>
        <p:nvPicPr>
          <p:cNvPr id="83989" name="Picture 21" descr="0403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3838" y="1284288"/>
            <a:ext cx="3582987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3990" name="Rectangle 22"/>
          <p:cNvSpPr>
            <a:spLocks noChangeArrowheads="1"/>
          </p:cNvSpPr>
          <p:nvPr/>
        </p:nvSpPr>
        <p:spPr bwMode="auto">
          <a:xfrm>
            <a:off x="914400" y="4662488"/>
            <a:ext cx="7993063" cy="1966912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3991" name="Picture 23" descr="04p28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4767263"/>
            <a:ext cx="782637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/>
              <a:t>Recall from Section 4.1 that, if </a:t>
            </a:r>
            <a:r>
              <a:rPr lang="en-US" i="1"/>
              <a:t>f</a:t>
            </a:r>
            <a:r>
              <a:rPr lang="en-US"/>
              <a:t> has a local maximum or minimum at </a:t>
            </a:r>
            <a:r>
              <a:rPr lang="en-US" i="1"/>
              <a:t>c</a:t>
            </a:r>
            <a:r>
              <a:rPr lang="en-US"/>
              <a:t>, then </a:t>
            </a:r>
            <a:r>
              <a:rPr lang="en-US" i="1"/>
              <a:t>c</a:t>
            </a:r>
            <a:r>
              <a:rPr lang="en-US"/>
              <a:t> must be </a:t>
            </a:r>
            <a:br>
              <a:rPr lang="en-US"/>
            </a:br>
            <a:r>
              <a:rPr lang="en-US"/>
              <a:t>a critical number of </a:t>
            </a:r>
            <a:r>
              <a:rPr lang="en-US" i="1"/>
              <a:t>f </a:t>
            </a:r>
            <a:r>
              <a:rPr lang="en-US"/>
              <a:t>(by Fermat’s Theorem).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However, not every critical number gives rise </a:t>
            </a:r>
            <a:br>
              <a:rPr lang="en-US" sz="2400"/>
            </a:br>
            <a:r>
              <a:rPr lang="en-US" sz="2400"/>
              <a:t>to a maximum or a minimum.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So, we need a test that will tell us whether or not </a:t>
            </a:r>
            <a:r>
              <a:rPr lang="en-US" sz="2400" i="1"/>
              <a:t>f</a:t>
            </a:r>
            <a:r>
              <a:rPr lang="en-US" sz="2400"/>
              <a:t> </a:t>
            </a:r>
            <a:br>
              <a:rPr lang="en-US" sz="2400"/>
            </a:br>
            <a:r>
              <a:rPr lang="en-US" sz="2400"/>
              <a:t>has a local maximum or minimum at a critical number.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5943600" cy="585788"/>
          </a:xfrm>
        </p:spPr>
        <p:txBody>
          <a:bodyPr/>
          <a:lstStyle/>
          <a:p>
            <a:r>
              <a:rPr lang="en-US"/>
              <a:t>APPLICATIONS OF DIFFERENTIATION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66775"/>
            <a:ext cx="8572500" cy="5865813"/>
          </a:xfrm>
        </p:spPr>
        <p:txBody>
          <a:bodyPr/>
          <a:lstStyle/>
          <a:p>
            <a:r>
              <a:rPr lang="en-US" sz="3400"/>
              <a:t>Many applications of calculus depend </a:t>
            </a:r>
            <a:br>
              <a:rPr lang="en-US" sz="3400"/>
            </a:br>
            <a:r>
              <a:rPr lang="en-US" sz="3400"/>
              <a:t>on our ability to deduce facts about </a:t>
            </a:r>
            <a:br>
              <a:rPr lang="en-US" sz="3400"/>
            </a:br>
            <a:r>
              <a:rPr lang="en-US" sz="3400"/>
              <a:t>a function </a:t>
            </a:r>
            <a:r>
              <a:rPr lang="en-US" sz="3400" i="1"/>
              <a:t>f </a:t>
            </a:r>
            <a:r>
              <a:rPr lang="en-US" sz="3400"/>
              <a:t>from information concerning </a:t>
            </a:r>
            <a:br>
              <a:rPr lang="en-US" sz="3400"/>
            </a:br>
            <a:r>
              <a:rPr lang="en-US" sz="3400"/>
              <a:t>its derivatives.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/>
              <a:t>You can see from the figure that </a:t>
            </a:r>
            <a:r>
              <a:rPr lang="en-US" i="1"/>
              <a:t>f</a:t>
            </a:r>
            <a:r>
              <a:rPr lang="en-US"/>
              <a:t>(0) = 5 is </a:t>
            </a:r>
            <a:br>
              <a:rPr lang="en-US"/>
            </a:br>
            <a:r>
              <a:rPr lang="en-US"/>
              <a:t>a local maximum value of </a:t>
            </a:r>
            <a:r>
              <a:rPr lang="en-US" i="1"/>
              <a:t>f</a:t>
            </a:r>
            <a:r>
              <a:rPr lang="en-US"/>
              <a:t> because </a:t>
            </a:r>
            <a:r>
              <a:rPr lang="en-US" i="1"/>
              <a:t>f </a:t>
            </a:r>
            <a:r>
              <a:rPr lang="en-US"/>
              <a:t>increases on (-1, 0) and decreases on (0, 2).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In terms of derivatives, </a:t>
            </a:r>
            <a:br>
              <a:rPr lang="en-US" sz="2400"/>
            </a:br>
            <a:r>
              <a:rPr lang="en-US" sz="2400" i="1"/>
              <a:t>f’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&gt; 0 for -1 &lt; </a:t>
            </a:r>
            <a:r>
              <a:rPr lang="en-US" sz="2400" i="1"/>
              <a:t>x</a:t>
            </a:r>
            <a:r>
              <a:rPr lang="en-US" sz="2400"/>
              <a:t> &lt; 0 </a:t>
            </a:r>
            <a:br>
              <a:rPr lang="en-US" sz="2400"/>
            </a:br>
            <a:r>
              <a:rPr lang="en-US" sz="2400"/>
              <a:t>and </a:t>
            </a:r>
            <a:r>
              <a:rPr lang="en-US" sz="2400" i="1"/>
              <a:t>f’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&lt; 0 for 0 &lt; </a:t>
            </a:r>
            <a:r>
              <a:rPr lang="en-US" sz="2400" i="1"/>
              <a:t>x</a:t>
            </a:r>
            <a:r>
              <a:rPr lang="en-US" sz="2400"/>
              <a:t> &lt; 2.</a:t>
            </a:r>
          </a:p>
        </p:txBody>
      </p:sp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5043488" y="3835400"/>
            <a:ext cx="3871912" cy="2895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6023" name="Picture 7" descr="0403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9063" y="3962400"/>
            <a:ext cx="3582987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600"/>
              <a:t>In other words, the sign of </a:t>
            </a:r>
            <a:r>
              <a:rPr lang="en-US" sz="3600" i="1"/>
              <a:t>f’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</a:t>
            </a:r>
            <a:br>
              <a:rPr lang="en-US" sz="3600"/>
            </a:br>
            <a:r>
              <a:rPr lang="en-US" sz="3600"/>
              <a:t>changes from positive to negative at 0.</a:t>
            </a:r>
            <a:endParaRPr lang="en-US"/>
          </a:p>
          <a:p>
            <a:pPr lvl="1"/>
            <a:endParaRPr lang="en-US"/>
          </a:p>
          <a:p>
            <a:pPr lvl="1"/>
            <a:r>
              <a:rPr lang="en-US" sz="2600"/>
              <a:t>This observation is the basis of the following test.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FIRST DERIVATIVE TEST</a:t>
            </a:r>
            <a:endParaRPr lang="en-US" b="0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/>
              <a:t>Suppose that </a:t>
            </a:r>
            <a:r>
              <a:rPr lang="en-US" i="1"/>
              <a:t>c</a:t>
            </a:r>
            <a:r>
              <a:rPr lang="en-US"/>
              <a:t> is a critical number of </a:t>
            </a:r>
            <a:br>
              <a:rPr lang="en-US"/>
            </a:br>
            <a:r>
              <a:rPr lang="en-US"/>
              <a:t>a continuous function </a:t>
            </a:r>
            <a:r>
              <a:rPr lang="en-US" i="1"/>
              <a:t>f</a:t>
            </a:r>
            <a:r>
              <a:rPr lang="en-US"/>
              <a:t>.</a:t>
            </a:r>
          </a:p>
          <a:p>
            <a:endParaRPr lang="en-US"/>
          </a:p>
          <a:p>
            <a:r>
              <a:rPr lang="en-US"/>
              <a:t>a. If </a:t>
            </a:r>
            <a:r>
              <a:rPr lang="en-US" i="1"/>
              <a:t>f’</a:t>
            </a:r>
            <a:r>
              <a:rPr lang="en-US"/>
              <a:t> changes from </a:t>
            </a:r>
            <a:br>
              <a:rPr lang="en-US"/>
            </a:br>
            <a:r>
              <a:rPr lang="en-US"/>
              <a:t>    positive to negative </a:t>
            </a:r>
            <a:br>
              <a:rPr lang="en-US"/>
            </a:br>
            <a:r>
              <a:rPr lang="en-US"/>
              <a:t>    at </a:t>
            </a:r>
            <a:r>
              <a:rPr lang="en-US" i="1"/>
              <a:t>c</a:t>
            </a:r>
            <a:r>
              <a:rPr lang="en-US"/>
              <a:t>, then </a:t>
            </a:r>
            <a:r>
              <a:rPr lang="en-US" i="1"/>
              <a:t>f</a:t>
            </a:r>
            <a:r>
              <a:rPr lang="en-US"/>
              <a:t> has </a:t>
            </a:r>
            <a:br>
              <a:rPr lang="en-US"/>
            </a:br>
            <a:r>
              <a:rPr lang="en-US"/>
              <a:t>    a local maximum at </a:t>
            </a:r>
            <a:r>
              <a:rPr lang="en-US" i="1"/>
              <a:t>c</a:t>
            </a:r>
            <a:r>
              <a:rPr lang="en-US"/>
              <a:t>.</a:t>
            </a: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5181600" y="3152775"/>
            <a:ext cx="3746500" cy="3557588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8070" name="Picture 6" descr="040303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3252788"/>
            <a:ext cx="354647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FIRST DERIVATIVE TEST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pPr marL="511175" indent="-508000"/>
            <a:r>
              <a:rPr lang="en-US" sz="3600"/>
              <a:t>b. If </a:t>
            </a:r>
            <a:r>
              <a:rPr lang="en-US" sz="3600" i="1"/>
              <a:t>f’ </a:t>
            </a:r>
            <a:r>
              <a:rPr lang="en-US" sz="3600"/>
              <a:t>changes from negative to </a:t>
            </a:r>
            <a:br>
              <a:rPr lang="en-US" sz="3600"/>
            </a:br>
            <a:r>
              <a:rPr lang="en-US" sz="3600"/>
              <a:t>positive at </a:t>
            </a:r>
            <a:r>
              <a:rPr lang="en-US" sz="3600" i="1"/>
              <a:t>c</a:t>
            </a:r>
            <a:r>
              <a:rPr lang="en-US" sz="3600"/>
              <a:t>, then </a:t>
            </a:r>
            <a:r>
              <a:rPr lang="en-US" sz="3600" i="1"/>
              <a:t>f</a:t>
            </a:r>
            <a:r>
              <a:rPr lang="en-US" sz="3600"/>
              <a:t> has a local minimum at </a:t>
            </a:r>
            <a:r>
              <a:rPr lang="en-US" sz="3600" i="1"/>
              <a:t>c</a:t>
            </a:r>
            <a:r>
              <a:rPr lang="en-US" sz="3600"/>
              <a:t>.</a:t>
            </a:r>
          </a:p>
        </p:txBody>
      </p:sp>
      <p:sp>
        <p:nvSpPr>
          <p:cNvPr id="128009" name="Rectangle 9"/>
          <p:cNvSpPr>
            <a:spLocks noChangeArrowheads="1"/>
          </p:cNvSpPr>
          <p:nvPr/>
        </p:nvSpPr>
        <p:spPr bwMode="auto">
          <a:xfrm>
            <a:off x="4778375" y="2727325"/>
            <a:ext cx="4149725" cy="395446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8010" name="Picture 10" descr="040303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4263" y="2835275"/>
            <a:ext cx="3930650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FIRST DERIVATIVE TEST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pPr marL="457200" indent="-454025"/>
            <a:r>
              <a:rPr lang="en-US"/>
              <a:t>c. If </a:t>
            </a:r>
            <a:r>
              <a:rPr lang="en-US" i="1"/>
              <a:t>f’ </a:t>
            </a:r>
            <a:r>
              <a:rPr lang="en-US"/>
              <a:t>does not change sign at </a:t>
            </a:r>
            <a:r>
              <a:rPr lang="en-US" i="1"/>
              <a:t>c—</a:t>
            </a:r>
            <a:r>
              <a:rPr lang="en-US"/>
              <a:t>for example,</a:t>
            </a:r>
            <a:r>
              <a:rPr lang="en-US" i="1"/>
              <a:t> </a:t>
            </a:r>
            <a:r>
              <a:rPr lang="en-US"/>
              <a:t>if </a:t>
            </a:r>
            <a:r>
              <a:rPr lang="en-US" i="1"/>
              <a:t>f’ </a:t>
            </a:r>
            <a:r>
              <a:rPr lang="en-US"/>
              <a:t>is positive on both sides of </a:t>
            </a:r>
            <a:r>
              <a:rPr lang="en-US" i="1"/>
              <a:t>c </a:t>
            </a:r>
            <a:r>
              <a:rPr lang="en-US"/>
              <a:t>or negative on both sides—then </a:t>
            </a:r>
            <a:r>
              <a:rPr lang="en-US" i="1"/>
              <a:t>f</a:t>
            </a:r>
            <a:r>
              <a:rPr lang="en-US"/>
              <a:t> has no local maximum or minimum at </a:t>
            </a:r>
            <a:r>
              <a:rPr lang="en-US" i="1"/>
              <a:t>c</a:t>
            </a:r>
            <a:r>
              <a:rPr lang="en-US"/>
              <a:t>.</a:t>
            </a:r>
          </a:p>
        </p:txBody>
      </p:sp>
      <p:sp>
        <p:nvSpPr>
          <p:cNvPr id="129031" name="Rectangle 7"/>
          <p:cNvSpPr>
            <a:spLocks noChangeArrowheads="1"/>
          </p:cNvSpPr>
          <p:nvPr/>
        </p:nvSpPr>
        <p:spPr bwMode="auto">
          <a:xfrm>
            <a:off x="1582738" y="3600450"/>
            <a:ext cx="6862762" cy="31464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9032" name="Picture 8" descr="040303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3657600"/>
            <a:ext cx="3186112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33" name="Picture 9" descr="040303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657600"/>
            <a:ext cx="3222625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FIRST DERIVATIVE TEST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 sz="3400"/>
              <a:t>The First Derivative Test is a consequence of the I/D Test.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For instance, in (a), since the sign of </a:t>
            </a:r>
            <a:r>
              <a:rPr lang="en-US" sz="2400" i="1"/>
              <a:t>f’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changes </a:t>
            </a:r>
            <a:br>
              <a:rPr lang="en-US" sz="2400"/>
            </a:br>
            <a:r>
              <a:rPr lang="en-US" sz="2400"/>
              <a:t>from positive to negative at </a:t>
            </a:r>
            <a:r>
              <a:rPr lang="en-US" sz="2400" i="1"/>
              <a:t>c</a:t>
            </a:r>
            <a:r>
              <a:rPr lang="en-US" sz="2400"/>
              <a:t>, </a:t>
            </a:r>
            <a:r>
              <a:rPr lang="en-US" sz="2400" i="1"/>
              <a:t>f</a:t>
            </a:r>
            <a:r>
              <a:rPr lang="en-US" sz="2400"/>
              <a:t> is increasing to the left </a:t>
            </a:r>
            <a:br>
              <a:rPr lang="en-US" sz="2400"/>
            </a:br>
            <a:r>
              <a:rPr lang="en-US" sz="2400"/>
              <a:t>of </a:t>
            </a:r>
            <a:r>
              <a:rPr lang="en-US" sz="2400" i="1"/>
              <a:t>c </a:t>
            </a:r>
            <a:r>
              <a:rPr lang="en-US" sz="2400"/>
              <a:t>and decreasing to the right of </a:t>
            </a:r>
            <a:r>
              <a:rPr lang="en-US" sz="2400" i="1"/>
              <a:t>c</a:t>
            </a:r>
            <a:r>
              <a:rPr lang="en-US" sz="2400"/>
              <a:t>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It follows that </a:t>
            </a:r>
            <a:r>
              <a:rPr lang="en-US" sz="2400" i="1"/>
              <a:t>f</a:t>
            </a:r>
            <a:r>
              <a:rPr lang="en-US" sz="2400"/>
              <a:t> has </a:t>
            </a:r>
            <a:br>
              <a:rPr lang="en-US" sz="2400"/>
            </a:br>
            <a:r>
              <a:rPr lang="en-US" sz="2400"/>
              <a:t>a local maximum at </a:t>
            </a:r>
            <a:r>
              <a:rPr lang="en-US" sz="2400" i="1"/>
              <a:t>c</a:t>
            </a:r>
            <a:r>
              <a:rPr lang="en-US" sz="2400"/>
              <a:t>.</a:t>
            </a:r>
          </a:p>
        </p:txBody>
      </p:sp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6073775" y="4038600"/>
            <a:ext cx="2867025" cy="269557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9097" name="Picture 9" descr="04030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4114800"/>
            <a:ext cx="2662238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FIRST DERIVATIVE TEST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It is easy to remember the test by visualizing diagrams.</a:t>
            </a:r>
          </a:p>
        </p:txBody>
      </p:sp>
      <p:pic>
        <p:nvPicPr>
          <p:cNvPr id="9011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620963"/>
            <a:ext cx="25527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11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2609850"/>
            <a:ext cx="253365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12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00450" y="4694238"/>
            <a:ext cx="25146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12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4708525"/>
            <a:ext cx="2538413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0122" name="Rectangle 10"/>
          <p:cNvSpPr>
            <a:spLocks noChangeArrowheads="1"/>
          </p:cNvSpPr>
          <p:nvPr/>
        </p:nvSpPr>
        <p:spPr bwMode="auto">
          <a:xfrm>
            <a:off x="3429000" y="2438400"/>
            <a:ext cx="5499100" cy="4243388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46138"/>
            <a:ext cx="8572500" cy="5865812"/>
          </a:xfrm>
        </p:spPr>
        <p:txBody>
          <a:bodyPr/>
          <a:lstStyle/>
          <a:p>
            <a:r>
              <a:rPr lang="en-US" sz="3800"/>
              <a:t>Find the local minimum and </a:t>
            </a:r>
            <a:br>
              <a:rPr lang="en-US" sz="3800"/>
            </a:br>
            <a:r>
              <a:rPr lang="en-US" sz="3800"/>
              <a:t>maximum values of the function </a:t>
            </a:r>
            <a:r>
              <a:rPr lang="en-US" sz="3800" i="1"/>
              <a:t>f</a:t>
            </a:r>
            <a:r>
              <a:rPr lang="en-US" sz="3800"/>
              <a:t> </a:t>
            </a:r>
            <a:br>
              <a:rPr lang="en-US" sz="3800"/>
            </a:br>
            <a:r>
              <a:rPr lang="en-US" sz="3800"/>
              <a:t>in Example 1.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From the chart in the solution to Example 1, we see that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changes from negative to positive at -1.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So, </a:t>
            </a:r>
            <a:r>
              <a:rPr lang="en-US" sz="2400" i="1"/>
              <a:t>f</a:t>
            </a:r>
            <a:r>
              <a:rPr lang="en-US" sz="2400"/>
              <a:t>(-1) = 0 is a local minimum value by </a:t>
            </a:r>
            <a:br>
              <a:rPr lang="en-US" sz="2400"/>
            </a:br>
            <a:r>
              <a:rPr lang="en-US" sz="2400"/>
              <a:t>the First Derivative Test.</a:t>
            </a: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  <p:pic>
        <p:nvPicPr>
          <p:cNvPr id="9217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575" y="4757738"/>
            <a:ext cx="8153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71" name="Rectangle 11"/>
          <p:cNvSpPr>
            <a:spLocks noChangeArrowheads="1"/>
          </p:cNvSpPr>
          <p:nvPr/>
        </p:nvSpPr>
        <p:spPr bwMode="auto">
          <a:xfrm>
            <a:off x="671513" y="4648200"/>
            <a:ext cx="8382000" cy="1981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46138"/>
            <a:ext cx="8572500" cy="5865812"/>
          </a:xfrm>
        </p:spPr>
        <p:txBody>
          <a:bodyPr/>
          <a:lstStyle/>
          <a:p>
            <a:r>
              <a:rPr lang="en-US" sz="3600"/>
              <a:t>Similarly, </a:t>
            </a:r>
            <a:r>
              <a:rPr lang="en-US" sz="3600" i="1"/>
              <a:t>f’</a:t>
            </a:r>
            <a:r>
              <a:rPr lang="en-US" sz="3600"/>
              <a:t> changes from negative to positive at 2.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So, </a:t>
            </a:r>
            <a:r>
              <a:rPr lang="en-US" sz="2600" i="1"/>
              <a:t>f</a:t>
            </a:r>
            <a:r>
              <a:rPr lang="en-US" sz="2600"/>
              <a:t>(2) = -27 is also a local minimum value.</a:t>
            </a:r>
          </a:p>
        </p:txBody>
      </p:sp>
      <p:sp>
        <p:nvSpPr>
          <p:cNvPr id="130055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  <p:pic>
        <p:nvPicPr>
          <p:cNvPr id="130058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575" y="4757738"/>
            <a:ext cx="8153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671513" y="4648200"/>
            <a:ext cx="8382000" cy="1981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914400" y="1452563"/>
            <a:ext cx="7315200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800" b="1">
                <a:solidFill>
                  <a:srgbClr val="800000"/>
                </a:solidFill>
              </a:rPr>
              <a:t>4.3</a:t>
            </a:r>
            <a:r>
              <a:rPr lang="en-US" sz="4000" b="1">
                <a:solidFill>
                  <a:srgbClr val="E45C00"/>
                </a:solidFill>
              </a:rPr>
              <a:t/>
            </a:r>
            <a:br>
              <a:rPr lang="en-US" sz="4000" b="1">
                <a:solidFill>
                  <a:srgbClr val="E45C00"/>
                </a:solidFill>
              </a:rPr>
            </a:br>
            <a:r>
              <a:rPr lang="en-US" sz="4000" b="1">
                <a:solidFill>
                  <a:srgbClr val="E45C00"/>
                </a:solidFill>
              </a:rPr>
              <a:t>How Derivatives Affect </a:t>
            </a:r>
            <a:br>
              <a:rPr lang="en-US" sz="4000" b="1">
                <a:solidFill>
                  <a:srgbClr val="E45C00"/>
                </a:solidFill>
              </a:rPr>
            </a:br>
            <a:r>
              <a:rPr lang="en-US" sz="4000" b="1">
                <a:solidFill>
                  <a:srgbClr val="E45C00"/>
                </a:solidFill>
              </a:rPr>
              <a:t>the Shape of a Graph</a:t>
            </a:r>
            <a:endParaRPr lang="en-US" sz="4000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09600" y="371475"/>
            <a:ext cx="66294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>
                <a:solidFill>
                  <a:srgbClr val="E45C00"/>
                </a:solidFill>
              </a:rPr>
              <a:t>APPLICATIONS OF DIFFERENTIATION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09600" y="3657600"/>
            <a:ext cx="8305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endParaRPr lang="en-US" sz="2800">
              <a:solidFill>
                <a:srgbClr val="800000"/>
              </a:solidFill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28600" y="3886200"/>
            <a:ext cx="8686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endParaRPr lang="en-US" sz="2400">
              <a:solidFill>
                <a:srgbClr val="800000"/>
              </a:solidFill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685800" y="4300538"/>
            <a:ext cx="8153400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en-US" sz="2400">
                <a:solidFill>
                  <a:srgbClr val="800000"/>
                </a:solidFill>
              </a:rPr>
              <a:t>In this section, we will learn: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en-US" sz="2400">
                <a:solidFill>
                  <a:srgbClr val="800000"/>
                </a:solidFill>
              </a:rPr>
              <a:t>How the derivative of a function gives us the direction 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en-US" sz="2400">
                <a:solidFill>
                  <a:srgbClr val="800000"/>
                </a:solidFill>
              </a:rPr>
              <a:t>in which the curve proceeds at each point.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600"/>
              <a:t>As previously noted, </a:t>
            </a:r>
            <a:r>
              <a:rPr lang="en-US" sz="3600" i="1"/>
              <a:t>f</a:t>
            </a:r>
            <a:r>
              <a:rPr lang="en-US" sz="3600"/>
              <a:t>(0) = 5 is </a:t>
            </a:r>
            <a:br>
              <a:rPr lang="en-US" sz="3600"/>
            </a:br>
            <a:r>
              <a:rPr lang="en-US" sz="3600"/>
              <a:t>a local maximum value because </a:t>
            </a:r>
            <a:r>
              <a:rPr lang="en-US" sz="3600" i="1"/>
              <a:t>f’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changes from positive to negative at 0.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  <p:pic>
        <p:nvPicPr>
          <p:cNvPr id="9319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575" y="4757738"/>
            <a:ext cx="8153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671513" y="4648200"/>
            <a:ext cx="8382000" cy="1981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600"/>
              <a:t>Find the local maximum and minimum values of the function</a:t>
            </a:r>
          </a:p>
          <a:p>
            <a:pPr algn="ctr"/>
            <a:r>
              <a:rPr lang="en-US" sz="3600" i="1"/>
              <a:t>g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= </a:t>
            </a:r>
            <a:r>
              <a:rPr lang="en-US" sz="3600" i="1"/>
              <a:t>x</a:t>
            </a:r>
            <a:r>
              <a:rPr lang="en-US" sz="3600"/>
              <a:t> + 2 sin </a:t>
            </a:r>
            <a:r>
              <a:rPr lang="en-US" sz="3600" i="1"/>
              <a:t>x</a:t>
            </a:r>
            <a:r>
              <a:rPr lang="en-US" sz="3600"/>
              <a:t>	   0 </a:t>
            </a:r>
            <a:r>
              <a:rPr lang="en-US" sz="3600">
                <a:cs typeface="Arial" charset="0"/>
              </a:rPr>
              <a:t>≤ </a:t>
            </a:r>
            <a:r>
              <a:rPr lang="en-US" sz="3600" i="1">
                <a:cs typeface="Arial" charset="0"/>
              </a:rPr>
              <a:t>x</a:t>
            </a:r>
            <a:r>
              <a:rPr lang="en-US" sz="3600">
                <a:cs typeface="Arial" charset="0"/>
              </a:rPr>
              <a:t> ≤ 2</a:t>
            </a:r>
            <a:r>
              <a:rPr lang="el-GR" sz="3600" i="1">
                <a:cs typeface="Arial" charset="0"/>
              </a:rPr>
              <a:t>π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To find the critical numbers of </a:t>
            </a:r>
            <a:r>
              <a:rPr lang="en-US" sz="3600" i="1"/>
              <a:t>g</a:t>
            </a:r>
            <a:r>
              <a:rPr lang="en-US" sz="3600"/>
              <a:t>, </a:t>
            </a:r>
            <a:br>
              <a:rPr lang="en-US" sz="3600"/>
            </a:br>
            <a:r>
              <a:rPr lang="en-US" sz="3600"/>
              <a:t>we differentiate:</a:t>
            </a:r>
          </a:p>
          <a:p>
            <a:pPr lvl="1" algn="ctr">
              <a:buFont typeface="Wingdings" pitchFamily="2" charset="2"/>
              <a:buNone/>
            </a:pPr>
            <a:r>
              <a:rPr lang="en-US" sz="3600" i="1">
                <a:solidFill>
                  <a:srgbClr val="800000"/>
                </a:solidFill>
              </a:rPr>
              <a:t>g’</a:t>
            </a:r>
            <a:r>
              <a:rPr lang="en-US" sz="3600">
                <a:solidFill>
                  <a:srgbClr val="800000"/>
                </a:solidFill>
              </a:rPr>
              <a:t>(</a:t>
            </a:r>
            <a:r>
              <a:rPr lang="en-US" sz="3600" i="1">
                <a:solidFill>
                  <a:srgbClr val="800000"/>
                </a:solidFill>
              </a:rPr>
              <a:t>x</a:t>
            </a:r>
            <a:r>
              <a:rPr lang="en-US" sz="3600">
                <a:solidFill>
                  <a:srgbClr val="800000"/>
                </a:solidFill>
              </a:rPr>
              <a:t>) = 1 + 2 cos </a:t>
            </a:r>
            <a:r>
              <a:rPr lang="en-US" sz="3600" i="1">
                <a:solidFill>
                  <a:srgbClr val="800000"/>
                </a:solidFill>
              </a:rPr>
              <a:t>x</a:t>
            </a:r>
          </a:p>
          <a:p>
            <a:pPr lvl="1"/>
            <a:endParaRPr lang="en-US" sz="3600"/>
          </a:p>
          <a:p>
            <a:pPr lvl="1"/>
            <a:r>
              <a:rPr lang="en-US" sz="2400"/>
              <a:t>So, </a:t>
            </a:r>
            <a:r>
              <a:rPr lang="en-US" sz="2400" i="1"/>
              <a:t>g’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= 0 when cos </a:t>
            </a:r>
            <a:r>
              <a:rPr lang="en-US" sz="2400" i="1"/>
              <a:t>x</a:t>
            </a:r>
            <a:r>
              <a:rPr lang="en-US" sz="2400"/>
              <a:t> =  - </a:t>
            </a:r>
            <a:r>
              <a:rPr lang="en-US" sz="2400">
                <a:cs typeface="Arial" charset="0"/>
              </a:rPr>
              <a:t>½.</a:t>
            </a:r>
            <a:r>
              <a:rPr lang="en-US" sz="2400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solutions of this equation are 2</a:t>
            </a:r>
            <a:r>
              <a:rPr lang="el-GR" sz="2400" i="1">
                <a:cs typeface="Arial" charset="0"/>
              </a:rPr>
              <a:t>π</a:t>
            </a:r>
            <a:r>
              <a:rPr lang="en-US" sz="2400">
                <a:cs typeface="Arial" charset="0"/>
              </a:rPr>
              <a:t>/3 </a:t>
            </a:r>
            <a:r>
              <a:rPr lang="en-US" sz="2400"/>
              <a:t>and 4</a:t>
            </a:r>
            <a:r>
              <a:rPr lang="el-GR" sz="2400" i="1">
                <a:cs typeface="Arial" charset="0"/>
              </a:rPr>
              <a:t>π</a:t>
            </a:r>
            <a:r>
              <a:rPr lang="en-US" sz="2400">
                <a:cs typeface="Arial" charset="0"/>
              </a:rPr>
              <a:t>/3</a:t>
            </a:r>
            <a:r>
              <a:rPr lang="en-US" sz="2400"/>
              <a:t>.</a:t>
            </a:r>
          </a:p>
        </p:txBody>
      </p:sp>
      <p:sp>
        <p:nvSpPr>
          <p:cNvPr id="18432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18432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As </a:t>
            </a:r>
            <a:r>
              <a:rPr lang="en-US" sz="3400" i="1"/>
              <a:t>g</a:t>
            </a:r>
            <a:r>
              <a:rPr lang="en-US" sz="3400"/>
              <a:t> is differentiable everywhere, </a:t>
            </a:r>
            <a:br>
              <a:rPr lang="en-US" sz="3400"/>
            </a:br>
            <a:r>
              <a:rPr lang="en-US" sz="3400"/>
              <a:t>the only critical numbers are 2</a:t>
            </a:r>
            <a:r>
              <a:rPr lang="el-GR" sz="3400" i="1">
                <a:cs typeface="Arial" charset="0"/>
              </a:rPr>
              <a:t>π</a:t>
            </a:r>
            <a:r>
              <a:rPr lang="en-US" sz="3400">
                <a:cs typeface="Arial" charset="0"/>
              </a:rPr>
              <a:t>/3 </a:t>
            </a:r>
            <a:r>
              <a:rPr lang="en-US" sz="3400"/>
              <a:t>and 4</a:t>
            </a:r>
            <a:r>
              <a:rPr lang="el-GR" sz="3400" i="1">
                <a:cs typeface="Arial" charset="0"/>
              </a:rPr>
              <a:t>π</a:t>
            </a:r>
            <a:r>
              <a:rPr lang="en-US" sz="3400">
                <a:cs typeface="Arial" charset="0"/>
              </a:rPr>
              <a:t>/3.</a:t>
            </a:r>
          </a:p>
          <a:p>
            <a:endParaRPr lang="en-US" sz="3400">
              <a:cs typeface="Arial" charset="0"/>
            </a:endParaRPr>
          </a:p>
          <a:p>
            <a:r>
              <a:rPr lang="en-US" sz="3400">
                <a:cs typeface="Arial" charset="0"/>
              </a:rPr>
              <a:t>So, </a:t>
            </a:r>
            <a:r>
              <a:rPr lang="en-US" sz="3400"/>
              <a:t>we analyze </a:t>
            </a:r>
            <a:r>
              <a:rPr lang="en-US" sz="3400" i="1"/>
              <a:t>g</a:t>
            </a:r>
            <a:r>
              <a:rPr lang="en-US" sz="3400"/>
              <a:t> in the following table.</a:t>
            </a:r>
          </a:p>
        </p:txBody>
      </p:sp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4768850"/>
            <a:ext cx="8156575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671513" y="4648200"/>
            <a:ext cx="8382000" cy="1981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As </a:t>
            </a:r>
            <a:r>
              <a:rPr lang="en-US" i="1"/>
              <a:t>g’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changes from positive to negative </a:t>
            </a:r>
            <a:br>
              <a:rPr lang="en-US"/>
            </a:br>
            <a:r>
              <a:rPr lang="en-US"/>
              <a:t>at 2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/3</a:t>
            </a:r>
            <a:r>
              <a:rPr lang="en-US"/>
              <a:t>, the First Derivative Test tells us </a:t>
            </a:r>
            <a:br>
              <a:rPr lang="en-US"/>
            </a:br>
            <a:r>
              <a:rPr lang="en-US"/>
              <a:t>that there is a local maximum at 2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/3.</a:t>
            </a:r>
          </a:p>
          <a:p>
            <a:pPr lvl="1"/>
            <a:r>
              <a:rPr lang="en-US" sz="2400"/>
              <a:t>The local maximum value is:</a:t>
            </a:r>
          </a:p>
        </p:txBody>
      </p:sp>
      <p:graphicFrame>
        <p:nvGraphicFramePr>
          <p:cNvPr id="96260" name="Object 4"/>
          <p:cNvGraphicFramePr>
            <a:graphicFrameLocks noChangeAspect="1"/>
          </p:cNvGraphicFramePr>
          <p:nvPr/>
        </p:nvGraphicFramePr>
        <p:xfrm>
          <a:off x="1347788" y="3086100"/>
          <a:ext cx="7000875" cy="1600200"/>
        </p:xfrm>
        <a:graphic>
          <a:graphicData uri="http://schemas.openxmlformats.org/presentationml/2006/ole">
            <p:oleObj spid="_x0000_s96260" name="Equation" r:id="rId4" imgW="3225600" imgH="736560" progId="Equation.DSMT4">
              <p:embed/>
            </p:oleObj>
          </a:graphicData>
        </a:graphic>
      </p:graphicFrame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pic>
        <p:nvPicPr>
          <p:cNvPr id="96267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813" y="4768850"/>
            <a:ext cx="8156575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6268" name="Rectangle 12"/>
          <p:cNvSpPr>
            <a:spLocks noChangeArrowheads="1"/>
          </p:cNvSpPr>
          <p:nvPr/>
        </p:nvSpPr>
        <p:spPr bwMode="auto">
          <a:xfrm>
            <a:off x="671513" y="4648200"/>
            <a:ext cx="8382000" cy="1981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572500" cy="5865812"/>
          </a:xfrm>
        </p:spPr>
        <p:txBody>
          <a:bodyPr/>
          <a:lstStyle/>
          <a:p>
            <a:r>
              <a:rPr lang="en-US" sz="3400"/>
              <a:t>Likewise, </a:t>
            </a:r>
            <a:r>
              <a:rPr lang="en-US" sz="3400" i="1"/>
              <a:t>g’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changes from negative to positive at 4</a:t>
            </a:r>
            <a:r>
              <a:rPr lang="el-GR" sz="3400" i="1">
                <a:cs typeface="Arial" charset="0"/>
              </a:rPr>
              <a:t>π</a:t>
            </a:r>
            <a:r>
              <a:rPr lang="en-US" sz="3400">
                <a:cs typeface="Arial" charset="0"/>
              </a:rPr>
              <a:t>/3.</a:t>
            </a:r>
          </a:p>
          <a:p>
            <a:pPr lvl="1"/>
            <a:endParaRPr lang="en-US" sz="2400">
              <a:cs typeface="Arial" charset="0"/>
            </a:endParaRPr>
          </a:p>
          <a:p>
            <a:pPr lvl="1"/>
            <a:r>
              <a:rPr lang="en-US" sz="2400">
                <a:cs typeface="Arial" charset="0"/>
              </a:rPr>
              <a:t>So, a local minimum value is:</a:t>
            </a:r>
            <a:endParaRPr lang="en-US" sz="2400"/>
          </a:p>
        </p:txBody>
      </p:sp>
      <p:graphicFrame>
        <p:nvGraphicFramePr>
          <p:cNvPr id="97284" name="Object 4"/>
          <p:cNvGraphicFramePr>
            <a:graphicFrameLocks noChangeAspect="1"/>
          </p:cNvGraphicFramePr>
          <p:nvPr/>
        </p:nvGraphicFramePr>
        <p:xfrm>
          <a:off x="1296988" y="3005138"/>
          <a:ext cx="7523162" cy="1660525"/>
        </p:xfrm>
        <a:graphic>
          <a:graphicData uri="http://schemas.openxmlformats.org/presentationml/2006/ole">
            <p:oleObj spid="_x0000_s97284" name="Equation" r:id="rId4" imgW="3340080" imgH="736560" progId="Equation.DSMT4">
              <p:embed/>
            </p:oleObj>
          </a:graphicData>
        </a:graphic>
      </p:graphicFrame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pic>
        <p:nvPicPr>
          <p:cNvPr id="97291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813" y="4768850"/>
            <a:ext cx="8156575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7292" name="Rectangle 12"/>
          <p:cNvSpPr>
            <a:spLocks noChangeArrowheads="1"/>
          </p:cNvSpPr>
          <p:nvPr/>
        </p:nvSpPr>
        <p:spPr bwMode="auto">
          <a:xfrm>
            <a:off x="671513" y="4648200"/>
            <a:ext cx="8382000" cy="1981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788988"/>
            <a:ext cx="8572500" cy="5865812"/>
          </a:xfrm>
        </p:spPr>
        <p:txBody>
          <a:bodyPr/>
          <a:lstStyle/>
          <a:p>
            <a:r>
              <a:rPr lang="en-US" sz="4400"/>
              <a:t>The graph of </a:t>
            </a:r>
            <a:r>
              <a:rPr lang="en-US" sz="4400" i="1"/>
              <a:t>g</a:t>
            </a:r>
            <a:r>
              <a:rPr lang="en-US" sz="4400"/>
              <a:t> supports our conclusion.</a:t>
            </a:r>
          </a:p>
        </p:txBody>
      </p:sp>
      <p:sp>
        <p:nvSpPr>
          <p:cNvPr id="98312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sp>
        <p:nvSpPr>
          <p:cNvPr id="98314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98315" name="Rectangle 11"/>
          <p:cNvSpPr>
            <a:spLocks noChangeArrowheads="1"/>
          </p:cNvSpPr>
          <p:nvPr/>
        </p:nvSpPr>
        <p:spPr bwMode="auto">
          <a:xfrm>
            <a:off x="4183063" y="3098800"/>
            <a:ext cx="4756150" cy="3530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8317" name="Picture 13" descr="0403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2438" y="3208338"/>
            <a:ext cx="4597400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The figure shows the graphs of </a:t>
            </a:r>
            <a:br>
              <a:rPr lang="en-US" sz="3600"/>
            </a:br>
            <a:r>
              <a:rPr lang="en-US" sz="3600"/>
              <a:t>two increasing functions on (</a:t>
            </a:r>
            <a:r>
              <a:rPr lang="en-US" sz="3600" i="1"/>
              <a:t>a</a:t>
            </a:r>
            <a:r>
              <a:rPr lang="en-US" sz="3600"/>
              <a:t>, </a:t>
            </a:r>
            <a:r>
              <a:rPr lang="en-US" sz="3600" i="1"/>
              <a:t>b</a:t>
            </a:r>
            <a:r>
              <a:rPr lang="en-US" sz="3600"/>
              <a:t>). </a:t>
            </a:r>
          </a:p>
        </p:txBody>
      </p:sp>
      <p:sp>
        <p:nvSpPr>
          <p:cNvPr id="99335" name="Rectangle 7"/>
          <p:cNvSpPr>
            <a:spLocks noChangeArrowheads="1"/>
          </p:cNvSpPr>
          <p:nvPr/>
        </p:nvSpPr>
        <p:spPr bwMode="auto">
          <a:xfrm>
            <a:off x="776288" y="3719513"/>
            <a:ext cx="8229600" cy="29051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9338" name="Picture 10" descr="040305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859213"/>
            <a:ext cx="4119563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9339" name="Picture 11" descr="040305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4250" y="3867150"/>
            <a:ext cx="4121150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Both graphs join point </a:t>
            </a:r>
            <a:r>
              <a:rPr lang="en-US" i="1"/>
              <a:t>A</a:t>
            </a:r>
            <a:r>
              <a:rPr lang="en-US"/>
              <a:t> to point </a:t>
            </a:r>
            <a:r>
              <a:rPr lang="en-US" i="1"/>
              <a:t>B</a:t>
            </a:r>
            <a:r>
              <a:rPr lang="en-US"/>
              <a:t>, but </a:t>
            </a:r>
            <a:br>
              <a:rPr lang="en-US"/>
            </a:br>
            <a:r>
              <a:rPr lang="en-US"/>
              <a:t>they  look different because they bend in different directions. </a:t>
            </a:r>
          </a:p>
          <a:p>
            <a:pPr lvl="1"/>
            <a:r>
              <a:rPr lang="en-US" sz="2400"/>
              <a:t>How can we distinguish between these two types </a:t>
            </a:r>
            <a:br>
              <a:rPr lang="en-US" sz="2400"/>
            </a:br>
            <a:r>
              <a:rPr lang="en-US" sz="2400"/>
              <a:t>of behavior?</a:t>
            </a:r>
            <a:endParaRPr lang="en-US" sz="2000"/>
          </a:p>
        </p:txBody>
      </p:sp>
      <p:sp>
        <p:nvSpPr>
          <p:cNvPr id="100363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sp>
        <p:nvSpPr>
          <p:cNvPr id="100370" name="Rectangle 18"/>
          <p:cNvSpPr>
            <a:spLocks noChangeArrowheads="1"/>
          </p:cNvSpPr>
          <p:nvPr/>
        </p:nvSpPr>
        <p:spPr bwMode="auto">
          <a:xfrm>
            <a:off x="776288" y="3719513"/>
            <a:ext cx="8229600" cy="29051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0371" name="Picture 19" descr="040305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859213"/>
            <a:ext cx="4119563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0372" name="Picture 20" descr="040305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4250" y="3867150"/>
            <a:ext cx="4121150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46138"/>
            <a:ext cx="8572500" cy="5865812"/>
          </a:xfrm>
        </p:spPr>
        <p:txBody>
          <a:bodyPr/>
          <a:lstStyle/>
          <a:p>
            <a:r>
              <a:rPr lang="en-US" sz="3600"/>
              <a:t>Here, tangents to these curves have been drawn at several points. </a:t>
            </a:r>
          </a:p>
        </p:txBody>
      </p:sp>
      <p:sp>
        <p:nvSpPr>
          <p:cNvPr id="101385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747713" y="3733800"/>
            <a:ext cx="7856537" cy="2895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1393" name="Picture 17" descr="04030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854450"/>
            <a:ext cx="339725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394" name="Picture 18" descr="040306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6975" y="3846513"/>
            <a:ext cx="3419475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8229600" cy="585788"/>
          </a:xfrm>
        </p:spPr>
        <p:txBody>
          <a:bodyPr/>
          <a:lstStyle/>
          <a:p>
            <a:r>
              <a:rPr lang="en-US"/>
              <a:t>DERIVATIVES AND GRAPH SHAPE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/>
              <a:t>As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represents the slope of the curve </a:t>
            </a:r>
            <a:br>
              <a:rPr lang="en-US"/>
            </a:br>
            <a:r>
              <a:rPr lang="en-US" i="1"/>
              <a:t>y</a:t>
            </a:r>
            <a:r>
              <a:rPr lang="en-US"/>
              <a:t> =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at the point (</a:t>
            </a:r>
            <a:r>
              <a:rPr lang="en-US" i="1"/>
              <a:t>x</a:t>
            </a:r>
            <a:r>
              <a:rPr lang="en-US"/>
              <a:t>,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)), it tells us </a:t>
            </a:r>
            <a:br>
              <a:rPr lang="en-US"/>
            </a:br>
            <a:r>
              <a:rPr lang="en-US"/>
              <a:t>the direction in which the curve proceeds </a:t>
            </a:r>
            <a:br>
              <a:rPr lang="en-US"/>
            </a:br>
            <a:r>
              <a:rPr lang="en-US"/>
              <a:t>at each point. </a:t>
            </a:r>
          </a:p>
          <a:p>
            <a:pPr lvl="1"/>
            <a:endParaRPr lang="en-US" sz="2400"/>
          </a:p>
          <a:p>
            <a:pPr lvl="1"/>
            <a:r>
              <a:rPr lang="en-US" sz="2600"/>
              <a:t>Thus, it is reasonable to expect that </a:t>
            </a:r>
            <a:br>
              <a:rPr lang="en-US" sz="2600"/>
            </a:br>
            <a:r>
              <a:rPr lang="en-US" sz="2600"/>
              <a:t>information about </a:t>
            </a:r>
            <a:r>
              <a:rPr lang="en-US" sz="2600" i="1"/>
              <a:t>f’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 will provide us </a:t>
            </a:r>
            <a:br>
              <a:rPr lang="en-US" sz="2600"/>
            </a:br>
            <a:r>
              <a:rPr lang="en-US" sz="2600"/>
              <a:t>with information about </a:t>
            </a:r>
            <a:r>
              <a:rPr lang="en-US" sz="2600" i="1"/>
              <a:t>f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 sz="3400"/>
              <a:t>In the first figure, the curve lies </a:t>
            </a:r>
            <a:br>
              <a:rPr lang="en-US" sz="3400"/>
            </a:br>
            <a:r>
              <a:rPr lang="en-US" sz="3400"/>
              <a:t>above the tangents and </a:t>
            </a:r>
            <a:r>
              <a:rPr lang="en-US" sz="3400" i="1"/>
              <a:t>f</a:t>
            </a:r>
            <a:r>
              <a:rPr lang="en-US" sz="3400"/>
              <a:t> is called </a:t>
            </a:r>
            <a:br>
              <a:rPr lang="en-US" sz="3400"/>
            </a:br>
            <a:r>
              <a:rPr lang="en-US" sz="3400"/>
              <a:t>concave upward on (</a:t>
            </a:r>
            <a:r>
              <a:rPr lang="en-US" sz="3400" i="1"/>
              <a:t>a</a:t>
            </a:r>
            <a:r>
              <a:rPr lang="en-US" sz="3400"/>
              <a:t>, </a:t>
            </a:r>
            <a:r>
              <a:rPr lang="en-US" sz="3400" i="1"/>
              <a:t>b</a:t>
            </a:r>
            <a:r>
              <a:rPr lang="en-US" sz="3400"/>
              <a:t>).</a:t>
            </a:r>
            <a:r>
              <a:rPr lang="en-US"/>
              <a:t> </a:t>
            </a:r>
          </a:p>
        </p:txBody>
      </p:sp>
      <p:sp>
        <p:nvSpPr>
          <p:cNvPr id="102411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CONCAVE UPWARD</a:t>
            </a:r>
          </a:p>
        </p:txBody>
      </p:sp>
      <p:sp>
        <p:nvSpPr>
          <p:cNvPr id="102420" name="Rectangle 20"/>
          <p:cNvSpPr>
            <a:spLocks noChangeArrowheads="1"/>
          </p:cNvSpPr>
          <p:nvPr/>
        </p:nvSpPr>
        <p:spPr bwMode="auto">
          <a:xfrm>
            <a:off x="747713" y="3733800"/>
            <a:ext cx="7856537" cy="2895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2421" name="Picture 21" descr="04030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854450"/>
            <a:ext cx="339725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2" name="Picture 22" descr="040306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6975" y="3846513"/>
            <a:ext cx="3419475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 sz="3400"/>
              <a:t>In the second figure, the curve lies </a:t>
            </a:r>
            <a:br>
              <a:rPr lang="en-US" sz="3400"/>
            </a:br>
            <a:r>
              <a:rPr lang="en-US" sz="3400"/>
              <a:t>below the tangents and </a:t>
            </a:r>
            <a:r>
              <a:rPr lang="en-US" sz="3400" i="1"/>
              <a:t>g</a:t>
            </a:r>
            <a:r>
              <a:rPr lang="en-US" sz="3400"/>
              <a:t> is called </a:t>
            </a:r>
            <a:br>
              <a:rPr lang="en-US" sz="3400"/>
            </a:br>
            <a:r>
              <a:rPr lang="en-US" sz="3400"/>
              <a:t>concave downward on (</a:t>
            </a:r>
            <a:r>
              <a:rPr lang="en-US" sz="3400" i="1"/>
              <a:t>a</a:t>
            </a:r>
            <a:r>
              <a:rPr lang="en-US" sz="3400"/>
              <a:t>, </a:t>
            </a:r>
            <a:r>
              <a:rPr lang="en-US" sz="3400" i="1"/>
              <a:t>b</a:t>
            </a:r>
            <a:r>
              <a:rPr lang="en-US" sz="3400"/>
              <a:t>).</a:t>
            </a:r>
          </a:p>
        </p:txBody>
      </p:sp>
      <p:sp>
        <p:nvSpPr>
          <p:cNvPr id="103435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CONCAVE DOWNWARD</a:t>
            </a:r>
          </a:p>
        </p:txBody>
      </p:sp>
      <p:sp>
        <p:nvSpPr>
          <p:cNvPr id="103446" name="Rectangle 22"/>
          <p:cNvSpPr>
            <a:spLocks noChangeArrowheads="1"/>
          </p:cNvSpPr>
          <p:nvPr/>
        </p:nvSpPr>
        <p:spPr bwMode="auto">
          <a:xfrm>
            <a:off x="747713" y="3733800"/>
            <a:ext cx="7856537" cy="28956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447" name="Picture 23" descr="04030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854450"/>
            <a:ext cx="339725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48" name="Picture 24" descr="040306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6975" y="3846513"/>
            <a:ext cx="3419475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/>
              <a:t>If the graph of </a:t>
            </a:r>
            <a:r>
              <a:rPr lang="en-US" i="1"/>
              <a:t>f</a:t>
            </a:r>
            <a:r>
              <a:rPr lang="en-US"/>
              <a:t> lies above all of </a:t>
            </a:r>
            <a:br>
              <a:rPr lang="en-US"/>
            </a:br>
            <a:r>
              <a:rPr lang="en-US"/>
              <a:t>its tangents on an interval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/>
              <a:t>, it is called concave upward on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/>
              <a:t>. </a:t>
            </a:r>
          </a:p>
          <a:p>
            <a:endParaRPr lang="en-US"/>
          </a:p>
          <a:p>
            <a:r>
              <a:rPr lang="en-US"/>
              <a:t>If the graph of </a:t>
            </a:r>
            <a:r>
              <a:rPr lang="en-US" i="1"/>
              <a:t>f</a:t>
            </a:r>
            <a:r>
              <a:rPr lang="en-US"/>
              <a:t> lies below all of its tangents </a:t>
            </a:r>
            <a:br>
              <a:rPr lang="en-US"/>
            </a:br>
            <a:r>
              <a:rPr lang="en-US"/>
              <a:t>on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/>
              <a:t>, it is called concave downward on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/>
              <a:t>. </a:t>
            </a:r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CONCAVITY—DEFINITION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The figure shows the graph of a function that is concave upward (CU) on the intervals (</a:t>
            </a:r>
            <a:r>
              <a:rPr lang="en-US" i="1"/>
              <a:t>b</a:t>
            </a:r>
            <a:r>
              <a:rPr lang="en-US"/>
              <a:t>, </a:t>
            </a:r>
            <a:r>
              <a:rPr lang="en-US" i="1"/>
              <a:t>c</a:t>
            </a:r>
            <a:r>
              <a:rPr lang="en-US"/>
              <a:t>), (</a:t>
            </a:r>
            <a:r>
              <a:rPr lang="en-US" i="1"/>
              <a:t>d</a:t>
            </a:r>
            <a:r>
              <a:rPr lang="en-US"/>
              <a:t>, </a:t>
            </a:r>
            <a:r>
              <a:rPr lang="en-US" i="1"/>
              <a:t>e</a:t>
            </a:r>
            <a:r>
              <a:rPr lang="en-US"/>
              <a:t>), and (</a:t>
            </a:r>
            <a:r>
              <a:rPr lang="en-US" i="1"/>
              <a:t>e</a:t>
            </a:r>
            <a:r>
              <a:rPr lang="en-US"/>
              <a:t>, </a:t>
            </a:r>
            <a:r>
              <a:rPr lang="en-US" i="1"/>
              <a:t>p</a:t>
            </a:r>
            <a:r>
              <a:rPr lang="en-US"/>
              <a:t>) and concave downward (CD) on the intervals (</a:t>
            </a:r>
            <a:r>
              <a:rPr lang="en-US" i="1"/>
              <a:t>a</a:t>
            </a:r>
            <a:r>
              <a:rPr lang="en-US"/>
              <a:t>, </a:t>
            </a:r>
            <a:r>
              <a:rPr lang="en-US" i="1"/>
              <a:t>b</a:t>
            </a:r>
            <a:r>
              <a:rPr lang="en-US"/>
              <a:t>), (</a:t>
            </a:r>
            <a:r>
              <a:rPr lang="en-US" i="1"/>
              <a:t>c</a:t>
            </a:r>
            <a:r>
              <a:rPr lang="en-US"/>
              <a:t>, </a:t>
            </a:r>
            <a:r>
              <a:rPr lang="en-US" i="1"/>
              <a:t>d</a:t>
            </a:r>
            <a:r>
              <a:rPr lang="en-US"/>
              <a:t>), and (</a:t>
            </a:r>
            <a:r>
              <a:rPr lang="en-US" i="1"/>
              <a:t>p</a:t>
            </a:r>
            <a:r>
              <a:rPr lang="en-US"/>
              <a:t>, </a:t>
            </a:r>
            <a:r>
              <a:rPr lang="en-US" i="1"/>
              <a:t>q</a:t>
            </a:r>
            <a:r>
              <a:rPr lang="en-US"/>
              <a:t>).</a:t>
            </a:r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671513" y="3667125"/>
            <a:ext cx="8243887" cy="29718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82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CONCAVITY</a:t>
            </a:r>
          </a:p>
        </p:txBody>
      </p:sp>
      <p:pic>
        <p:nvPicPr>
          <p:cNvPr id="105483" name="Picture 11" descr="0403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3810000"/>
            <a:ext cx="7983538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800"/>
              <a:t>Let’s see how the second derivative helps determine the intervals of concavity. </a:t>
            </a:r>
          </a:p>
        </p:txBody>
      </p:sp>
      <p:sp>
        <p:nvSpPr>
          <p:cNvPr id="106505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CONCAVITY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572500" cy="5865812"/>
          </a:xfrm>
        </p:spPr>
        <p:txBody>
          <a:bodyPr/>
          <a:lstStyle/>
          <a:p>
            <a:r>
              <a:rPr lang="en-US"/>
              <a:t>From this figure, you can see that, going from left to right, the slope of the tangent increases.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This means that the derivative </a:t>
            </a:r>
            <a:r>
              <a:rPr lang="en-US" sz="2400" i="1"/>
              <a:t>f’</a:t>
            </a:r>
            <a:r>
              <a:rPr lang="en-US" sz="2400"/>
              <a:t> is an increasing function and therefore its derivative </a:t>
            </a:r>
            <a:r>
              <a:rPr lang="en-US" sz="2400" i="1"/>
              <a:t>f”</a:t>
            </a:r>
            <a:r>
              <a:rPr lang="en-US" sz="2400"/>
              <a:t> is positive.</a:t>
            </a:r>
          </a:p>
        </p:txBody>
      </p:sp>
      <p:sp>
        <p:nvSpPr>
          <p:cNvPr id="107529" name="Rectangle 9"/>
          <p:cNvSpPr>
            <a:spLocks noChangeArrowheads="1"/>
          </p:cNvSpPr>
          <p:nvPr/>
        </p:nvSpPr>
        <p:spPr bwMode="auto">
          <a:xfrm>
            <a:off x="5284788" y="3733800"/>
            <a:ext cx="3630612" cy="29051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7531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CONCAVITY</a:t>
            </a:r>
          </a:p>
        </p:txBody>
      </p:sp>
      <p:pic>
        <p:nvPicPr>
          <p:cNvPr id="107532" name="Picture 12" descr="04030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25" y="3816350"/>
            <a:ext cx="3436938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Likewise, in this figure, the slope of </a:t>
            </a:r>
            <a:br>
              <a:rPr lang="en-US"/>
            </a:br>
            <a:r>
              <a:rPr lang="en-US"/>
              <a:t>the tangent decreases from left to right.</a:t>
            </a:r>
          </a:p>
          <a:p>
            <a:r>
              <a:rPr lang="en-US"/>
              <a:t>So, </a:t>
            </a:r>
            <a:r>
              <a:rPr lang="en-US" i="1"/>
              <a:t>f’</a:t>
            </a:r>
            <a:r>
              <a:rPr lang="en-US"/>
              <a:t> decreases and therefore </a:t>
            </a:r>
            <a:r>
              <a:rPr lang="en-US" i="1"/>
              <a:t>f’’</a:t>
            </a:r>
            <a:r>
              <a:rPr lang="en-US"/>
              <a:t> is negative.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This reasoning can be </a:t>
            </a:r>
            <a:br>
              <a:rPr lang="en-US" sz="2400"/>
            </a:br>
            <a:r>
              <a:rPr lang="en-US" sz="2400"/>
              <a:t>reversed and suggests </a:t>
            </a:r>
            <a:br>
              <a:rPr lang="en-US" sz="2400"/>
            </a:br>
            <a:r>
              <a:rPr lang="en-US" sz="2400"/>
              <a:t>that the following </a:t>
            </a:r>
            <a:br>
              <a:rPr lang="en-US" sz="2400"/>
            </a:br>
            <a:r>
              <a:rPr lang="en-US" sz="2400"/>
              <a:t>theorem is true.</a:t>
            </a:r>
          </a:p>
        </p:txBody>
      </p:sp>
      <p:sp>
        <p:nvSpPr>
          <p:cNvPr id="108553" name="Rectangle 9"/>
          <p:cNvSpPr>
            <a:spLocks noChangeArrowheads="1"/>
          </p:cNvSpPr>
          <p:nvPr/>
        </p:nvSpPr>
        <p:spPr bwMode="auto">
          <a:xfrm>
            <a:off x="5259388" y="3733800"/>
            <a:ext cx="3656012" cy="290512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8556" name="Rectangle 1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CONCAVITY</a:t>
            </a:r>
          </a:p>
        </p:txBody>
      </p:sp>
      <p:pic>
        <p:nvPicPr>
          <p:cNvPr id="108557" name="Picture 13" descr="040306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2575" y="3810000"/>
            <a:ext cx="3449638" cy="275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CONCAVITY TEST</a:t>
            </a:r>
            <a:endParaRPr lang="en-US" b="0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pPr>
              <a:buFontTx/>
              <a:buAutoNum type="alphaLcPeriod"/>
            </a:pPr>
            <a:r>
              <a:rPr lang="en-US"/>
              <a:t>If </a:t>
            </a:r>
            <a:r>
              <a:rPr lang="en-US" i="1"/>
              <a:t>f’’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&gt; 0 for all </a:t>
            </a:r>
            <a:r>
              <a:rPr lang="en-US" i="1"/>
              <a:t>x</a:t>
            </a:r>
            <a:r>
              <a:rPr lang="en-US"/>
              <a:t> in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/>
              <a:t>, then the graph of </a:t>
            </a:r>
            <a:r>
              <a:rPr lang="en-US" i="1"/>
              <a:t>f</a:t>
            </a:r>
            <a:r>
              <a:rPr lang="en-US"/>
              <a:t/>
            </a:r>
            <a:br>
              <a:rPr lang="en-US"/>
            </a:br>
            <a:r>
              <a:rPr lang="en-US"/>
              <a:t>   is concave upward on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/>
              <a:t>.</a:t>
            </a:r>
          </a:p>
          <a:p>
            <a:pPr>
              <a:buFontTx/>
              <a:buAutoNum type="alphaLcPeriod"/>
            </a:pPr>
            <a:endParaRPr lang="en-US"/>
          </a:p>
          <a:p>
            <a:pPr>
              <a:buFontTx/>
              <a:buAutoNum type="alphaLcPeriod"/>
            </a:pPr>
            <a:r>
              <a:rPr lang="en-US"/>
              <a:t>If </a:t>
            </a:r>
            <a:r>
              <a:rPr lang="en-US" i="1"/>
              <a:t>f’’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&lt; 0 for all </a:t>
            </a:r>
            <a:r>
              <a:rPr lang="en-US" i="1"/>
              <a:t>x</a:t>
            </a:r>
            <a:r>
              <a:rPr lang="en-US"/>
              <a:t> in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/>
              <a:t>, then the graph of </a:t>
            </a:r>
            <a:r>
              <a:rPr lang="en-US" i="1"/>
              <a:t>f</a:t>
            </a:r>
            <a:r>
              <a:rPr lang="en-US"/>
              <a:t/>
            </a:r>
            <a:br>
              <a:rPr lang="en-US"/>
            </a:br>
            <a:r>
              <a:rPr lang="en-US"/>
              <a:t>   is concave downward on </a:t>
            </a:r>
            <a:r>
              <a:rPr lang="en-US" i="1">
                <a:latin typeface="Times New Roman" pitchFamily="18" charset="0"/>
              </a:rPr>
              <a:t>I</a:t>
            </a:r>
            <a:r>
              <a:rPr lang="en-US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 sz="3400"/>
              <a:t>The figure shows a population graph for Cyprian honeybees raised in an apiary.</a:t>
            </a:r>
            <a:r>
              <a:rPr lang="en-US"/>
              <a:t> </a:t>
            </a:r>
          </a:p>
          <a:p>
            <a:pPr lvl="1"/>
            <a:r>
              <a:rPr lang="en-US" sz="2400"/>
              <a:t>How does the rate of population increase change </a:t>
            </a:r>
            <a:br>
              <a:rPr lang="en-US" sz="2400"/>
            </a:br>
            <a:r>
              <a:rPr lang="en-US" sz="2400"/>
              <a:t>over time?  </a:t>
            </a:r>
          </a:p>
          <a:p>
            <a:pPr lvl="1"/>
            <a:r>
              <a:rPr lang="en-US" sz="2400"/>
              <a:t>When is this rate highest? </a:t>
            </a:r>
          </a:p>
          <a:p>
            <a:pPr lvl="1"/>
            <a:r>
              <a:rPr lang="en-US" sz="2400"/>
              <a:t>Over what </a:t>
            </a:r>
            <a:br>
              <a:rPr lang="en-US" sz="2400"/>
            </a:br>
            <a:r>
              <a:rPr lang="en-US" sz="2400"/>
              <a:t>intervals  is </a:t>
            </a:r>
            <a:r>
              <a:rPr lang="en-US" sz="2400" i="1"/>
              <a:t>P </a:t>
            </a:r>
            <a:br>
              <a:rPr lang="en-US" sz="2400" i="1"/>
            </a:br>
            <a:r>
              <a:rPr lang="en-US" sz="2400"/>
              <a:t>concave upward or </a:t>
            </a:r>
            <a:br>
              <a:rPr lang="en-US" sz="2400"/>
            </a:br>
            <a:r>
              <a:rPr lang="en-US" sz="2400"/>
              <a:t>concave downward?</a:t>
            </a: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4257675" y="3700463"/>
            <a:ext cx="4695825" cy="29908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sp>
        <p:nvSpPr>
          <p:cNvPr id="110606" name="Rectangle 1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CONCAVITY</a:t>
            </a:r>
          </a:p>
        </p:txBody>
      </p:sp>
      <p:pic>
        <p:nvPicPr>
          <p:cNvPr id="110607" name="Picture 15" descr="0403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6738" y="3849688"/>
            <a:ext cx="4468812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/>
              <a:t>By looking at the slope of the curve as </a:t>
            </a:r>
            <a:r>
              <a:rPr lang="en-US" i="1"/>
              <a:t>t </a:t>
            </a:r>
            <a:r>
              <a:rPr lang="en-US"/>
              <a:t>increases, we see that the rate of increase </a:t>
            </a:r>
            <a:br>
              <a:rPr lang="en-US"/>
            </a:br>
            <a:r>
              <a:rPr lang="en-US"/>
              <a:t>of the population is initially very small.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Then, it gets larger </a:t>
            </a:r>
            <a:br>
              <a:rPr lang="en-US" sz="2400"/>
            </a:br>
            <a:r>
              <a:rPr lang="en-US" sz="2400"/>
              <a:t>until it reaches </a:t>
            </a:r>
            <a:br>
              <a:rPr lang="en-US" sz="2400"/>
            </a:br>
            <a:r>
              <a:rPr lang="en-US" sz="2400"/>
              <a:t>a maximum at </a:t>
            </a:r>
            <a:br>
              <a:rPr lang="en-US" sz="2400"/>
            </a:br>
            <a:r>
              <a:rPr lang="en-US" sz="2400"/>
              <a:t>about </a:t>
            </a:r>
            <a:r>
              <a:rPr lang="en-US" sz="2400" i="1"/>
              <a:t>t = </a:t>
            </a:r>
            <a:r>
              <a:rPr lang="en-US" sz="2400"/>
              <a:t>12 weeks, </a:t>
            </a:r>
            <a:br>
              <a:rPr lang="en-US" sz="2400"/>
            </a:br>
            <a:r>
              <a:rPr lang="en-US" sz="2400"/>
              <a:t>and decreases as </a:t>
            </a:r>
            <a:br>
              <a:rPr lang="en-US" sz="2400"/>
            </a:br>
            <a:r>
              <a:rPr lang="en-US" sz="2400"/>
              <a:t>the population </a:t>
            </a:r>
            <a:br>
              <a:rPr lang="en-US" sz="2400"/>
            </a:br>
            <a:r>
              <a:rPr lang="en-US" sz="2400"/>
              <a:t>begins to level off.</a:t>
            </a:r>
          </a:p>
        </p:txBody>
      </p:sp>
      <p:sp>
        <p:nvSpPr>
          <p:cNvPr id="111625" name="Text Box 9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sp>
        <p:nvSpPr>
          <p:cNvPr id="111631" name="Rectangle 1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CONCAVITY</a:t>
            </a:r>
          </a:p>
        </p:txBody>
      </p:sp>
      <p:sp>
        <p:nvSpPr>
          <p:cNvPr id="111632" name="Rectangle 16"/>
          <p:cNvSpPr>
            <a:spLocks noChangeArrowheads="1"/>
          </p:cNvSpPr>
          <p:nvPr/>
        </p:nvSpPr>
        <p:spPr bwMode="auto">
          <a:xfrm>
            <a:off x="4257675" y="3700463"/>
            <a:ext cx="4695825" cy="29908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1633" name="Picture 17" descr="0403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6738" y="3849688"/>
            <a:ext cx="4468812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To see how the derivative of </a:t>
            </a:r>
            <a:r>
              <a:rPr lang="en-US" sz="3400" i="1"/>
              <a:t>f</a:t>
            </a:r>
            <a:r>
              <a:rPr lang="en-US" sz="3400"/>
              <a:t> can </a:t>
            </a:r>
            <a:br>
              <a:rPr lang="en-US" sz="3400"/>
            </a:br>
            <a:r>
              <a:rPr lang="en-US" sz="3400"/>
              <a:t>tell us where a function is increasing </a:t>
            </a:r>
            <a:br>
              <a:rPr lang="en-US" sz="3400"/>
            </a:br>
            <a:r>
              <a:rPr lang="en-US" sz="3400"/>
              <a:t>or decreasing, look at the figure.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Increasing functions </a:t>
            </a:r>
            <a:br>
              <a:rPr lang="en-US" sz="2400"/>
            </a:br>
            <a:r>
              <a:rPr lang="en-US" sz="2400"/>
              <a:t>and decreasing </a:t>
            </a:r>
            <a:br>
              <a:rPr lang="en-US" sz="2400"/>
            </a:br>
            <a:r>
              <a:rPr lang="en-US" sz="2400"/>
              <a:t>functions were </a:t>
            </a:r>
            <a:br>
              <a:rPr lang="en-US" sz="2400"/>
            </a:br>
            <a:r>
              <a:rPr lang="en-US" sz="2400"/>
              <a:t>defined in Section 1.1</a:t>
            </a: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4572000" y="3124200"/>
            <a:ext cx="4338638" cy="347186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1686" name="Picture 6" descr="0403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25" y="3192463"/>
            <a:ext cx="4037013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As the population approaches its </a:t>
            </a:r>
            <a:br>
              <a:rPr lang="en-US"/>
            </a:br>
            <a:r>
              <a:rPr lang="en-US"/>
              <a:t>maximum value of about 75,000 (called </a:t>
            </a:r>
            <a:br>
              <a:rPr lang="en-US"/>
            </a:br>
            <a:r>
              <a:rPr lang="en-US"/>
              <a:t>the carrying capacity), the rate of increase, </a:t>
            </a:r>
            <a:r>
              <a:rPr lang="en-US" i="1"/>
              <a:t>P’</a:t>
            </a:r>
            <a:r>
              <a:rPr lang="en-US"/>
              <a:t>(</a:t>
            </a:r>
            <a:r>
              <a:rPr lang="en-US" i="1"/>
              <a:t>t</a:t>
            </a:r>
            <a:r>
              <a:rPr lang="en-US"/>
              <a:t>), approaches 0.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curve </a:t>
            </a:r>
            <a:br>
              <a:rPr lang="en-US" sz="2400"/>
            </a:br>
            <a:r>
              <a:rPr lang="en-US" sz="2400"/>
              <a:t>appears to be </a:t>
            </a:r>
            <a:br>
              <a:rPr lang="en-US" sz="2400"/>
            </a:br>
            <a:r>
              <a:rPr lang="en-US" sz="2400"/>
              <a:t>concave upward </a:t>
            </a:r>
            <a:br>
              <a:rPr lang="en-US" sz="2400"/>
            </a:br>
            <a:r>
              <a:rPr lang="en-US" sz="2400"/>
              <a:t>on (0, 12) and </a:t>
            </a:r>
            <a:br>
              <a:rPr lang="en-US" sz="2400"/>
            </a:br>
            <a:r>
              <a:rPr lang="en-US" sz="2400"/>
              <a:t>concave downward </a:t>
            </a:r>
            <a:br>
              <a:rPr lang="en-US" sz="2400"/>
            </a:br>
            <a:r>
              <a:rPr lang="en-US" sz="2400"/>
              <a:t>on (12, 18). </a:t>
            </a:r>
          </a:p>
        </p:txBody>
      </p:sp>
      <p:sp>
        <p:nvSpPr>
          <p:cNvPr id="112649" name="Text Box 9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4</a:t>
            </a:r>
          </a:p>
        </p:txBody>
      </p:sp>
      <p:sp>
        <p:nvSpPr>
          <p:cNvPr id="112655" name="Rectangle 1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CONCAVITY</a:t>
            </a:r>
          </a:p>
        </p:txBody>
      </p:sp>
      <p:sp>
        <p:nvSpPr>
          <p:cNvPr id="112656" name="Rectangle 16"/>
          <p:cNvSpPr>
            <a:spLocks noChangeArrowheads="1"/>
          </p:cNvSpPr>
          <p:nvPr/>
        </p:nvSpPr>
        <p:spPr bwMode="auto">
          <a:xfrm>
            <a:off x="4257675" y="3700463"/>
            <a:ext cx="4695825" cy="29908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2657" name="Picture 17" descr="0403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6738" y="3849688"/>
            <a:ext cx="4468812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/>
              <a:t>In the example, the curve changed from concave upward to concave downward at approximately the point (12, 38,000). 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This point is called </a:t>
            </a:r>
            <a:br>
              <a:rPr lang="en-US" sz="2600"/>
            </a:br>
            <a:r>
              <a:rPr lang="en-US" sz="2600"/>
              <a:t>an inflection point </a:t>
            </a:r>
            <a:br>
              <a:rPr lang="en-US" sz="2600"/>
            </a:br>
            <a:r>
              <a:rPr lang="en-US" sz="2600"/>
              <a:t>of the curve. </a:t>
            </a:r>
          </a:p>
        </p:txBody>
      </p:sp>
      <p:sp>
        <p:nvSpPr>
          <p:cNvPr id="113674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INFLECTION POINT</a:t>
            </a:r>
          </a:p>
        </p:txBody>
      </p:sp>
      <p:sp>
        <p:nvSpPr>
          <p:cNvPr id="113677" name="Rectangle 13"/>
          <p:cNvSpPr>
            <a:spLocks noChangeArrowheads="1"/>
          </p:cNvSpPr>
          <p:nvPr/>
        </p:nvSpPr>
        <p:spPr bwMode="auto">
          <a:xfrm>
            <a:off x="4257675" y="3700463"/>
            <a:ext cx="4695825" cy="29908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3678" name="Picture 14" descr="0403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6738" y="3849688"/>
            <a:ext cx="4468812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The significance of this point is that </a:t>
            </a:r>
            <a:br>
              <a:rPr lang="en-US" sz="3400"/>
            </a:br>
            <a:r>
              <a:rPr lang="en-US" sz="3400"/>
              <a:t>the rate of population increase has its maximum value there.</a:t>
            </a:r>
            <a:r>
              <a:rPr lang="en-US"/>
              <a:t> 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In general, an inflection point is a point where </a:t>
            </a:r>
            <a:br>
              <a:rPr lang="en-US" sz="2600"/>
            </a:br>
            <a:r>
              <a:rPr lang="en-US" sz="2600"/>
              <a:t>a curve changes its direction of concavity. </a:t>
            </a:r>
          </a:p>
        </p:txBody>
      </p:sp>
      <p:sp>
        <p:nvSpPr>
          <p:cNvPr id="114695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INFLECTION 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A point </a:t>
            </a:r>
            <a:r>
              <a:rPr lang="en-US" i="1"/>
              <a:t>P</a:t>
            </a:r>
            <a:r>
              <a:rPr lang="en-US"/>
              <a:t> on a curve </a:t>
            </a:r>
            <a:r>
              <a:rPr lang="en-US" i="1"/>
              <a:t>y</a:t>
            </a:r>
            <a:r>
              <a:rPr lang="en-US"/>
              <a:t> =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is called </a:t>
            </a:r>
            <a:br>
              <a:rPr lang="en-US"/>
            </a:br>
            <a:r>
              <a:rPr lang="en-US"/>
              <a:t>an inflection point</a:t>
            </a:r>
            <a:r>
              <a:rPr lang="en-US" b="1"/>
              <a:t> </a:t>
            </a:r>
            <a:r>
              <a:rPr lang="en-US"/>
              <a:t>if </a:t>
            </a:r>
            <a:r>
              <a:rPr lang="en-US" i="1"/>
              <a:t>f</a:t>
            </a:r>
            <a:r>
              <a:rPr lang="en-US"/>
              <a:t> is continuous there </a:t>
            </a:r>
            <a:br>
              <a:rPr lang="en-US"/>
            </a:br>
            <a:r>
              <a:rPr lang="en-US"/>
              <a:t>and the curve changes from concave upward to concave downward or from concave downward to concave upward at </a:t>
            </a:r>
            <a:r>
              <a:rPr lang="en-US" i="1"/>
              <a:t>P</a:t>
            </a:r>
            <a:r>
              <a:rPr lang="en-US"/>
              <a:t>.</a:t>
            </a:r>
          </a:p>
        </p:txBody>
      </p:sp>
      <p:sp>
        <p:nvSpPr>
          <p:cNvPr id="115723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INFLECTION POINT—DEFINITION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 sz="3400"/>
              <a:t>For instance, here, </a:t>
            </a:r>
            <a:r>
              <a:rPr lang="en-US" sz="3400" i="1"/>
              <a:t>B, C, D</a:t>
            </a:r>
            <a:r>
              <a:rPr lang="en-US" sz="3400"/>
              <a:t>, and </a:t>
            </a:r>
            <a:r>
              <a:rPr lang="en-US" sz="3400" i="1"/>
              <a:t>P</a:t>
            </a:r>
            <a:r>
              <a:rPr lang="en-US" sz="3400"/>
              <a:t> are </a:t>
            </a:r>
            <a:br>
              <a:rPr lang="en-US" sz="3400"/>
            </a:br>
            <a:r>
              <a:rPr lang="en-US" sz="3400"/>
              <a:t>the points of inflection.</a:t>
            </a:r>
            <a:r>
              <a:rPr lang="en-US"/>
              <a:t> </a:t>
            </a:r>
          </a:p>
          <a:p>
            <a:pPr lvl="1"/>
            <a:r>
              <a:rPr lang="en-US" sz="2400"/>
              <a:t>Notice that, if a curve has a tangent at a point of inflection, then the curve crosses its tangent there. </a:t>
            </a:r>
            <a:endParaRPr lang="en-US"/>
          </a:p>
        </p:txBody>
      </p:sp>
      <p:sp>
        <p:nvSpPr>
          <p:cNvPr id="116745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INFLECTION POINT</a:t>
            </a:r>
          </a:p>
        </p:txBody>
      </p:sp>
      <p:sp>
        <p:nvSpPr>
          <p:cNvPr id="116747" name="Rectangle 11"/>
          <p:cNvSpPr>
            <a:spLocks noChangeArrowheads="1"/>
          </p:cNvSpPr>
          <p:nvPr/>
        </p:nvSpPr>
        <p:spPr bwMode="auto">
          <a:xfrm>
            <a:off x="715963" y="3765550"/>
            <a:ext cx="8275637" cy="2873375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6748" name="Picture 12" descr="0403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897313"/>
            <a:ext cx="7886700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In view of the Concavity Test, there is </a:t>
            </a:r>
            <a:br>
              <a:rPr lang="en-US" sz="3600"/>
            </a:br>
            <a:r>
              <a:rPr lang="en-US" sz="3600"/>
              <a:t>a point of inflection at any point where the second derivative changes sign.</a:t>
            </a:r>
          </a:p>
        </p:txBody>
      </p:sp>
      <p:sp>
        <p:nvSpPr>
          <p:cNvPr id="117767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INFLECTION 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46138"/>
            <a:ext cx="8572500" cy="5865812"/>
          </a:xfrm>
        </p:spPr>
        <p:txBody>
          <a:bodyPr/>
          <a:lstStyle/>
          <a:p>
            <a:r>
              <a:rPr lang="en-US" sz="3600"/>
              <a:t>Sketch a possible graph of a function </a:t>
            </a:r>
            <a:r>
              <a:rPr lang="en-US" sz="3600" i="1"/>
              <a:t>f</a:t>
            </a:r>
            <a:r>
              <a:rPr lang="en-US" sz="3600"/>
              <a:t> </a:t>
            </a:r>
            <a:br>
              <a:rPr lang="en-US" sz="3600"/>
            </a:br>
            <a:r>
              <a:rPr lang="en-US" sz="3600"/>
              <a:t>that satisfies the following conditions:</a:t>
            </a:r>
          </a:p>
          <a:p>
            <a:pPr marL="1035050" lvl="1" indent="-577850">
              <a:buFont typeface="Wingdings" pitchFamily="2" charset="2"/>
              <a:buAutoNum type="romanLcPeriod"/>
            </a:pPr>
            <a:endParaRPr lang="en-US"/>
          </a:p>
          <a:p>
            <a:pPr marL="1035050" lvl="1" indent="-577850">
              <a:buFont typeface="Wingdings" pitchFamily="2" charset="2"/>
              <a:buAutoNum type="romanLcPeriod"/>
            </a:pPr>
            <a:r>
              <a:rPr lang="en-US"/>
              <a:t> </a:t>
            </a:r>
            <a:r>
              <a:rPr lang="en-US" i="1"/>
              <a:t>f</a:t>
            </a:r>
            <a:r>
              <a:rPr lang="en-US"/>
              <a:t>(0) = 0, </a:t>
            </a:r>
            <a:r>
              <a:rPr lang="en-US" i="1"/>
              <a:t>f</a:t>
            </a:r>
            <a:r>
              <a:rPr lang="en-US"/>
              <a:t>(2) = 3, </a:t>
            </a:r>
            <a:r>
              <a:rPr lang="en-US" i="1"/>
              <a:t>f</a:t>
            </a:r>
            <a:r>
              <a:rPr lang="en-US"/>
              <a:t>(4) = 6, </a:t>
            </a:r>
            <a:r>
              <a:rPr lang="en-US" i="1"/>
              <a:t>f’</a:t>
            </a:r>
            <a:r>
              <a:rPr lang="en-US"/>
              <a:t>(0) = </a:t>
            </a:r>
            <a:r>
              <a:rPr lang="en-US" i="1"/>
              <a:t>f’</a:t>
            </a:r>
            <a:r>
              <a:rPr lang="en-US"/>
              <a:t>(4) = 0 </a:t>
            </a:r>
          </a:p>
          <a:p>
            <a:pPr marL="1035050" lvl="1" indent="-577850">
              <a:buFont typeface="Wingdings" pitchFamily="2" charset="2"/>
              <a:buAutoNum type="romanLcPeriod"/>
            </a:pPr>
            <a:endParaRPr lang="en-US"/>
          </a:p>
          <a:p>
            <a:pPr marL="1035050" lvl="1" indent="-577850">
              <a:buFont typeface="Wingdings" pitchFamily="2" charset="2"/>
              <a:buAutoNum type="romanLcPeriod"/>
            </a:pPr>
            <a:r>
              <a:rPr lang="en-US"/>
              <a:t>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&gt; 0 for 0 &lt; </a:t>
            </a:r>
            <a:r>
              <a:rPr lang="en-US" i="1"/>
              <a:t>x</a:t>
            </a:r>
            <a:r>
              <a:rPr lang="en-US"/>
              <a:t> &lt; 4,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&lt; 0 for </a:t>
            </a:r>
            <a:r>
              <a:rPr lang="en-US" i="1"/>
              <a:t>x</a:t>
            </a:r>
            <a:r>
              <a:rPr lang="en-US"/>
              <a:t> &lt; 0 </a:t>
            </a:r>
            <a:br>
              <a:rPr lang="en-US"/>
            </a:br>
            <a:r>
              <a:rPr lang="en-US"/>
              <a:t> and for </a:t>
            </a:r>
            <a:r>
              <a:rPr lang="en-US" i="1"/>
              <a:t>x</a:t>
            </a:r>
            <a:r>
              <a:rPr lang="en-US"/>
              <a:t> &gt; 4</a:t>
            </a:r>
          </a:p>
          <a:p>
            <a:pPr marL="1035050" lvl="1" indent="-577850">
              <a:buFont typeface="Wingdings" pitchFamily="2" charset="2"/>
              <a:buAutoNum type="romanLcPeriod"/>
            </a:pPr>
            <a:endParaRPr lang="en-US"/>
          </a:p>
          <a:p>
            <a:pPr marL="1035050" lvl="1" indent="-577850">
              <a:buFont typeface="Wingdings" pitchFamily="2" charset="2"/>
              <a:buAutoNum type="romanLcPeriod"/>
            </a:pPr>
            <a:r>
              <a:rPr lang="en-US"/>
              <a:t> </a:t>
            </a:r>
            <a:r>
              <a:rPr lang="en-US" i="1"/>
              <a:t>f”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&gt; 0 for </a:t>
            </a:r>
            <a:r>
              <a:rPr lang="en-US" i="1"/>
              <a:t>x</a:t>
            </a:r>
            <a:r>
              <a:rPr lang="en-US"/>
              <a:t> &lt; 2, </a:t>
            </a:r>
            <a:r>
              <a:rPr lang="en-US" i="1"/>
              <a:t>f”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&lt; 0 for </a:t>
            </a:r>
            <a:r>
              <a:rPr lang="en-US" i="1"/>
              <a:t>x</a:t>
            </a:r>
            <a:r>
              <a:rPr lang="en-US"/>
              <a:t> &gt; 2	</a:t>
            </a:r>
            <a:endParaRPr lang="en-US" i="1"/>
          </a:p>
        </p:txBody>
      </p:sp>
      <p:sp>
        <p:nvSpPr>
          <p:cNvPr id="118792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5</a:t>
            </a:r>
          </a:p>
        </p:txBody>
      </p:sp>
      <p:sp>
        <p:nvSpPr>
          <p:cNvPr id="118794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788988"/>
            <a:ext cx="8572500" cy="5865812"/>
          </a:xfrm>
        </p:spPr>
        <p:txBody>
          <a:bodyPr/>
          <a:lstStyle/>
          <a:p>
            <a:r>
              <a:rPr lang="en-US" sz="4400"/>
              <a:t>The first condition tells us that:</a:t>
            </a:r>
          </a:p>
          <a:p>
            <a:pPr lvl="1"/>
            <a:endParaRPr lang="en-US" sz="3400"/>
          </a:p>
          <a:p>
            <a:pPr lvl="1"/>
            <a:r>
              <a:rPr lang="en-US" sz="3200"/>
              <a:t>The graph has horizontal tangents </a:t>
            </a:r>
            <a:br>
              <a:rPr lang="en-US" sz="3200"/>
            </a:br>
            <a:r>
              <a:rPr lang="en-US" sz="3200"/>
              <a:t>at the points (0, 0) and (4, 6).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E. g. 5—Condition i</a:t>
            </a:r>
          </a:p>
        </p:txBody>
      </p:sp>
      <p:sp>
        <p:nvSpPr>
          <p:cNvPr id="119815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The second condition says that:</a:t>
            </a:r>
          </a:p>
          <a:p>
            <a:pPr lvl="1"/>
            <a:endParaRPr lang="en-US" i="1"/>
          </a:p>
          <a:p>
            <a:pPr lvl="1"/>
            <a:r>
              <a:rPr lang="en-US" sz="2600" i="1"/>
              <a:t>f </a:t>
            </a:r>
            <a:r>
              <a:rPr lang="en-US" sz="2600"/>
              <a:t>is increasing on the interval (0, 4) and </a:t>
            </a:r>
            <a:br>
              <a:rPr lang="en-US" sz="2600"/>
            </a:br>
            <a:r>
              <a:rPr lang="en-US" sz="2600"/>
              <a:t>decreasing on the intervals (-</a:t>
            </a:r>
            <a:r>
              <a:rPr lang="en-US" sz="2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∞</a:t>
            </a:r>
            <a:r>
              <a:rPr lang="en-US" sz="2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0</a:t>
            </a:r>
            <a:r>
              <a:rPr lang="en-US" sz="2600"/>
              <a:t>) and (4, </a:t>
            </a:r>
            <a:r>
              <a:rPr lang="en-US" sz="2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∞</a:t>
            </a:r>
            <a:r>
              <a:rPr lang="en-US" sz="2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  <a:r>
              <a:rPr lang="en-US" sz="2600"/>
              <a:t>.</a:t>
            </a:r>
          </a:p>
          <a:p>
            <a:endParaRPr lang="en-US" sz="2600"/>
          </a:p>
          <a:p>
            <a:r>
              <a:rPr lang="en-US" sz="3600"/>
              <a:t>It follows from the I/D Test that:</a:t>
            </a:r>
          </a:p>
          <a:p>
            <a:pPr lvl="1"/>
            <a:endParaRPr lang="en-US" sz="2600" i="1"/>
          </a:p>
          <a:p>
            <a:pPr lvl="1"/>
            <a:r>
              <a:rPr lang="en-US" sz="2600" i="1"/>
              <a:t>f</a:t>
            </a:r>
            <a:r>
              <a:rPr lang="en-US" sz="2600"/>
              <a:t>(0) = 0 is a local minimum.</a:t>
            </a:r>
          </a:p>
          <a:p>
            <a:pPr lvl="1"/>
            <a:r>
              <a:rPr lang="en-US" sz="2600" i="1"/>
              <a:t>f</a:t>
            </a:r>
            <a:r>
              <a:rPr lang="en-US" sz="2600"/>
              <a:t>(4) = 6 is a local maximum.</a:t>
            </a:r>
          </a:p>
        </p:txBody>
      </p:sp>
      <p:sp>
        <p:nvSpPr>
          <p:cNvPr id="185348" name="Text Box 4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E. g. 5—Condition ii</a:t>
            </a:r>
          </a:p>
        </p:txBody>
      </p:sp>
      <p:sp>
        <p:nvSpPr>
          <p:cNvPr id="185349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572500" cy="5865812"/>
          </a:xfrm>
        </p:spPr>
        <p:txBody>
          <a:bodyPr/>
          <a:lstStyle/>
          <a:p>
            <a:r>
              <a:rPr lang="en-US" sz="3400"/>
              <a:t>From the third condition, we know that:</a:t>
            </a:r>
          </a:p>
          <a:p>
            <a:pPr lvl="1"/>
            <a:endParaRPr lang="en-US" sz="3400"/>
          </a:p>
          <a:p>
            <a:pPr lvl="1"/>
            <a:r>
              <a:rPr lang="en-US" sz="2600"/>
              <a:t>The graph is concave upward on the interval (-</a:t>
            </a:r>
            <a:r>
              <a:rPr lang="en-US" sz="2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∞, 2</a:t>
            </a:r>
            <a:r>
              <a:rPr lang="en-US" sz="2600"/>
              <a:t>) and concave downward on (2, </a:t>
            </a:r>
            <a:r>
              <a:rPr lang="en-US" sz="2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∞)</a:t>
            </a:r>
            <a:r>
              <a:rPr lang="en-US" sz="2600"/>
              <a:t>.</a:t>
            </a:r>
          </a:p>
          <a:p>
            <a:endParaRPr lang="en-US" sz="2600"/>
          </a:p>
          <a:p>
            <a:r>
              <a:rPr lang="en-US" sz="3400"/>
              <a:t>The curve changes from concave upward to concave downward when </a:t>
            </a:r>
            <a:r>
              <a:rPr lang="en-US" sz="3400" i="1"/>
              <a:t>x </a:t>
            </a:r>
            <a:r>
              <a:rPr lang="en-US" sz="3400"/>
              <a:t>= 2.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So, the point (2, 3) is an inflection point.</a:t>
            </a:r>
          </a:p>
        </p:txBody>
      </p:sp>
      <p:sp>
        <p:nvSpPr>
          <p:cNvPr id="186372" name="Text Box 4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E. g. 5—Condition iii</a:t>
            </a:r>
          </a:p>
        </p:txBody>
      </p:sp>
      <p:sp>
        <p:nvSpPr>
          <p:cNvPr id="186373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Between </a:t>
            </a:r>
            <a:r>
              <a:rPr lang="en-US" sz="3400" i="1"/>
              <a:t>A </a:t>
            </a:r>
            <a:r>
              <a:rPr lang="en-US" sz="3400"/>
              <a:t>and </a:t>
            </a:r>
            <a:r>
              <a:rPr lang="en-US" sz="3400" i="1"/>
              <a:t>B </a:t>
            </a:r>
            <a:r>
              <a:rPr lang="en-US" sz="3400"/>
              <a:t>and between </a:t>
            </a:r>
            <a:r>
              <a:rPr lang="en-US" sz="3400" i="1"/>
              <a:t>C </a:t>
            </a:r>
            <a:r>
              <a:rPr lang="en-US" sz="3400"/>
              <a:t>and </a:t>
            </a:r>
            <a:r>
              <a:rPr lang="en-US" sz="3400" i="1"/>
              <a:t>D</a:t>
            </a:r>
            <a:r>
              <a:rPr lang="en-US" sz="3400"/>
              <a:t>, the tangent lines have positive slope.</a:t>
            </a:r>
          </a:p>
          <a:p>
            <a:r>
              <a:rPr lang="en-US" sz="3400"/>
              <a:t>So, </a:t>
            </a:r>
            <a:r>
              <a:rPr lang="en-US" sz="3400" i="1"/>
              <a:t>f’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&gt; 0. </a:t>
            </a:r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4572000" y="3124200"/>
            <a:ext cx="4338638" cy="347186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2715" name="Picture 11" descr="0403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25" y="3192463"/>
            <a:ext cx="4037013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600"/>
              <a:t>We use this information to sketch </a:t>
            </a:r>
            <a:br>
              <a:rPr lang="en-US" sz="3600"/>
            </a:br>
            <a:r>
              <a:rPr lang="en-US" sz="3600"/>
              <a:t>the graph of </a:t>
            </a:r>
            <a:r>
              <a:rPr lang="en-US" sz="3600" i="1"/>
              <a:t>f.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Notice that we made</a:t>
            </a:r>
            <a:br>
              <a:rPr lang="en-US" sz="2600"/>
            </a:br>
            <a:r>
              <a:rPr lang="en-US" sz="2600"/>
              <a:t>the curve bend upward</a:t>
            </a:r>
            <a:br>
              <a:rPr lang="en-US" sz="2600"/>
            </a:br>
            <a:r>
              <a:rPr lang="en-US" sz="2600"/>
              <a:t>when </a:t>
            </a:r>
            <a:r>
              <a:rPr lang="en-US" sz="2600" i="1"/>
              <a:t>x </a:t>
            </a:r>
            <a:r>
              <a:rPr lang="en-US" sz="2600"/>
              <a:t>&lt; 2 and bend</a:t>
            </a:r>
            <a:br>
              <a:rPr lang="en-US" sz="2600"/>
            </a:br>
            <a:r>
              <a:rPr lang="en-US" sz="2600"/>
              <a:t>downward when </a:t>
            </a:r>
            <a:r>
              <a:rPr lang="en-US" sz="2600" i="1"/>
              <a:t>x </a:t>
            </a:r>
            <a:r>
              <a:rPr lang="en-US" sz="2600"/>
              <a:t>&gt; 2.</a:t>
            </a:r>
          </a:p>
        </p:txBody>
      </p:sp>
      <p:sp>
        <p:nvSpPr>
          <p:cNvPr id="120841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sp>
        <p:nvSpPr>
          <p:cNvPr id="120845" name="Text Box 13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5</a:t>
            </a:r>
          </a:p>
        </p:txBody>
      </p:sp>
      <p:grpSp>
        <p:nvGrpSpPr>
          <p:cNvPr id="120850" name="Group 18"/>
          <p:cNvGrpSpPr>
            <a:grpSpLocks/>
          </p:cNvGrpSpPr>
          <p:nvPr/>
        </p:nvGrpSpPr>
        <p:grpSpPr bwMode="auto">
          <a:xfrm>
            <a:off x="5105400" y="2819400"/>
            <a:ext cx="3810000" cy="3838575"/>
            <a:chOff x="3216" y="1776"/>
            <a:chExt cx="2400" cy="2418"/>
          </a:xfrm>
        </p:grpSpPr>
        <p:pic>
          <p:nvPicPr>
            <p:cNvPr id="120851" name="Picture 1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64" y="1824"/>
              <a:ext cx="2299" cy="2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0852" name="Rectangle 20"/>
            <p:cNvSpPr>
              <a:spLocks noChangeArrowheads="1"/>
            </p:cNvSpPr>
            <p:nvPr/>
          </p:nvSpPr>
          <p:spPr bwMode="auto">
            <a:xfrm>
              <a:off x="3216" y="1776"/>
              <a:ext cx="2400" cy="2418"/>
            </a:xfrm>
            <a:prstGeom prst="rect">
              <a:avLst/>
            </a:prstGeom>
            <a:noFill/>
            <a:ln w="9525">
              <a:solidFill>
                <a:srgbClr val="E45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853" name="Text Box 21"/>
            <p:cNvSpPr txBox="1">
              <a:spLocks noChangeArrowheads="1"/>
            </p:cNvSpPr>
            <p:nvPr/>
          </p:nvSpPr>
          <p:spPr bwMode="auto">
            <a:xfrm>
              <a:off x="3216" y="4041"/>
              <a:ext cx="110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500">
                  <a:cs typeface="Arial" charset="0"/>
                </a:rPr>
                <a:t>© </a:t>
              </a:r>
              <a:r>
                <a:rPr lang="en-US" sz="500"/>
                <a:t>Thomson Higher Education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600"/>
              <a:t>Another application of the second derivative is the following test </a:t>
            </a:r>
            <a:br>
              <a:rPr lang="en-US" sz="3600"/>
            </a:br>
            <a:r>
              <a:rPr lang="en-US" sz="3600"/>
              <a:t>for maximum and minimum values.</a:t>
            </a:r>
            <a:r>
              <a:rPr lang="en-US"/>
              <a:t> 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It is a consequence of the Concavity Test.</a:t>
            </a:r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SECOND DERIVATIVE TEST</a:t>
            </a:r>
            <a:endParaRPr lang="en-US" b="0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/>
              <a:t>Suppose </a:t>
            </a:r>
            <a:r>
              <a:rPr lang="en-US" i="1"/>
              <a:t>f’’</a:t>
            </a:r>
            <a:r>
              <a:rPr lang="en-US"/>
              <a:t> is continuous near </a:t>
            </a:r>
            <a:r>
              <a:rPr lang="en-US" i="1"/>
              <a:t>c</a:t>
            </a:r>
            <a:r>
              <a:rPr lang="en-US"/>
              <a:t>.</a:t>
            </a:r>
          </a:p>
          <a:p>
            <a:pPr>
              <a:buFontTx/>
              <a:buAutoNum type="alphaLcPeriod"/>
            </a:pPr>
            <a:endParaRPr lang="en-US"/>
          </a:p>
          <a:p>
            <a:pPr>
              <a:buFontTx/>
              <a:buAutoNum type="alphaLcPeriod"/>
            </a:pPr>
            <a:r>
              <a:rPr lang="en-US"/>
              <a:t>If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= 0 and </a:t>
            </a:r>
            <a:r>
              <a:rPr lang="en-US" i="1"/>
              <a:t>f’’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&gt; 0, then </a:t>
            </a:r>
            <a:r>
              <a:rPr lang="en-US" i="1"/>
              <a:t>f</a:t>
            </a:r>
            <a:r>
              <a:rPr lang="en-US"/>
              <a:t> has </a:t>
            </a:r>
            <a:br>
              <a:rPr lang="en-US"/>
            </a:br>
            <a:r>
              <a:rPr lang="en-US"/>
              <a:t>   a local minimum at </a:t>
            </a:r>
            <a:r>
              <a:rPr lang="en-US" i="1"/>
              <a:t>c</a:t>
            </a:r>
            <a:r>
              <a:rPr lang="en-US"/>
              <a:t>.</a:t>
            </a:r>
          </a:p>
          <a:p>
            <a:pPr>
              <a:buFontTx/>
              <a:buAutoNum type="alphaLcPeriod"/>
            </a:pPr>
            <a:endParaRPr lang="en-US"/>
          </a:p>
          <a:p>
            <a:pPr>
              <a:buFontTx/>
              <a:buAutoNum type="alphaLcPeriod"/>
            </a:pPr>
            <a:r>
              <a:rPr lang="en-US"/>
              <a:t>If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= 0 and </a:t>
            </a:r>
            <a:r>
              <a:rPr lang="en-US" i="1"/>
              <a:t>f’’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&lt; 0, then </a:t>
            </a:r>
            <a:r>
              <a:rPr lang="en-US" i="1"/>
              <a:t>f</a:t>
            </a:r>
            <a:r>
              <a:rPr lang="en-US"/>
              <a:t> has </a:t>
            </a:r>
            <a:br>
              <a:rPr lang="en-US"/>
            </a:br>
            <a:r>
              <a:rPr lang="en-US"/>
              <a:t>   a local maximum at </a:t>
            </a:r>
            <a:r>
              <a:rPr lang="en-US" i="1"/>
              <a:t>c</a:t>
            </a:r>
            <a:r>
              <a:rPr lang="en-US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SECOND DERIVATIVE TEST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572500" cy="5865812"/>
          </a:xfrm>
        </p:spPr>
        <p:txBody>
          <a:bodyPr/>
          <a:lstStyle/>
          <a:p>
            <a:r>
              <a:rPr lang="en-US" sz="3400"/>
              <a:t>For instance, (a) is true because </a:t>
            </a:r>
            <a:r>
              <a:rPr lang="en-US" sz="3400" i="1"/>
              <a:t>f’’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&gt; 0 near </a:t>
            </a:r>
            <a:r>
              <a:rPr lang="en-US" sz="3400" i="1"/>
              <a:t>c, </a:t>
            </a:r>
            <a:r>
              <a:rPr lang="en-US" sz="3400"/>
              <a:t>and so </a:t>
            </a:r>
            <a:r>
              <a:rPr lang="en-US" sz="3400" i="1"/>
              <a:t>f</a:t>
            </a:r>
            <a:r>
              <a:rPr lang="en-US" sz="3400"/>
              <a:t> is concave upward near </a:t>
            </a:r>
            <a:r>
              <a:rPr lang="en-US" sz="3400" i="1"/>
              <a:t>c</a:t>
            </a:r>
            <a:r>
              <a:rPr lang="en-US" sz="3400"/>
              <a:t>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This means that </a:t>
            </a:r>
            <a:br>
              <a:rPr lang="en-US" sz="2400"/>
            </a:br>
            <a:r>
              <a:rPr lang="en-US" sz="2400"/>
              <a:t>the graph of </a:t>
            </a:r>
            <a:r>
              <a:rPr lang="en-US" sz="2400" i="1"/>
              <a:t>f</a:t>
            </a:r>
            <a:r>
              <a:rPr lang="en-US" sz="2400"/>
              <a:t> lies </a:t>
            </a:r>
            <a:br>
              <a:rPr lang="en-US" sz="2400"/>
            </a:br>
            <a:r>
              <a:rPr lang="en-US" sz="2400"/>
              <a:t>above its horizontal </a:t>
            </a:r>
            <a:br>
              <a:rPr lang="en-US" sz="2400"/>
            </a:br>
            <a:r>
              <a:rPr lang="en-US" sz="2400"/>
              <a:t>tangent at </a:t>
            </a:r>
            <a:r>
              <a:rPr lang="en-US" sz="2400" i="1"/>
              <a:t>c, </a:t>
            </a:r>
            <a:r>
              <a:rPr lang="en-US" sz="2400"/>
              <a:t>and so </a:t>
            </a:r>
            <a:br>
              <a:rPr lang="en-US" sz="2400"/>
            </a:br>
            <a:r>
              <a:rPr lang="en-US" sz="2400" i="1"/>
              <a:t>f</a:t>
            </a:r>
            <a:r>
              <a:rPr lang="en-US" sz="2400"/>
              <a:t> has a local minimum </a:t>
            </a:r>
            <a:br>
              <a:rPr lang="en-US" sz="2400"/>
            </a:br>
            <a:r>
              <a:rPr lang="en-US" sz="2400"/>
              <a:t>at </a:t>
            </a:r>
            <a:r>
              <a:rPr lang="en-US" sz="2400" i="1"/>
              <a:t>c</a:t>
            </a:r>
            <a:r>
              <a:rPr lang="en-US" sz="2400"/>
              <a:t>.</a:t>
            </a:r>
          </a:p>
        </p:txBody>
      </p:sp>
      <p:sp>
        <p:nvSpPr>
          <p:cNvPr id="124933" name="Rectangle 5"/>
          <p:cNvSpPr>
            <a:spLocks noChangeArrowheads="1"/>
          </p:cNvSpPr>
          <p:nvPr/>
        </p:nvSpPr>
        <p:spPr bwMode="auto">
          <a:xfrm>
            <a:off x="4587875" y="2928938"/>
            <a:ext cx="4365625" cy="36957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4934" name="Picture 6" descr="0403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0425" y="3035300"/>
            <a:ext cx="4202113" cy="35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Discuss the curve </a:t>
            </a:r>
            <a:br>
              <a:rPr lang="en-US"/>
            </a:br>
            <a:r>
              <a:rPr lang="en-US"/>
              <a:t>			</a:t>
            </a:r>
            <a:r>
              <a:rPr lang="en-US" i="1"/>
              <a:t>y</a:t>
            </a:r>
            <a:r>
              <a:rPr lang="en-US"/>
              <a:t> = </a:t>
            </a:r>
            <a:r>
              <a:rPr lang="en-US" i="1"/>
              <a:t>x</a:t>
            </a:r>
            <a:r>
              <a:rPr lang="en-US" baseline="30000"/>
              <a:t>4</a:t>
            </a:r>
            <a:r>
              <a:rPr lang="en-US"/>
              <a:t> – 4</a:t>
            </a:r>
            <a:r>
              <a:rPr lang="en-US" i="1"/>
              <a:t>x</a:t>
            </a:r>
            <a:r>
              <a:rPr lang="en-US" baseline="30000"/>
              <a:t>3</a:t>
            </a:r>
            <a:r>
              <a:rPr lang="en-US"/>
              <a:t> </a:t>
            </a:r>
            <a:br>
              <a:rPr lang="en-US"/>
            </a:br>
            <a:r>
              <a:rPr lang="en-US"/>
              <a:t>with respect to concavity, points of inflection, and local maxima and minima. </a:t>
            </a:r>
          </a:p>
          <a:p>
            <a:endParaRPr lang="en-US"/>
          </a:p>
          <a:p>
            <a:r>
              <a:rPr lang="en-US"/>
              <a:t>Use this information to sketch the curve. 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25959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572500" cy="5865812"/>
          </a:xfrm>
        </p:spPr>
        <p:txBody>
          <a:bodyPr/>
          <a:lstStyle/>
          <a:p>
            <a:r>
              <a:rPr lang="en-US" sz="3400"/>
              <a:t>If </a:t>
            </a:r>
            <a:r>
              <a:rPr lang="en-US" sz="3400" i="1"/>
              <a:t>f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= </a:t>
            </a:r>
            <a:r>
              <a:rPr lang="en-US" sz="3400" i="1"/>
              <a:t>x</a:t>
            </a:r>
            <a:r>
              <a:rPr lang="en-US" sz="3400" baseline="30000"/>
              <a:t>4</a:t>
            </a:r>
            <a:r>
              <a:rPr lang="en-US" sz="3400"/>
              <a:t> – 4</a:t>
            </a:r>
            <a:r>
              <a:rPr lang="en-US" sz="3400" i="1"/>
              <a:t>x</a:t>
            </a:r>
            <a:r>
              <a:rPr lang="en-US" sz="3400" baseline="30000"/>
              <a:t>3</a:t>
            </a:r>
            <a:r>
              <a:rPr lang="en-US" sz="3400"/>
              <a:t>, then:</a:t>
            </a:r>
          </a:p>
          <a:p>
            <a:endParaRPr lang="en-US" sz="3400"/>
          </a:p>
          <a:p>
            <a:pPr algn="ctr"/>
            <a:r>
              <a:rPr lang="en-US" sz="3400" i="1"/>
              <a:t>f’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= 4</a:t>
            </a:r>
            <a:r>
              <a:rPr lang="en-US" sz="3400" i="1"/>
              <a:t>x</a:t>
            </a:r>
            <a:r>
              <a:rPr lang="en-US" sz="3400" baseline="30000"/>
              <a:t>3</a:t>
            </a:r>
            <a:r>
              <a:rPr lang="en-US" sz="3400"/>
              <a:t> – 12</a:t>
            </a:r>
            <a:r>
              <a:rPr lang="en-US" sz="3400" i="1"/>
              <a:t>x</a:t>
            </a:r>
            <a:r>
              <a:rPr lang="en-US" sz="3400" baseline="30000"/>
              <a:t>2</a:t>
            </a:r>
            <a:r>
              <a:rPr lang="en-US" sz="3400"/>
              <a:t> = 4</a:t>
            </a:r>
            <a:r>
              <a:rPr lang="en-US" sz="3400" i="1"/>
              <a:t>x</a:t>
            </a:r>
            <a:r>
              <a:rPr lang="en-US" sz="3400" baseline="30000"/>
              <a:t>2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 – 3)</a:t>
            </a:r>
          </a:p>
          <a:p>
            <a:pPr algn="ctr"/>
            <a:endParaRPr lang="en-US" sz="3400"/>
          </a:p>
          <a:p>
            <a:pPr algn="ctr"/>
            <a:r>
              <a:rPr lang="en-US" sz="3400" i="1"/>
              <a:t>f’’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= 12</a:t>
            </a:r>
            <a:r>
              <a:rPr lang="en-US" sz="3400" i="1"/>
              <a:t>x</a:t>
            </a:r>
            <a:r>
              <a:rPr lang="en-US" sz="3400" baseline="30000"/>
              <a:t>2</a:t>
            </a:r>
            <a:r>
              <a:rPr lang="en-US" sz="3400"/>
              <a:t> – 24</a:t>
            </a:r>
            <a:r>
              <a:rPr lang="en-US" sz="3400" i="1"/>
              <a:t>x</a:t>
            </a:r>
            <a:r>
              <a:rPr lang="en-US" sz="3400"/>
              <a:t> = 12</a:t>
            </a:r>
            <a:r>
              <a:rPr lang="en-US" sz="3400" i="1"/>
              <a:t>x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 – 2)</a:t>
            </a: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26983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To find the critical numbers, we set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= 0 and obtain </a:t>
            </a:r>
            <a:r>
              <a:rPr lang="en-US" i="1"/>
              <a:t>x</a:t>
            </a:r>
            <a:r>
              <a:rPr lang="en-US"/>
              <a:t> = 0 and </a:t>
            </a:r>
            <a:r>
              <a:rPr lang="en-US" i="1"/>
              <a:t>x</a:t>
            </a:r>
            <a:r>
              <a:rPr lang="en-US"/>
              <a:t> = 3. </a:t>
            </a:r>
          </a:p>
          <a:p>
            <a:endParaRPr lang="en-US"/>
          </a:p>
          <a:p>
            <a:r>
              <a:rPr lang="en-US"/>
              <a:t>To use the Second Derivative Test, </a:t>
            </a:r>
            <a:br>
              <a:rPr lang="en-US"/>
            </a:br>
            <a:r>
              <a:rPr lang="en-US"/>
              <a:t>we evaluate </a:t>
            </a:r>
            <a:r>
              <a:rPr lang="en-US" i="1"/>
              <a:t>f’’</a:t>
            </a:r>
            <a:r>
              <a:rPr lang="en-US"/>
              <a:t> at these critical numbers: </a:t>
            </a:r>
          </a:p>
          <a:p>
            <a:pPr algn="ctr"/>
            <a:r>
              <a:rPr lang="en-US" i="1"/>
              <a:t>f’’</a:t>
            </a:r>
            <a:r>
              <a:rPr lang="en-US"/>
              <a:t>(0) = 0          </a:t>
            </a:r>
            <a:r>
              <a:rPr lang="en-US" i="1"/>
              <a:t>f’’</a:t>
            </a:r>
            <a:r>
              <a:rPr lang="en-US"/>
              <a:t>(3) = 36 &gt; 0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31079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/>
              <a:t>As </a:t>
            </a:r>
            <a:r>
              <a:rPr lang="en-US" i="1"/>
              <a:t>f’</a:t>
            </a:r>
            <a:r>
              <a:rPr lang="en-US"/>
              <a:t>(3) = 0 and </a:t>
            </a:r>
            <a:r>
              <a:rPr lang="en-US" i="1"/>
              <a:t>f’’</a:t>
            </a:r>
            <a:r>
              <a:rPr lang="en-US"/>
              <a:t>(3) &gt; 0, </a:t>
            </a:r>
            <a:r>
              <a:rPr lang="en-US" i="1"/>
              <a:t>f</a:t>
            </a:r>
            <a:r>
              <a:rPr lang="en-US"/>
              <a:t>(3) = -27 is </a:t>
            </a:r>
            <a:br>
              <a:rPr lang="en-US"/>
            </a:br>
            <a:r>
              <a:rPr lang="en-US"/>
              <a:t>a local minimum. </a:t>
            </a:r>
          </a:p>
          <a:p>
            <a:endParaRPr lang="en-US"/>
          </a:p>
          <a:p>
            <a:r>
              <a:rPr lang="en-US"/>
              <a:t>As </a:t>
            </a:r>
            <a:r>
              <a:rPr lang="en-US" i="1"/>
              <a:t>f’’</a:t>
            </a:r>
            <a:r>
              <a:rPr lang="en-US"/>
              <a:t>(0) = 0, the Second Derivative Test gives no information about the critical number 0. </a:t>
            </a: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However, since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&lt; 0 for </a:t>
            </a:r>
            <a:r>
              <a:rPr lang="en-US" i="1"/>
              <a:t>x</a:t>
            </a:r>
            <a:r>
              <a:rPr lang="en-US"/>
              <a:t> &lt; 0 and also </a:t>
            </a:r>
            <a:br>
              <a:rPr lang="en-US"/>
            </a:br>
            <a:r>
              <a:rPr lang="en-US"/>
              <a:t>for 0 &lt; </a:t>
            </a:r>
            <a:r>
              <a:rPr lang="en-US" i="1"/>
              <a:t>x</a:t>
            </a:r>
            <a:r>
              <a:rPr lang="en-US"/>
              <a:t> &lt; 3, the First Derivative Test tells </a:t>
            </a:r>
            <a:br>
              <a:rPr lang="en-US"/>
            </a:br>
            <a:r>
              <a:rPr lang="en-US"/>
              <a:t>us that </a:t>
            </a:r>
            <a:r>
              <a:rPr lang="en-US" i="1"/>
              <a:t>f</a:t>
            </a:r>
            <a:r>
              <a:rPr lang="en-US"/>
              <a:t> does not have a local maximum or minimum at 0. 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In fact, the expression for </a:t>
            </a:r>
            <a:r>
              <a:rPr lang="en-US" sz="2600" i="1"/>
              <a:t>f’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 shows that </a:t>
            </a:r>
            <a:br>
              <a:rPr lang="en-US" sz="2600"/>
            </a:br>
            <a:r>
              <a:rPr lang="en-US" sz="2600" i="1"/>
              <a:t>f </a:t>
            </a:r>
            <a:r>
              <a:rPr lang="en-US" sz="2600"/>
              <a:t>decreases to the left of 3 and increases to </a:t>
            </a:r>
            <a:br>
              <a:rPr lang="en-US" sz="2600"/>
            </a:br>
            <a:r>
              <a:rPr lang="en-US" sz="2600"/>
              <a:t>the right of 3.</a:t>
            </a: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As </a:t>
            </a:r>
            <a:r>
              <a:rPr lang="en-US" i="1"/>
              <a:t>f’’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= 0 when </a:t>
            </a:r>
            <a:r>
              <a:rPr lang="en-US" i="1"/>
              <a:t>x</a:t>
            </a:r>
            <a:r>
              <a:rPr lang="en-US"/>
              <a:t> = 0 or 2, we divide </a:t>
            </a:r>
            <a:br>
              <a:rPr lang="en-US"/>
            </a:br>
            <a:r>
              <a:rPr lang="en-US"/>
              <a:t>the real line into intervals with those numbers as endpoints and complete the following chart.</a:t>
            </a: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685800" y="3962400"/>
            <a:ext cx="8234363" cy="267176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4151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34153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pic>
        <p:nvPicPr>
          <p:cNvPr id="134154" name="Picture 10" descr="04p293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4029075"/>
            <a:ext cx="7935913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 sz="3400"/>
              <a:t>Between </a:t>
            </a:r>
            <a:r>
              <a:rPr lang="en-US" sz="3400" i="1"/>
              <a:t>B </a:t>
            </a:r>
            <a:r>
              <a:rPr lang="en-US" sz="3400"/>
              <a:t>and </a:t>
            </a:r>
            <a:r>
              <a:rPr lang="en-US" sz="3400" i="1"/>
              <a:t>C</a:t>
            </a:r>
            <a:r>
              <a:rPr lang="en-US" sz="3400"/>
              <a:t>, the tangent lines </a:t>
            </a:r>
            <a:br>
              <a:rPr lang="en-US" sz="3400"/>
            </a:br>
            <a:r>
              <a:rPr lang="en-US" sz="3400"/>
              <a:t>have negative slope.</a:t>
            </a:r>
          </a:p>
          <a:p>
            <a:r>
              <a:rPr lang="en-US" sz="3400"/>
              <a:t>So, </a:t>
            </a:r>
            <a:r>
              <a:rPr lang="en-US" sz="3400" i="1"/>
              <a:t>f’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&lt; 0.</a:t>
            </a:r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4572000" y="3124200"/>
            <a:ext cx="4338638" cy="347186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3739" name="Picture 11" descr="0403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25" y="3192463"/>
            <a:ext cx="4037013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The point (0, 0) is an inflection point—since the curve changes from concave upward to concave downward there. 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35175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685800" y="3962400"/>
            <a:ext cx="8234363" cy="267176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35179" name="Picture 11" descr="04p293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4029075"/>
            <a:ext cx="7935913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Also, (2, -16) is an inflection point—since </a:t>
            </a:r>
            <a:br>
              <a:rPr lang="en-US"/>
            </a:br>
            <a:r>
              <a:rPr lang="en-US"/>
              <a:t>the curve changes from concave downward </a:t>
            </a:r>
            <a:br>
              <a:rPr lang="en-US"/>
            </a:br>
            <a:r>
              <a:rPr lang="en-US"/>
              <a:t>to concave upward there.</a:t>
            </a:r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sp>
        <p:nvSpPr>
          <p:cNvPr id="18739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87400" name="Rectangle 8"/>
          <p:cNvSpPr>
            <a:spLocks noChangeArrowheads="1"/>
          </p:cNvSpPr>
          <p:nvPr/>
        </p:nvSpPr>
        <p:spPr bwMode="auto">
          <a:xfrm>
            <a:off x="685800" y="3962400"/>
            <a:ext cx="8234363" cy="267176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87401" name="Picture 9" descr="04p293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4029075"/>
            <a:ext cx="7935913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Using the local minimum, the intervals </a:t>
            </a:r>
            <a:br>
              <a:rPr lang="en-US"/>
            </a:br>
            <a:r>
              <a:rPr lang="en-US"/>
              <a:t>of concavity, and the inflection points, </a:t>
            </a:r>
            <a:br>
              <a:rPr lang="en-US"/>
            </a:br>
            <a:r>
              <a:rPr lang="en-US"/>
              <a:t>we sketch the curve.</a:t>
            </a: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4767263" y="2252663"/>
            <a:ext cx="4181475" cy="4443412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36201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pic>
        <p:nvPicPr>
          <p:cNvPr id="136202" name="Picture 10" descr="0403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4738" y="2306638"/>
            <a:ext cx="3992562" cy="428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NOTE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The Second Derivative Test is inconclusive when </a:t>
            </a:r>
            <a:r>
              <a:rPr lang="en-US" sz="3600" i="1"/>
              <a:t>f’’</a:t>
            </a:r>
            <a:r>
              <a:rPr lang="en-US" sz="3600"/>
              <a:t>(</a:t>
            </a:r>
            <a:r>
              <a:rPr lang="en-US" sz="3600" i="1"/>
              <a:t>c</a:t>
            </a:r>
            <a:r>
              <a:rPr lang="en-US" sz="3600"/>
              <a:t>) = 0.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In other words, at such a point, there might be </a:t>
            </a:r>
            <a:br>
              <a:rPr lang="en-US" sz="2400"/>
            </a:br>
            <a:r>
              <a:rPr lang="en-US" sz="2400"/>
              <a:t>a maximum, a minimum, or neither (as in the example).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NOTE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 sz="3400"/>
              <a:t>The test also fails when </a:t>
            </a:r>
            <a:r>
              <a:rPr lang="en-US" sz="3400" i="1"/>
              <a:t>f’’</a:t>
            </a:r>
            <a:r>
              <a:rPr lang="en-US" sz="3400"/>
              <a:t>(</a:t>
            </a:r>
            <a:r>
              <a:rPr lang="en-US" sz="3400" i="1"/>
              <a:t>c</a:t>
            </a:r>
            <a:r>
              <a:rPr lang="en-US" sz="3400"/>
              <a:t>) does not exist. </a:t>
            </a:r>
          </a:p>
          <a:p>
            <a:endParaRPr lang="en-US" sz="3400"/>
          </a:p>
          <a:p>
            <a:r>
              <a:rPr lang="en-US" sz="3400"/>
              <a:t>In such cases, the First Derivative Test must be used.</a:t>
            </a:r>
            <a:r>
              <a:rPr lang="en-US"/>
              <a:t> </a:t>
            </a:r>
          </a:p>
          <a:p>
            <a:pPr lvl="1"/>
            <a:r>
              <a:rPr lang="en-US" sz="2400"/>
              <a:t>In fact, even when both tests apply, the First Derivative Test is often the easier one to use.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600"/>
              <a:t>Sketch the graph of the function </a:t>
            </a:r>
          </a:p>
          <a:p>
            <a:pPr algn="ctr"/>
            <a:r>
              <a:rPr lang="en-US" sz="3600" i="1"/>
              <a:t>					f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= </a:t>
            </a:r>
            <a:r>
              <a:rPr lang="en-US" sz="3600" i="1"/>
              <a:t>x</a:t>
            </a:r>
            <a:r>
              <a:rPr lang="en-US" sz="3600" baseline="30000"/>
              <a:t>2/3</a:t>
            </a:r>
            <a:r>
              <a:rPr lang="en-US" sz="3600"/>
              <a:t>(6 – </a:t>
            </a:r>
            <a:r>
              <a:rPr lang="en-US" sz="3600" i="1"/>
              <a:t>x</a:t>
            </a:r>
            <a:r>
              <a:rPr lang="en-US" sz="3600"/>
              <a:t>)</a:t>
            </a:r>
            <a:r>
              <a:rPr lang="en-US" sz="3600" baseline="30000"/>
              <a:t>1/3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You can use the differentiation rules to check that </a:t>
            </a:r>
            <a:br>
              <a:rPr lang="en-US" sz="2400"/>
            </a:br>
            <a:r>
              <a:rPr lang="en-US" sz="2400"/>
              <a:t>the first two derivatives are:</a:t>
            </a:r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/>
            <a:r>
              <a:rPr lang="en-US" sz="2400"/>
              <a:t>As </a:t>
            </a:r>
            <a:r>
              <a:rPr lang="en-US" sz="2400" i="1"/>
              <a:t>f’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= 0 when </a:t>
            </a:r>
            <a:r>
              <a:rPr lang="en-US" sz="2400" i="1"/>
              <a:t>x</a:t>
            </a:r>
            <a:r>
              <a:rPr lang="en-US" sz="2400"/>
              <a:t> = 4 and </a:t>
            </a:r>
            <a:r>
              <a:rPr lang="en-US" sz="2400" i="1"/>
              <a:t>f’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does not exist when </a:t>
            </a:r>
            <a:br>
              <a:rPr lang="en-US" sz="2400"/>
            </a:br>
            <a:r>
              <a:rPr lang="en-US" sz="2400" i="1"/>
              <a:t>x</a:t>
            </a:r>
            <a:r>
              <a:rPr lang="en-US" sz="2400"/>
              <a:t> = 0 or </a:t>
            </a:r>
            <a:r>
              <a:rPr lang="en-US" sz="2400" i="1"/>
              <a:t>x</a:t>
            </a:r>
            <a:r>
              <a:rPr lang="en-US" sz="2400"/>
              <a:t> = 6, the critical numbers are 0, 4, and 6.</a:t>
            </a:r>
            <a:r>
              <a:rPr lang="en-US"/>
              <a:t> </a:t>
            </a:r>
          </a:p>
        </p:txBody>
      </p:sp>
      <p:graphicFrame>
        <p:nvGraphicFramePr>
          <p:cNvPr id="139269" name="Object 5"/>
          <p:cNvGraphicFramePr>
            <a:graphicFrameLocks noChangeAspect="1"/>
          </p:cNvGraphicFramePr>
          <p:nvPr/>
        </p:nvGraphicFramePr>
        <p:xfrm>
          <a:off x="1333500" y="3732213"/>
          <a:ext cx="6862763" cy="950912"/>
        </p:xfrm>
        <a:graphic>
          <a:graphicData uri="http://schemas.openxmlformats.org/presentationml/2006/ole">
            <p:oleObj spid="_x0000_s139269" name="Equation" r:id="rId4" imgW="3124080" imgH="431640" progId="Equation.DSMT4">
              <p:embed/>
            </p:oleObj>
          </a:graphicData>
        </a:graphic>
      </p:graphicFrame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7</a:t>
            </a:r>
          </a:p>
        </p:txBody>
      </p:sp>
      <p:sp>
        <p:nvSpPr>
          <p:cNvPr id="139272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To find the local extreme values, we </a:t>
            </a:r>
            <a:br>
              <a:rPr lang="en-US" sz="3600"/>
            </a:br>
            <a:r>
              <a:rPr lang="en-US" sz="3600"/>
              <a:t>use the First Derivative Test.</a:t>
            </a:r>
          </a:p>
          <a:p>
            <a:pPr lvl="1"/>
            <a:endParaRPr lang="en-US" sz="3600"/>
          </a:p>
          <a:p>
            <a:pPr lvl="1"/>
            <a:r>
              <a:rPr lang="en-US" sz="2600"/>
              <a:t>As </a:t>
            </a:r>
            <a:r>
              <a:rPr lang="en-US" sz="2600" i="1"/>
              <a:t>f’</a:t>
            </a:r>
            <a:r>
              <a:rPr lang="en-US" sz="2600"/>
              <a:t> changes from negative to positive at 0, </a:t>
            </a:r>
            <a:br>
              <a:rPr lang="en-US" sz="2600"/>
            </a:br>
            <a:r>
              <a:rPr lang="en-US" sz="2600" i="1"/>
              <a:t>f</a:t>
            </a:r>
            <a:r>
              <a:rPr lang="en-US" sz="2600"/>
              <a:t>(0) = 0 is a local minimum. </a:t>
            </a:r>
          </a:p>
        </p:txBody>
      </p:sp>
      <p:sp>
        <p:nvSpPr>
          <p:cNvPr id="140295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7</a:t>
            </a:r>
          </a:p>
        </p:txBody>
      </p:sp>
      <p:sp>
        <p:nvSpPr>
          <p:cNvPr id="140297" name="Rectangle 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sp>
        <p:nvSpPr>
          <p:cNvPr id="140299" name="Rectangle 11"/>
          <p:cNvSpPr>
            <a:spLocks noChangeArrowheads="1"/>
          </p:cNvSpPr>
          <p:nvPr/>
        </p:nvSpPr>
        <p:spPr bwMode="auto">
          <a:xfrm>
            <a:off x="762000" y="4586288"/>
            <a:ext cx="8229600" cy="19621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40300" name="Picture 12" descr="04p293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638675"/>
            <a:ext cx="806450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3" y="1017588"/>
            <a:ext cx="9043987" cy="5865812"/>
          </a:xfrm>
        </p:spPr>
        <p:txBody>
          <a:bodyPr/>
          <a:lstStyle/>
          <a:p>
            <a:pPr lvl="1"/>
            <a:r>
              <a:rPr lang="en-US"/>
              <a:t>Since </a:t>
            </a:r>
            <a:r>
              <a:rPr lang="en-US" i="1"/>
              <a:t>f’ </a:t>
            </a:r>
            <a:r>
              <a:rPr lang="en-US"/>
              <a:t>changes from positive to negative at 4, </a:t>
            </a:r>
            <a:br>
              <a:rPr lang="en-US"/>
            </a:br>
            <a:r>
              <a:rPr lang="en-US" i="1"/>
              <a:t>f</a:t>
            </a:r>
            <a:r>
              <a:rPr lang="en-US"/>
              <a:t>(4) = 2</a:t>
            </a:r>
            <a:r>
              <a:rPr lang="en-US" baseline="30000"/>
              <a:t>5/3</a:t>
            </a:r>
            <a:r>
              <a:rPr lang="en-US"/>
              <a:t> is a local maximum.</a:t>
            </a:r>
          </a:p>
          <a:p>
            <a:pPr lvl="1"/>
            <a:endParaRPr lang="en-US"/>
          </a:p>
          <a:p>
            <a:pPr lvl="1"/>
            <a:r>
              <a:rPr lang="en-US"/>
              <a:t>The sign of </a:t>
            </a:r>
            <a:r>
              <a:rPr lang="en-US" i="1"/>
              <a:t>f’</a:t>
            </a:r>
            <a:r>
              <a:rPr lang="en-US"/>
              <a:t> does not change at 6, so there is </a:t>
            </a:r>
            <a:br>
              <a:rPr lang="en-US"/>
            </a:br>
            <a:r>
              <a:rPr lang="en-US"/>
              <a:t>no minimum or maximum there.</a:t>
            </a:r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7</a:t>
            </a:r>
          </a:p>
        </p:txBody>
      </p:sp>
      <p:sp>
        <p:nvSpPr>
          <p:cNvPr id="141323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sp>
        <p:nvSpPr>
          <p:cNvPr id="141330" name="Rectangle 18"/>
          <p:cNvSpPr>
            <a:spLocks noChangeArrowheads="1"/>
          </p:cNvSpPr>
          <p:nvPr/>
        </p:nvSpPr>
        <p:spPr bwMode="auto">
          <a:xfrm>
            <a:off x="762000" y="4586288"/>
            <a:ext cx="8229600" cy="19621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41331" name="Picture 19" descr="04p293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638675"/>
            <a:ext cx="806450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 sz="3400"/>
              <a:t>The Second Derivative Test could be </a:t>
            </a:r>
            <a:br>
              <a:rPr lang="en-US" sz="3400"/>
            </a:br>
            <a:r>
              <a:rPr lang="en-US" sz="3400"/>
              <a:t>used at 4, but not at 0 or 6—since </a:t>
            </a:r>
            <a:r>
              <a:rPr lang="en-US" sz="3400" i="1"/>
              <a:t>f’’</a:t>
            </a:r>
            <a:r>
              <a:rPr lang="en-US" sz="3400"/>
              <a:t> does not exist at either of these numbers.</a:t>
            </a:r>
          </a:p>
        </p:txBody>
      </p:sp>
      <p:sp>
        <p:nvSpPr>
          <p:cNvPr id="142345" name="Text Box 9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7</a:t>
            </a:r>
          </a:p>
        </p:txBody>
      </p:sp>
      <p:sp>
        <p:nvSpPr>
          <p:cNvPr id="142347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sp>
        <p:nvSpPr>
          <p:cNvPr id="142352" name="Rectangle 16"/>
          <p:cNvSpPr>
            <a:spLocks noChangeArrowheads="1"/>
          </p:cNvSpPr>
          <p:nvPr/>
        </p:nvSpPr>
        <p:spPr bwMode="auto">
          <a:xfrm>
            <a:off x="762000" y="4586288"/>
            <a:ext cx="8229600" cy="19621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42353" name="Picture 17" descr="04p293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638675"/>
            <a:ext cx="806450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Looking at the expression for </a:t>
            </a:r>
            <a:r>
              <a:rPr lang="en-US" sz="3600" i="1"/>
              <a:t>f’’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</a:t>
            </a:r>
            <a:br>
              <a:rPr lang="en-US" sz="3600"/>
            </a:br>
            <a:r>
              <a:rPr lang="en-US" sz="3600"/>
              <a:t>and noting that </a:t>
            </a:r>
            <a:r>
              <a:rPr lang="en-US" sz="3600" i="1"/>
              <a:t>x</a:t>
            </a:r>
            <a:r>
              <a:rPr lang="en-US" sz="3600" baseline="30000"/>
              <a:t>4/3</a:t>
            </a:r>
            <a:r>
              <a:rPr lang="en-US" sz="3600"/>
              <a:t> </a:t>
            </a:r>
            <a:r>
              <a:rPr lang="en-US" sz="3600">
                <a:cs typeface="Arial" charset="0"/>
              </a:rPr>
              <a:t>≥ 0 </a:t>
            </a:r>
            <a:r>
              <a:rPr lang="en-US" sz="3600"/>
              <a:t>for all </a:t>
            </a:r>
            <a:r>
              <a:rPr lang="en-US" sz="3600" i="1"/>
              <a:t>x</a:t>
            </a:r>
            <a:r>
              <a:rPr lang="en-US" sz="3600"/>
              <a:t>, </a:t>
            </a:r>
            <a:br>
              <a:rPr lang="en-US" sz="3600"/>
            </a:br>
            <a:r>
              <a:rPr lang="en-US" sz="3600"/>
              <a:t>we have:</a:t>
            </a:r>
          </a:p>
          <a:p>
            <a:pPr lvl="1"/>
            <a:endParaRPr lang="en-US" i="1"/>
          </a:p>
          <a:p>
            <a:pPr lvl="1"/>
            <a:r>
              <a:rPr lang="en-US" i="1"/>
              <a:t>f’’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&lt; 0 for </a:t>
            </a:r>
            <a:r>
              <a:rPr lang="en-US" i="1"/>
              <a:t>x</a:t>
            </a:r>
            <a:r>
              <a:rPr lang="en-US"/>
              <a:t> &lt; 0 and for 0 &lt; </a:t>
            </a:r>
            <a:r>
              <a:rPr lang="en-US" i="1"/>
              <a:t>x</a:t>
            </a:r>
            <a:r>
              <a:rPr lang="en-US"/>
              <a:t> &lt; 6 </a:t>
            </a:r>
          </a:p>
          <a:p>
            <a:pPr lvl="1"/>
            <a:endParaRPr lang="en-US" i="1"/>
          </a:p>
          <a:p>
            <a:pPr lvl="1"/>
            <a:r>
              <a:rPr lang="en-US" i="1"/>
              <a:t>f’’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&gt; 0 for </a:t>
            </a:r>
            <a:r>
              <a:rPr lang="en-US" i="1"/>
              <a:t>x</a:t>
            </a:r>
            <a:r>
              <a:rPr lang="en-US"/>
              <a:t> &gt; 6</a:t>
            </a:r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7</a:t>
            </a:r>
          </a:p>
        </p:txBody>
      </p:sp>
      <p:sp>
        <p:nvSpPr>
          <p:cNvPr id="143367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DOES </a:t>
            </a:r>
            <a:r>
              <a:rPr lang="en-US" i="1"/>
              <a:t>f’</a:t>
            </a:r>
            <a:r>
              <a:rPr lang="en-US"/>
              <a:t> SAY ABOUT </a:t>
            </a:r>
            <a:r>
              <a:rPr lang="en-US" i="1"/>
              <a:t>f</a:t>
            </a:r>
            <a:r>
              <a:rPr lang="en-US"/>
              <a:t> ?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 sz="3400"/>
              <a:t>Thus, it appears that </a:t>
            </a:r>
            <a:r>
              <a:rPr lang="en-US" sz="3400" i="1"/>
              <a:t>f </a:t>
            </a:r>
            <a:r>
              <a:rPr lang="en-US" sz="3400"/>
              <a:t>increases when </a:t>
            </a:r>
            <a:br>
              <a:rPr lang="en-US" sz="3400"/>
            </a:br>
            <a:r>
              <a:rPr lang="en-US" sz="3400" i="1"/>
              <a:t>f’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is positive and decreases when </a:t>
            </a:r>
            <a:r>
              <a:rPr lang="en-US" sz="3400" i="1"/>
              <a:t>f’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</a:t>
            </a:r>
            <a:br>
              <a:rPr lang="en-US" sz="3400"/>
            </a:br>
            <a:r>
              <a:rPr lang="en-US" sz="3400"/>
              <a:t>is negative.</a:t>
            </a:r>
            <a:r>
              <a:rPr lang="en-US"/>
              <a:t> 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To prove that this </a:t>
            </a:r>
            <a:br>
              <a:rPr lang="en-US" sz="2600"/>
            </a:br>
            <a:r>
              <a:rPr lang="en-US" sz="2600"/>
              <a:t>is always the case, </a:t>
            </a:r>
            <a:br>
              <a:rPr lang="en-US" sz="2600"/>
            </a:br>
            <a:r>
              <a:rPr lang="en-US" sz="2600"/>
              <a:t>we use the Mean </a:t>
            </a:r>
            <a:br>
              <a:rPr lang="en-US" sz="2600"/>
            </a:br>
            <a:r>
              <a:rPr lang="en-US" sz="2600"/>
              <a:t>Value Theorem.</a:t>
            </a:r>
          </a:p>
        </p:txBody>
      </p:sp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4572000" y="3124200"/>
            <a:ext cx="4338638" cy="347186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4763" name="Picture 11" descr="0403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25" y="3192463"/>
            <a:ext cx="4037013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So, </a:t>
            </a:r>
            <a:r>
              <a:rPr lang="en-US" i="1"/>
              <a:t>f</a:t>
            </a:r>
            <a:r>
              <a:rPr lang="en-US"/>
              <a:t> is concave downward on (-</a:t>
            </a:r>
            <a:r>
              <a:rPr lang="en-US">
                <a:latin typeface="Times New Roman" pitchFamily="18" charset="0"/>
              </a:rPr>
              <a:t>∞, 0) </a:t>
            </a:r>
            <a:r>
              <a:rPr lang="en-US"/>
              <a:t>and </a:t>
            </a:r>
            <a:br>
              <a:rPr lang="en-US"/>
            </a:br>
            <a:r>
              <a:rPr lang="en-US"/>
              <a:t>(0, 6) and concave upward on (6, </a:t>
            </a:r>
            <a:r>
              <a:rPr lang="en-US">
                <a:latin typeface="Times New Roman" pitchFamily="18" charset="0"/>
              </a:rPr>
              <a:t>∞</a:t>
            </a:r>
            <a:r>
              <a:rPr lang="en-US"/>
              <a:t>), and </a:t>
            </a:r>
            <a:br>
              <a:rPr lang="en-US"/>
            </a:br>
            <a:r>
              <a:rPr lang="en-US"/>
              <a:t>the only inflection point is (6, 0).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Note that the curve </a:t>
            </a:r>
            <a:br>
              <a:rPr lang="en-US" sz="2400"/>
            </a:br>
            <a:r>
              <a:rPr lang="en-US" sz="2400"/>
              <a:t>has vertical tangents </a:t>
            </a:r>
            <a:br>
              <a:rPr lang="en-US" sz="2400"/>
            </a:br>
            <a:r>
              <a:rPr lang="en-US" sz="2400"/>
              <a:t>at (0, 0) and (6, 0) </a:t>
            </a:r>
            <a:br>
              <a:rPr lang="en-US" sz="2400"/>
            </a:br>
            <a:r>
              <a:rPr lang="en-US" sz="2400"/>
              <a:t>because |</a:t>
            </a:r>
            <a:r>
              <a:rPr lang="en-US" sz="2400" i="1"/>
              <a:t>f’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)| </a:t>
            </a:r>
            <a:r>
              <a:rPr lang="en-US" sz="2400">
                <a:cs typeface="Arial" charset="0"/>
              </a:rPr>
              <a:t>→ </a:t>
            </a:r>
            <a:r>
              <a:rPr lang="en-US" sz="2400">
                <a:latin typeface="Times New Roman" pitchFamily="18" charset="0"/>
              </a:rPr>
              <a:t>∞ </a:t>
            </a:r>
            <a:br>
              <a:rPr lang="en-US" sz="2400">
                <a:latin typeface="Times New Roman" pitchFamily="18" charset="0"/>
              </a:rPr>
            </a:br>
            <a:r>
              <a:rPr lang="en-US" sz="2400"/>
              <a:t>as </a:t>
            </a:r>
            <a:r>
              <a:rPr lang="en-US" sz="2400" i="1"/>
              <a:t>x</a:t>
            </a:r>
            <a:r>
              <a:rPr lang="en-US" sz="2400"/>
              <a:t> </a:t>
            </a:r>
            <a:r>
              <a:rPr lang="en-US" sz="2400">
                <a:cs typeface="Arial" charset="0"/>
              </a:rPr>
              <a:t>→ 0 </a:t>
            </a:r>
            <a:r>
              <a:rPr lang="en-US" sz="2400"/>
              <a:t>and as </a:t>
            </a:r>
            <a:r>
              <a:rPr lang="en-US" sz="2400" i="1"/>
              <a:t>x</a:t>
            </a:r>
            <a:r>
              <a:rPr lang="en-US" sz="2400"/>
              <a:t> </a:t>
            </a:r>
            <a:r>
              <a:rPr lang="en-US" sz="2400">
                <a:cs typeface="Arial" charset="0"/>
              </a:rPr>
              <a:t>→ 6</a:t>
            </a:r>
            <a:r>
              <a:rPr lang="en-US" sz="2400"/>
              <a:t>.</a:t>
            </a:r>
          </a:p>
        </p:txBody>
      </p:sp>
      <p:sp>
        <p:nvSpPr>
          <p:cNvPr id="144390" name="Rectangle 6"/>
          <p:cNvSpPr>
            <a:spLocks noChangeArrowheads="1"/>
          </p:cNvSpPr>
          <p:nvPr/>
        </p:nvSpPr>
        <p:spPr bwMode="auto">
          <a:xfrm>
            <a:off x="4724400" y="2971800"/>
            <a:ext cx="4210050" cy="36766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392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7</a:t>
            </a:r>
          </a:p>
        </p:txBody>
      </p:sp>
      <p:sp>
        <p:nvSpPr>
          <p:cNvPr id="144394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WHAT DOES </a:t>
            </a:r>
            <a:r>
              <a:rPr lang="en-US" i="1"/>
              <a:t>f’’</a:t>
            </a:r>
            <a:r>
              <a:rPr lang="en-US"/>
              <a:t> SAY ABOUT </a:t>
            </a:r>
            <a:r>
              <a:rPr lang="en-US" i="1"/>
              <a:t>f </a:t>
            </a:r>
            <a:r>
              <a:rPr lang="en-US"/>
              <a:t>?</a:t>
            </a:r>
          </a:p>
        </p:txBody>
      </p:sp>
      <p:pic>
        <p:nvPicPr>
          <p:cNvPr id="144395" name="Picture 11" descr="0403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2188" y="3059113"/>
            <a:ext cx="405447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7086600" cy="585788"/>
          </a:xfrm>
        </p:spPr>
        <p:txBody>
          <a:bodyPr/>
          <a:lstStyle/>
          <a:p>
            <a:r>
              <a:rPr lang="en-US"/>
              <a:t>INCREASING/DECREASING TEST (I/D TEST) 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pPr>
              <a:buFontTx/>
              <a:buAutoNum type="alphaLcPeriod"/>
            </a:pPr>
            <a:r>
              <a:rPr lang="en-US" sz="3400"/>
              <a:t>If </a:t>
            </a:r>
            <a:r>
              <a:rPr lang="en-US" sz="3400" i="1"/>
              <a:t>f’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&gt; 0 on an interval, then </a:t>
            </a:r>
            <a:r>
              <a:rPr lang="en-US" sz="3400" i="1"/>
              <a:t>f</a:t>
            </a:r>
            <a:r>
              <a:rPr lang="en-US" sz="3400"/>
              <a:t> is increasing on that interval.</a:t>
            </a:r>
          </a:p>
          <a:p>
            <a:pPr>
              <a:buFontTx/>
              <a:buAutoNum type="alphaLcPeriod"/>
            </a:pPr>
            <a:endParaRPr lang="en-US" sz="3400"/>
          </a:p>
          <a:p>
            <a:pPr>
              <a:buFontTx/>
              <a:buAutoNum type="alphaLcPeriod"/>
            </a:pPr>
            <a:r>
              <a:rPr lang="en-US" sz="3400"/>
              <a:t>If </a:t>
            </a:r>
            <a:r>
              <a:rPr lang="en-US" sz="3400" i="1"/>
              <a:t>f’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&lt; 0 on an interval, then </a:t>
            </a:r>
            <a:r>
              <a:rPr lang="en-US" sz="3400" i="1"/>
              <a:t>f</a:t>
            </a:r>
            <a:r>
              <a:rPr lang="en-US" sz="3400"/>
              <a:t> is decreasing on that interval.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lc">
  <a:themeElements>
    <a:clrScheme name="calc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E45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E45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al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calc</Template>
  <TotalTime>1143</TotalTime>
  <Words>1985</Words>
  <Application>Microsoft PowerPoint</Application>
  <PresentationFormat>On-screen Show (4:3)</PresentationFormat>
  <Paragraphs>433</Paragraphs>
  <Slides>80</Slides>
  <Notes>80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6" baseType="lpstr">
      <vt:lpstr>Arial</vt:lpstr>
      <vt:lpstr>Wingdings</vt:lpstr>
      <vt:lpstr>Times New Roman</vt:lpstr>
      <vt:lpstr>Arial Unicode MS</vt:lpstr>
      <vt:lpstr>calc</vt:lpstr>
      <vt:lpstr>MathType 5.0 Equation</vt:lpstr>
      <vt:lpstr>Slide 1</vt:lpstr>
      <vt:lpstr>APPLICATIONS OF DIFFERENTIATION</vt:lpstr>
      <vt:lpstr>Slide 3</vt:lpstr>
      <vt:lpstr>DERIVATIVES AND GRAPH SHAPE </vt:lpstr>
      <vt:lpstr>WHAT DOES f’ SAY ABOUT f ?</vt:lpstr>
      <vt:lpstr>WHAT DOES f’ SAY ABOUT f ?</vt:lpstr>
      <vt:lpstr>WHAT DOES f’ SAY ABOUT f ?</vt:lpstr>
      <vt:lpstr>WHAT DOES f’ SAY ABOUT f ?</vt:lpstr>
      <vt:lpstr>INCREASING/DECREASING TEST (I/D TEST) </vt:lpstr>
      <vt:lpstr>I/D TEST</vt:lpstr>
      <vt:lpstr>I/D TEST</vt:lpstr>
      <vt:lpstr>I/D TEST</vt:lpstr>
      <vt:lpstr>I/D TEST</vt:lpstr>
      <vt:lpstr>I/D TEST</vt:lpstr>
      <vt:lpstr>I/D TEST</vt:lpstr>
      <vt:lpstr>I/D TEST</vt:lpstr>
      <vt:lpstr>I/D TEST</vt:lpstr>
      <vt:lpstr>I/D TEST</vt:lpstr>
      <vt:lpstr>WHAT DOES f’ SAY ABOUT f ?</vt:lpstr>
      <vt:lpstr>WHAT DOES f’ SAY ABOUT f ?</vt:lpstr>
      <vt:lpstr>WHAT DOES f’ SAY ABOUT f ?</vt:lpstr>
      <vt:lpstr>FIRST DERIVATIVE TEST</vt:lpstr>
      <vt:lpstr>FIRST DERIVATIVE TEST</vt:lpstr>
      <vt:lpstr>FIRST DERIVATIVE TEST</vt:lpstr>
      <vt:lpstr>FIRST DERIVATIVE TEST</vt:lpstr>
      <vt:lpstr>FIRST DERIVATIVE TEST</vt:lpstr>
      <vt:lpstr>WHAT DOES f’ SAY ABOUT f ?</vt:lpstr>
      <vt:lpstr>WHAT DOES f’ SAY ABOUT f ?</vt:lpstr>
      <vt:lpstr>WHAT DOES f’ SAY ABOUT f ?</vt:lpstr>
      <vt:lpstr>WHAT DOES f’ SAY ABOUT f ?</vt:lpstr>
      <vt:lpstr>WHAT DOES f’ SAY ABOUT f ?</vt:lpstr>
      <vt:lpstr>WHAT DOES f’ SAY ABOUT f ?</vt:lpstr>
      <vt:lpstr>WHAT DOES f’ SAY ABOUT f ?</vt:lpstr>
      <vt:lpstr>WHAT DOES f’ SAY ABOUT f ?</vt:lpstr>
      <vt:lpstr>WHAT DOES f’ SAY ABOUT f ?</vt:lpstr>
      <vt:lpstr>WHAT DOES f’ SAY ABOUT f ?</vt:lpstr>
      <vt:lpstr>WHAT DOES f’’ SAY ABOUT f ?</vt:lpstr>
      <vt:lpstr>WHAT DOES f’’ SAY ABOUT f ?</vt:lpstr>
      <vt:lpstr>WHAT DOES f’’ SAY ABOUT f ?</vt:lpstr>
      <vt:lpstr>CONCAVE UPWARD</vt:lpstr>
      <vt:lpstr>CONCAVE DOWNWARD</vt:lpstr>
      <vt:lpstr>CONCAVITY—DEFINITION </vt:lpstr>
      <vt:lpstr>CONCAVITY</vt:lpstr>
      <vt:lpstr>CONCAVITY</vt:lpstr>
      <vt:lpstr>CONCAVITY</vt:lpstr>
      <vt:lpstr>CONCAVITY</vt:lpstr>
      <vt:lpstr>CONCAVITY TEST</vt:lpstr>
      <vt:lpstr>CONCAVITY</vt:lpstr>
      <vt:lpstr>CONCAVITY</vt:lpstr>
      <vt:lpstr>CONCAVITY</vt:lpstr>
      <vt:lpstr>INFLECTION POINT</vt:lpstr>
      <vt:lpstr>INFLECTION POINT</vt:lpstr>
      <vt:lpstr>INFLECTION POINT—DEFINITION</vt:lpstr>
      <vt:lpstr>INFLECTION POINT</vt:lpstr>
      <vt:lpstr>INFLECTION POINT</vt:lpstr>
      <vt:lpstr>WHAT DOES f’’ SAY ABOUT f ?</vt:lpstr>
      <vt:lpstr>WHAT DOES f’’ SAY ABOUT f ?</vt:lpstr>
      <vt:lpstr>WHAT DOES f’’ SAY ABOUT f ?</vt:lpstr>
      <vt:lpstr>WHAT DOES f’’ SAY ABOUT f ?</vt:lpstr>
      <vt:lpstr>WHAT DOES f’’ SAY ABOUT f ?</vt:lpstr>
      <vt:lpstr>WHAT DOES f’’ SAY ABOUT f ?</vt:lpstr>
      <vt:lpstr>SECOND DERIVATIVE TEST</vt:lpstr>
      <vt:lpstr>SECOND DERIVATIVE TEST</vt:lpstr>
      <vt:lpstr>WHAT DOES f’’ SAY ABOUT f ?</vt:lpstr>
      <vt:lpstr>WHAT DOES f’’ SAY ABOUT f ?</vt:lpstr>
      <vt:lpstr>WHAT DOES f’’ SAY ABOUT f ?</vt:lpstr>
      <vt:lpstr>WHAT DOES f’’ SAY ABOUT f ?</vt:lpstr>
      <vt:lpstr>WHAT DOES f’’ SAY ABOUT f ?</vt:lpstr>
      <vt:lpstr>WHAT DOES f’’ SAY ABOUT f ?</vt:lpstr>
      <vt:lpstr>WHAT DOES f’’ SAY ABOUT f ?</vt:lpstr>
      <vt:lpstr>WHAT DOES f’’ SAY ABOUT f ?</vt:lpstr>
      <vt:lpstr>WHAT DOES f’’ SAY ABOUT f ?</vt:lpstr>
      <vt:lpstr>NOTE</vt:lpstr>
      <vt:lpstr>NOTE</vt:lpstr>
      <vt:lpstr>WHAT DOES f’’ SAY ABOUT f ?</vt:lpstr>
      <vt:lpstr>WHAT DOES f’’ SAY ABOUT f ?</vt:lpstr>
      <vt:lpstr>WHAT DOES f’’ SAY ABOUT f ?</vt:lpstr>
      <vt:lpstr>WHAT DOES f’’ SAY ABOUT f ?</vt:lpstr>
      <vt:lpstr>WHAT DOES f’’ SAY ABOUT f ?</vt:lpstr>
      <vt:lpstr>WHAT DOES f’’ SAY ABOUT f ?</vt:lpstr>
    </vt:vector>
  </TitlesOfParts>
  <Company>eee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aa</dc:creator>
  <cp:lastModifiedBy>admin</cp:lastModifiedBy>
  <cp:revision>421</cp:revision>
  <dcterms:created xsi:type="dcterms:W3CDTF">2007-01-13T07:19:09Z</dcterms:created>
  <dcterms:modified xsi:type="dcterms:W3CDTF">2013-07-11T11:28:12Z</dcterms:modified>
</cp:coreProperties>
</file>