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1"/>
  </p:notesMasterIdLst>
  <p:sldIdLst>
    <p:sldId id="258" r:id="rId2"/>
    <p:sldId id="259" r:id="rId3"/>
    <p:sldId id="262" r:id="rId4"/>
    <p:sldId id="261" r:id="rId5"/>
    <p:sldId id="263" r:id="rId6"/>
    <p:sldId id="345" r:id="rId7"/>
    <p:sldId id="260" r:id="rId8"/>
    <p:sldId id="264" r:id="rId9"/>
    <p:sldId id="265" r:id="rId10"/>
    <p:sldId id="354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352" r:id="rId21"/>
    <p:sldId id="276" r:id="rId22"/>
    <p:sldId id="277" r:id="rId23"/>
    <p:sldId id="355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356" r:id="rId36"/>
    <p:sldId id="290" r:id="rId37"/>
    <p:sldId id="291" r:id="rId38"/>
    <p:sldId id="292" r:id="rId39"/>
    <p:sldId id="357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58" r:id="rId51"/>
    <p:sldId id="303" r:id="rId52"/>
    <p:sldId id="304" r:id="rId53"/>
    <p:sldId id="305" r:id="rId54"/>
    <p:sldId id="306" r:id="rId55"/>
    <p:sldId id="307" r:id="rId56"/>
    <p:sldId id="359" r:id="rId57"/>
    <p:sldId id="308" r:id="rId58"/>
    <p:sldId id="317" r:id="rId59"/>
    <p:sldId id="362" r:id="rId60"/>
    <p:sldId id="318" r:id="rId61"/>
    <p:sldId id="320" r:id="rId62"/>
    <p:sldId id="348" r:id="rId63"/>
    <p:sldId id="324" r:id="rId64"/>
    <p:sldId id="313" r:id="rId65"/>
    <p:sldId id="349" r:id="rId66"/>
    <p:sldId id="315" r:id="rId67"/>
    <p:sldId id="316" r:id="rId68"/>
    <p:sldId id="333" r:id="rId69"/>
    <p:sldId id="334" r:id="rId70"/>
    <p:sldId id="335" r:id="rId71"/>
    <p:sldId id="336" r:id="rId72"/>
    <p:sldId id="364" r:id="rId73"/>
    <p:sldId id="338" r:id="rId74"/>
    <p:sldId id="339" r:id="rId75"/>
    <p:sldId id="340" r:id="rId76"/>
    <p:sldId id="341" r:id="rId77"/>
    <p:sldId id="342" r:id="rId78"/>
    <p:sldId id="343" r:id="rId79"/>
    <p:sldId id="344" r:id="rId8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5C00"/>
    <a:srgbClr val="AC4600"/>
    <a:srgbClr val="800000"/>
    <a:srgbClr val="CC6600"/>
    <a:srgbClr val="CC00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732" autoAdjust="0"/>
    <p:restoredTop sz="93671" autoAdjust="0"/>
  </p:normalViewPr>
  <p:slideViewPr>
    <p:cSldViewPr>
      <p:cViewPr>
        <p:scale>
          <a:sx n="66" d="100"/>
          <a:sy n="66" d="100"/>
        </p:scale>
        <p:origin x="-756" y="-174"/>
      </p:cViewPr>
      <p:guideLst>
        <p:guide orient="horz" pos="720"/>
        <p:guide pos="4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2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648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4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4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64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899A028-545C-46C9-8699-145165FD5A6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667E07-5F16-41F5-9A5F-03F771FDEA6E}" type="slidenum">
              <a:rPr lang="en-US"/>
              <a:pPr/>
              <a:t>1</a:t>
            </a:fld>
            <a:endParaRPr lang="en-US"/>
          </a:p>
        </p:txBody>
      </p:sp>
      <p:sp>
        <p:nvSpPr>
          <p:cNvPr id="165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C91F04-82F3-4912-B411-FF4EA35C4211}" type="slidenum">
              <a:rPr lang="en-US"/>
              <a:pPr/>
              <a:t>11</a:t>
            </a:fld>
            <a:endParaRPr lang="en-US"/>
          </a:p>
        </p:txBody>
      </p:sp>
      <p:sp>
        <p:nvSpPr>
          <p:cNvPr id="175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C6E7CA-0665-4FB6-949A-5EDBF70A81F0}" type="slidenum">
              <a:rPr lang="en-US"/>
              <a:pPr/>
              <a:t>12</a:t>
            </a:fld>
            <a:endParaRPr lang="en-US"/>
          </a:p>
        </p:txBody>
      </p:sp>
      <p:sp>
        <p:nvSpPr>
          <p:cNvPr id="176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872848-BC5C-45FC-B2FC-9DC2F6A3CF5E}" type="slidenum">
              <a:rPr lang="en-US"/>
              <a:pPr/>
              <a:t>13</a:t>
            </a:fld>
            <a:endParaRPr lang="en-US"/>
          </a:p>
        </p:txBody>
      </p:sp>
      <p:sp>
        <p:nvSpPr>
          <p:cNvPr id="177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095663-A8A2-456B-B9C1-8261AC328683}" type="slidenum">
              <a:rPr lang="en-US"/>
              <a:pPr/>
              <a:t>14</a:t>
            </a:fld>
            <a:endParaRPr lang="en-US"/>
          </a:p>
        </p:txBody>
      </p:sp>
      <p:sp>
        <p:nvSpPr>
          <p:cNvPr id="178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CAA021-1790-4762-B867-FDCE99D715D9}" type="slidenum">
              <a:rPr lang="en-US"/>
              <a:pPr/>
              <a:t>15</a:t>
            </a:fld>
            <a:endParaRPr lang="en-US"/>
          </a:p>
        </p:txBody>
      </p:sp>
      <p:sp>
        <p:nvSpPr>
          <p:cNvPr id="179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A7D9A1-7629-4DFA-A81A-6E663A4B0670}" type="slidenum">
              <a:rPr lang="en-US"/>
              <a:pPr/>
              <a:t>16</a:t>
            </a:fld>
            <a:endParaRPr lang="en-US"/>
          </a:p>
        </p:txBody>
      </p:sp>
      <p:sp>
        <p:nvSpPr>
          <p:cNvPr id="181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5C50B0-4EF1-4DD6-8D31-AC24122B2C41}" type="slidenum">
              <a:rPr lang="en-US"/>
              <a:pPr/>
              <a:t>17</a:t>
            </a:fld>
            <a:endParaRPr lang="en-US"/>
          </a:p>
        </p:txBody>
      </p:sp>
      <p:sp>
        <p:nvSpPr>
          <p:cNvPr id="182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6D4C0F-E65E-40CF-8AC9-BFFEC90F9DEE}" type="slidenum">
              <a:rPr lang="en-US"/>
              <a:pPr/>
              <a:t>18</a:t>
            </a:fld>
            <a:endParaRPr lang="en-US"/>
          </a:p>
        </p:txBody>
      </p:sp>
      <p:sp>
        <p:nvSpPr>
          <p:cNvPr id="183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A82061-E8E6-48E6-9FD0-EE6DDB0957CA}" type="slidenum">
              <a:rPr lang="en-US"/>
              <a:pPr/>
              <a:t>19</a:t>
            </a:fld>
            <a:endParaRPr lang="en-US"/>
          </a:p>
        </p:txBody>
      </p:sp>
      <p:sp>
        <p:nvSpPr>
          <p:cNvPr id="184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576E9C-B6BD-4FF4-AC81-61850F59AD51}" type="slidenum">
              <a:rPr lang="en-US"/>
              <a:pPr/>
              <a:t>20</a:t>
            </a:fld>
            <a:endParaRPr lang="en-US"/>
          </a:p>
        </p:txBody>
      </p:sp>
      <p:sp>
        <p:nvSpPr>
          <p:cNvPr id="2713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615414-CE35-4EB1-A0C2-C81863BA1770}" type="slidenum">
              <a:rPr lang="en-US"/>
              <a:pPr/>
              <a:t>2</a:t>
            </a:fld>
            <a:endParaRPr lang="en-US"/>
          </a:p>
        </p:txBody>
      </p:sp>
      <p:sp>
        <p:nvSpPr>
          <p:cNvPr id="166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32D5FD-AE40-48B5-BFA3-E06C9E2BD034}" type="slidenum">
              <a:rPr lang="en-US"/>
              <a:pPr/>
              <a:t>21</a:t>
            </a:fld>
            <a:endParaRPr lang="en-US"/>
          </a:p>
        </p:txBody>
      </p:sp>
      <p:sp>
        <p:nvSpPr>
          <p:cNvPr id="185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F9EE2C-40A7-4CFC-A261-55D7E039C9E1}" type="slidenum">
              <a:rPr lang="en-US"/>
              <a:pPr/>
              <a:t>22</a:t>
            </a:fld>
            <a:endParaRPr lang="en-US"/>
          </a:p>
        </p:txBody>
      </p:sp>
      <p:sp>
        <p:nvSpPr>
          <p:cNvPr id="186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0790C1-A67D-4775-AF97-88C168EC1014}" type="slidenum">
              <a:rPr lang="en-US"/>
              <a:pPr/>
              <a:t>24</a:t>
            </a:fld>
            <a:endParaRPr lang="en-US"/>
          </a:p>
        </p:txBody>
      </p:sp>
      <p:sp>
        <p:nvSpPr>
          <p:cNvPr id="1873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2F919B-2BBE-4A72-9B97-508ECD23C219}" type="slidenum">
              <a:rPr lang="en-US"/>
              <a:pPr/>
              <a:t>25</a:t>
            </a:fld>
            <a:endParaRPr lang="en-US"/>
          </a:p>
        </p:txBody>
      </p:sp>
      <p:sp>
        <p:nvSpPr>
          <p:cNvPr id="1884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05401D-A27D-4C2F-8099-1E12FF9F1425}" type="slidenum">
              <a:rPr lang="en-US"/>
              <a:pPr/>
              <a:t>26</a:t>
            </a:fld>
            <a:endParaRPr lang="en-US"/>
          </a:p>
        </p:txBody>
      </p:sp>
      <p:sp>
        <p:nvSpPr>
          <p:cNvPr id="189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03C397-69E2-47CA-821F-1C338F5F8AC2}" type="slidenum">
              <a:rPr lang="en-US"/>
              <a:pPr/>
              <a:t>27</a:t>
            </a:fld>
            <a:endParaRPr lang="en-US"/>
          </a:p>
        </p:txBody>
      </p:sp>
      <p:sp>
        <p:nvSpPr>
          <p:cNvPr id="191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7D18D0-7BF9-4AB8-9302-9CE01F935413}" type="slidenum">
              <a:rPr lang="en-US"/>
              <a:pPr/>
              <a:t>28</a:t>
            </a:fld>
            <a:endParaRPr lang="en-US"/>
          </a:p>
        </p:txBody>
      </p:sp>
      <p:sp>
        <p:nvSpPr>
          <p:cNvPr id="1925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36B09A-34F1-4497-B9A0-17C7DA903FDA}" type="slidenum">
              <a:rPr lang="en-US"/>
              <a:pPr/>
              <a:t>29</a:t>
            </a:fld>
            <a:endParaRPr lang="en-US"/>
          </a:p>
        </p:txBody>
      </p:sp>
      <p:sp>
        <p:nvSpPr>
          <p:cNvPr id="193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701758-742F-40C5-B0F9-F51DD289A916}" type="slidenum">
              <a:rPr lang="en-US"/>
              <a:pPr/>
              <a:t>30</a:t>
            </a:fld>
            <a:endParaRPr lang="en-US"/>
          </a:p>
        </p:txBody>
      </p:sp>
      <p:sp>
        <p:nvSpPr>
          <p:cNvPr id="1945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52B24B-893E-4C16-AA9A-1BED5A82E492}" type="slidenum">
              <a:rPr lang="en-US"/>
              <a:pPr/>
              <a:t>31</a:t>
            </a:fld>
            <a:endParaRPr lang="en-US"/>
          </a:p>
        </p:txBody>
      </p:sp>
      <p:sp>
        <p:nvSpPr>
          <p:cNvPr id="195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F7C5C1-89C7-448A-98FC-EBAE61441580}" type="slidenum">
              <a:rPr lang="en-US"/>
              <a:pPr/>
              <a:t>3</a:t>
            </a:fld>
            <a:endParaRPr lang="en-US"/>
          </a:p>
        </p:txBody>
      </p:sp>
      <p:sp>
        <p:nvSpPr>
          <p:cNvPr id="167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B34186-BA72-492F-871C-186881163F89}" type="slidenum">
              <a:rPr lang="en-US"/>
              <a:pPr/>
              <a:t>32</a:t>
            </a:fld>
            <a:endParaRPr lang="en-US"/>
          </a:p>
        </p:txBody>
      </p:sp>
      <p:sp>
        <p:nvSpPr>
          <p:cNvPr id="196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6B1D28-F88F-4A33-8008-CDCFDD57636B}" type="slidenum">
              <a:rPr lang="en-US"/>
              <a:pPr/>
              <a:t>33</a:t>
            </a:fld>
            <a:endParaRPr lang="en-US"/>
          </a:p>
        </p:txBody>
      </p:sp>
      <p:sp>
        <p:nvSpPr>
          <p:cNvPr id="1976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0854A4-2D83-4234-99A8-28E0CB9E3C61}" type="slidenum">
              <a:rPr lang="en-US"/>
              <a:pPr/>
              <a:t>34</a:t>
            </a:fld>
            <a:endParaRPr lang="en-US"/>
          </a:p>
        </p:txBody>
      </p:sp>
      <p:sp>
        <p:nvSpPr>
          <p:cNvPr id="198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EABA3E-680E-4137-8F29-76F20E61FF0C}" type="slidenum">
              <a:rPr lang="en-US"/>
              <a:pPr/>
              <a:t>36</a:t>
            </a:fld>
            <a:endParaRPr lang="en-US"/>
          </a:p>
        </p:txBody>
      </p:sp>
      <p:sp>
        <p:nvSpPr>
          <p:cNvPr id="1996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C76E42-4D47-4B61-9B24-BF98634430E4}" type="slidenum">
              <a:rPr lang="en-US"/>
              <a:pPr/>
              <a:t>37</a:t>
            </a:fld>
            <a:endParaRPr lang="en-US"/>
          </a:p>
        </p:txBody>
      </p:sp>
      <p:sp>
        <p:nvSpPr>
          <p:cNvPr id="2007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AE0F95-5E16-4937-B9C6-3A56AB405F45}" type="slidenum">
              <a:rPr lang="en-US"/>
              <a:pPr/>
              <a:t>38</a:t>
            </a:fld>
            <a:endParaRPr lang="en-US"/>
          </a:p>
        </p:txBody>
      </p:sp>
      <p:sp>
        <p:nvSpPr>
          <p:cNvPr id="2017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255801-8495-4C23-A98C-E5CA54C713C2}" type="slidenum">
              <a:rPr lang="en-US"/>
              <a:pPr/>
              <a:t>40</a:t>
            </a:fld>
            <a:endParaRPr lang="en-US"/>
          </a:p>
        </p:txBody>
      </p:sp>
      <p:sp>
        <p:nvSpPr>
          <p:cNvPr id="2027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0027F3-70F2-449F-9369-E401CD09DD01}" type="slidenum">
              <a:rPr lang="en-US"/>
              <a:pPr/>
              <a:t>41</a:t>
            </a:fld>
            <a:endParaRPr lang="en-US"/>
          </a:p>
        </p:txBody>
      </p:sp>
      <p:sp>
        <p:nvSpPr>
          <p:cNvPr id="2037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AEDAE8-C56D-448E-ABF1-80B77F1628DA}" type="slidenum">
              <a:rPr lang="en-US"/>
              <a:pPr/>
              <a:t>42</a:t>
            </a:fld>
            <a:endParaRPr lang="en-US"/>
          </a:p>
        </p:txBody>
      </p:sp>
      <p:sp>
        <p:nvSpPr>
          <p:cNvPr id="2048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16F135-45FC-4878-91FD-545252F183BD}" type="slidenum">
              <a:rPr lang="en-US"/>
              <a:pPr/>
              <a:t>43</a:t>
            </a:fld>
            <a:endParaRPr lang="en-US"/>
          </a:p>
        </p:txBody>
      </p:sp>
      <p:sp>
        <p:nvSpPr>
          <p:cNvPr id="2058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381C73-0FC2-4CF4-BEF7-8817B55EB862}" type="slidenum">
              <a:rPr lang="en-US"/>
              <a:pPr/>
              <a:t>4</a:t>
            </a:fld>
            <a:endParaRPr lang="en-US"/>
          </a:p>
        </p:txBody>
      </p:sp>
      <p:sp>
        <p:nvSpPr>
          <p:cNvPr id="169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1DEE82-7B08-4186-A5DC-BF68344ED410}" type="slidenum">
              <a:rPr lang="en-US"/>
              <a:pPr/>
              <a:t>44</a:t>
            </a:fld>
            <a:endParaRPr lang="en-US"/>
          </a:p>
        </p:txBody>
      </p:sp>
      <p:sp>
        <p:nvSpPr>
          <p:cNvPr id="2068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4BCC0B-D46D-4D7F-A540-46D7A029749A}" type="slidenum">
              <a:rPr lang="en-US"/>
              <a:pPr/>
              <a:t>45</a:t>
            </a:fld>
            <a:endParaRPr lang="en-US"/>
          </a:p>
        </p:txBody>
      </p:sp>
      <p:sp>
        <p:nvSpPr>
          <p:cNvPr id="2078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244827-1C6E-4B02-9EEA-145E041FB8CB}" type="slidenum">
              <a:rPr lang="en-US"/>
              <a:pPr/>
              <a:t>46</a:t>
            </a:fld>
            <a:endParaRPr lang="en-US"/>
          </a:p>
        </p:txBody>
      </p:sp>
      <p:sp>
        <p:nvSpPr>
          <p:cNvPr id="2088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7A18AA-8584-4107-9561-365753FC3561}" type="slidenum">
              <a:rPr lang="en-US"/>
              <a:pPr/>
              <a:t>47</a:t>
            </a:fld>
            <a:endParaRPr lang="en-US"/>
          </a:p>
        </p:txBody>
      </p:sp>
      <p:sp>
        <p:nvSpPr>
          <p:cNvPr id="2099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4B7487-EE38-42C3-8BB1-6857BAF16F00}" type="slidenum">
              <a:rPr lang="en-US"/>
              <a:pPr/>
              <a:t>48</a:t>
            </a:fld>
            <a:endParaRPr lang="en-US"/>
          </a:p>
        </p:txBody>
      </p:sp>
      <p:sp>
        <p:nvSpPr>
          <p:cNvPr id="210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D7F28B-DDB2-4F66-99C3-F3CA4319CDAC}" type="slidenum">
              <a:rPr lang="en-US"/>
              <a:pPr/>
              <a:t>49</a:t>
            </a:fld>
            <a:endParaRPr lang="en-US"/>
          </a:p>
        </p:txBody>
      </p:sp>
      <p:sp>
        <p:nvSpPr>
          <p:cNvPr id="2119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3DAE96-6383-47FE-9BF1-11289901850E}" type="slidenum">
              <a:rPr lang="en-US"/>
              <a:pPr/>
              <a:t>51</a:t>
            </a:fld>
            <a:endParaRPr lang="en-US"/>
          </a:p>
        </p:txBody>
      </p:sp>
      <p:sp>
        <p:nvSpPr>
          <p:cNvPr id="2129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4BE488-D58C-46DA-AB7F-D18B9A054F4C}" type="slidenum">
              <a:rPr lang="en-US"/>
              <a:pPr/>
              <a:t>52</a:t>
            </a:fld>
            <a:endParaRPr lang="en-US"/>
          </a:p>
        </p:txBody>
      </p:sp>
      <p:sp>
        <p:nvSpPr>
          <p:cNvPr id="2140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753A63-7EFF-4FDD-9F1B-D65D769D6177}" type="slidenum">
              <a:rPr lang="en-US"/>
              <a:pPr/>
              <a:t>53</a:t>
            </a:fld>
            <a:endParaRPr lang="en-US"/>
          </a:p>
        </p:txBody>
      </p:sp>
      <p:sp>
        <p:nvSpPr>
          <p:cNvPr id="2150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F89055-9559-48B8-8BF7-9C15643D5094}" type="slidenum">
              <a:rPr lang="en-US"/>
              <a:pPr/>
              <a:t>54</a:t>
            </a:fld>
            <a:endParaRPr lang="en-US"/>
          </a:p>
        </p:txBody>
      </p:sp>
      <p:sp>
        <p:nvSpPr>
          <p:cNvPr id="2160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975E15-E11F-40FB-9FF0-17086279A27A}" type="slidenum">
              <a:rPr lang="en-US"/>
              <a:pPr/>
              <a:t>5</a:t>
            </a:fld>
            <a:endParaRPr lang="en-US"/>
          </a:p>
        </p:txBody>
      </p:sp>
      <p:sp>
        <p:nvSpPr>
          <p:cNvPr id="168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924DE9-C6C2-472C-8A15-98CF9EA880E4}" type="slidenum">
              <a:rPr lang="en-US"/>
              <a:pPr/>
              <a:t>55</a:t>
            </a:fld>
            <a:endParaRPr lang="en-US"/>
          </a:p>
        </p:txBody>
      </p:sp>
      <p:sp>
        <p:nvSpPr>
          <p:cNvPr id="2170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53E91D-EE61-430D-886E-DEEBDDC45D5C}" type="slidenum">
              <a:rPr lang="en-US"/>
              <a:pPr/>
              <a:t>57</a:t>
            </a:fld>
            <a:endParaRPr lang="en-US"/>
          </a:p>
        </p:txBody>
      </p:sp>
      <p:sp>
        <p:nvSpPr>
          <p:cNvPr id="2181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2AF1BF-4984-4839-8FCF-42B53C1A8AAE}" type="slidenum">
              <a:rPr lang="en-US"/>
              <a:pPr/>
              <a:t>58</a:t>
            </a:fld>
            <a:endParaRPr lang="en-US"/>
          </a:p>
        </p:txBody>
      </p:sp>
      <p:sp>
        <p:nvSpPr>
          <p:cNvPr id="2252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B1C02C-3842-49D3-8723-94D77F7F371F}" type="slidenum">
              <a:rPr lang="en-US"/>
              <a:pPr/>
              <a:t>60</a:t>
            </a:fld>
            <a:endParaRPr lang="en-US"/>
          </a:p>
        </p:txBody>
      </p:sp>
      <p:sp>
        <p:nvSpPr>
          <p:cNvPr id="2263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430634-92BA-4A90-BF03-A4BF295B1066}" type="slidenum">
              <a:rPr lang="en-US"/>
              <a:pPr/>
              <a:t>61</a:t>
            </a:fld>
            <a:endParaRPr lang="en-US"/>
          </a:p>
        </p:txBody>
      </p:sp>
      <p:sp>
        <p:nvSpPr>
          <p:cNvPr id="2283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97DCDA-D476-4984-859C-D16F4A63617D}" type="slidenum">
              <a:rPr lang="en-US"/>
              <a:pPr/>
              <a:t>62</a:t>
            </a:fld>
            <a:endParaRPr lang="en-US"/>
          </a:p>
        </p:txBody>
      </p:sp>
      <p:sp>
        <p:nvSpPr>
          <p:cNvPr id="2621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3C6701-1B2D-444B-9E52-1FA6B793714B}" type="slidenum">
              <a:rPr lang="en-US"/>
              <a:pPr/>
              <a:t>63</a:t>
            </a:fld>
            <a:endParaRPr lang="en-US"/>
          </a:p>
        </p:txBody>
      </p:sp>
      <p:sp>
        <p:nvSpPr>
          <p:cNvPr id="2293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E0C523-F679-4065-8B54-1043DE8E7AB8}" type="slidenum">
              <a:rPr lang="en-US"/>
              <a:pPr/>
              <a:t>64</a:t>
            </a:fld>
            <a:endParaRPr lang="en-US"/>
          </a:p>
        </p:txBody>
      </p:sp>
      <p:sp>
        <p:nvSpPr>
          <p:cNvPr id="2304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5BCDB3-C04C-431B-B344-32545DFBCAC7}" type="slidenum">
              <a:rPr lang="en-US"/>
              <a:pPr/>
              <a:t>65</a:t>
            </a:fld>
            <a:endParaRPr lang="en-US"/>
          </a:p>
        </p:txBody>
      </p:sp>
      <p:sp>
        <p:nvSpPr>
          <p:cNvPr id="2641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0CBF44-74C1-4E38-8669-7A4860D4412D}" type="slidenum">
              <a:rPr lang="en-US"/>
              <a:pPr/>
              <a:t>66</a:t>
            </a:fld>
            <a:endParaRPr lang="en-US"/>
          </a:p>
        </p:txBody>
      </p:sp>
      <p:sp>
        <p:nvSpPr>
          <p:cNvPr id="2324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0A14A8-1713-4573-89B6-15D994E8ADD7}" type="slidenum">
              <a:rPr lang="en-US"/>
              <a:pPr/>
              <a:t>6</a:t>
            </a:fld>
            <a:endParaRPr lang="en-US"/>
          </a:p>
        </p:txBody>
      </p:sp>
      <p:sp>
        <p:nvSpPr>
          <p:cNvPr id="2560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C1D79-C6AE-4D30-A242-A22287917C12}" type="slidenum">
              <a:rPr lang="en-US"/>
              <a:pPr/>
              <a:t>67</a:t>
            </a:fld>
            <a:endParaRPr lang="en-US"/>
          </a:p>
        </p:txBody>
      </p:sp>
      <p:sp>
        <p:nvSpPr>
          <p:cNvPr id="2334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B78D8C-F2D8-4D4D-931B-BD011159538E}" type="slidenum">
              <a:rPr lang="en-US"/>
              <a:pPr/>
              <a:t>68</a:t>
            </a:fld>
            <a:endParaRPr lang="en-US"/>
          </a:p>
        </p:txBody>
      </p:sp>
      <p:sp>
        <p:nvSpPr>
          <p:cNvPr id="2426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779BFB-E07A-4C53-BA20-6C4B4F90709D}" type="slidenum">
              <a:rPr lang="en-US"/>
              <a:pPr/>
              <a:t>69</a:t>
            </a:fld>
            <a:endParaRPr lang="en-US"/>
          </a:p>
        </p:txBody>
      </p:sp>
      <p:sp>
        <p:nvSpPr>
          <p:cNvPr id="2437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0E6AE1-807B-4172-AE40-BE2931089987}" type="slidenum">
              <a:rPr lang="en-US"/>
              <a:pPr/>
              <a:t>70</a:t>
            </a:fld>
            <a:endParaRPr lang="en-US"/>
          </a:p>
        </p:txBody>
      </p:sp>
      <p:sp>
        <p:nvSpPr>
          <p:cNvPr id="2447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599C1A-3709-49FA-A96A-BF9D6DD69A89}" type="slidenum">
              <a:rPr lang="en-US"/>
              <a:pPr/>
              <a:t>71</a:t>
            </a:fld>
            <a:endParaRPr lang="en-US"/>
          </a:p>
        </p:txBody>
      </p:sp>
      <p:sp>
        <p:nvSpPr>
          <p:cNvPr id="2457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64D1FC-0F92-49E0-8D00-E5D3889AE846}" type="slidenum">
              <a:rPr lang="en-US"/>
              <a:pPr/>
              <a:t>73</a:t>
            </a:fld>
            <a:endParaRPr lang="en-US"/>
          </a:p>
        </p:txBody>
      </p:sp>
      <p:sp>
        <p:nvSpPr>
          <p:cNvPr id="2478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5CD758-9CF9-4A96-AE5A-BACF3B6A0C8D}" type="slidenum">
              <a:rPr lang="en-US"/>
              <a:pPr/>
              <a:t>74</a:t>
            </a:fld>
            <a:endParaRPr lang="en-US"/>
          </a:p>
        </p:txBody>
      </p:sp>
      <p:sp>
        <p:nvSpPr>
          <p:cNvPr id="2488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D6D5D9-C36B-41A3-AF17-2FEC5B2809BB}" type="slidenum">
              <a:rPr lang="en-US"/>
              <a:pPr/>
              <a:t>75</a:t>
            </a:fld>
            <a:endParaRPr lang="en-US"/>
          </a:p>
        </p:txBody>
      </p:sp>
      <p:sp>
        <p:nvSpPr>
          <p:cNvPr id="2498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CFA15-E98A-4C3A-A103-AF98293426F5}" type="slidenum">
              <a:rPr lang="en-US"/>
              <a:pPr/>
              <a:t>76</a:t>
            </a:fld>
            <a:endParaRPr lang="en-US"/>
          </a:p>
        </p:txBody>
      </p:sp>
      <p:sp>
        <p:nvSpPr>
          <p:cNvPr id="2508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310B65-F9FF-4513-9B47-6B5D103E1CA4}" type="slidenum">
              <a:rPr lang="en-US"/>
              <a:pPr/>
              <a:t>77</a:t>
            </a:fld>
            <a:endParaRPr lang="en-US"/>
          </a:p>
        </p:txBody>
      </p:sp>
      <p:sp>
        <p:nvSpPr>
          <p:cNvPr id="2519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CA6CA4-2251-4B87-99C3-D9B157C1D206}" type="slidenum">
              <a:rPr lang="en-US"/>
              <a:pPr/>
              <a:t>7</a:t>
            </a:fld>
            <a:endParaRPr lang="en-US"/>
          </a:p>
        </p:txBody>
      </p:sp>
      <p:sp>
        <p:nvSpPr>
          <p:cNvPr id="171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505BC3-0E25-4FD7-AA29-DFFF931562B2}" type="slidenum">
              <a:rPr lang="en-US"/>
              <a:pPr/>
              <a:t>78</a:t>
            </a:fld>
            <a:endParaRPr lang="en-US"/>
          </a:p>
        </p:txBody>
      </p:sp>
      <p:sp>
        <p:nvSpPr>
          <p:cNvPr id="2529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DB68A2-60B2-4C20-9EB0-D95C6E41265A}" type="slidenum">
              <a:rPr lang="en-US"/>
              <a:pPr/>
              <a:t>79</a:t>
            </a:fld>
            <a:endParaRPr lang="en-US"/>
          </a:p>
        </p:txBody>
      </p:sp>
      <p:sp>
        <p:nvSpPr>
          <p:cNvPr id="2539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4C1140-6858-4198-9380-9723BF7480A2}" type="slidenum">
              <a:rPr lang="en-US"/>
              <a:pPr/>
              <a:t>8</a:t>
            </a:fld>
            <a:endParaRPr lang="en-US"/>
          </a:p>
        </p:txBody>
      </p:sp>
      <p:sp>
        <p:nvSpPr>
          <p:cNvPr id="172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6EDE8A-D9BC-48BC-8853-381A8AC72106}" type="slidenum">
              <a:rPr lang="en-US"/>
              <a:pPr/>
              <a:t>9</a:t>
            </a:fld>
            <a:endParaRPr lang="en-US"/>
          </a:p>
        </p:txBody>
      </p:sp>
      <p:sp>
        <p:nvSpPr>
          <p:cNvPr id="173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0875" y="371475"/>
            <a:ext cx="2143125" cy="6369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71475"/>
            <a:ext cx="6276975" cy="6369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71500" y="371475"/>
            <a:ext cx="8572500" cy="6369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71475"/>
            <a:ext cx="5334000" cy="585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71500" y="874713"/>
            <a:ext cx="4210050" cy="58658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3950" y="874713"/>
            <a:ext cx="4210050" cy="58658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874713"/>
            <a:ext cx="4210050" cy="5865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3950" y="874713"/>
            <a:ext cx="4210050" cy="5865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al1a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71475"/>
            <a:ext cx="533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874713"/>
            <a:ext cx="8572500" cy="5865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stylesnnnnnnnnnnnnnnnnnnnnnnn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E45C00"/>
          </a:solidFill>
          <a:latin typeface="Arial" charset="0"/>
        </a:defRPr>
      </a:lvl9pPr>
    </p:titleStyle>
    <p:bodyStyle>
      <a:lvl1pPr indent="3175" algn="l" rtl="0" fontAlgn="base">
        <a:lnSpc>
          <a:spcPct val="130000"/>
        </a:lnSpc>
        <a:spcBef>
          <a:spcPct val="20000"/>
        </a:spcBef>
        <a:spcAft>
          <a:spcPct val="0"/>
        </a:spcAft>
        <a:defRPr sz="3200">
          <a:solidFill>
            <a:srgbClr val="800000"/>
          </a:solidFill>
          <a:latin typeface="+mn-lt"/>
          <a:ea typeface="+mn-ea"/>
          <a:cs typeface="+mn-cs"/>
        </a:defRPr>
      </a:lvl1pPr>
      <a:lvl2pPr marL="741363" indent="-284163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AC4600"/>
          </a:solidFill>
          <a:latin typeface="+mn-lt"/>
        </a:defRPr>
      </a:lvl2pPr>
      <a:lvl3pPr marL="1431925" indent="-228600" algn="l" rtl="0" fontAlgn="base">
        <a:spcBef>
          <a:spcPct val="20000"/>
        </a:spcBef>
        <a:spcAft>
          <a:spcPct val="0"/>
        </a:spcAft>
        <a:defRPr sz="2800">
          <a:solidFill>
            <a:srgbClr val="AC4600"/>
          </a:solidFill>
          <a:latin typeface="+mn-lt"/>
        </a:defRPr>
      </a:lvl3pPr>
      <a:lvl4pPr marL="1774825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1177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7.bin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8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9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0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8.bin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19.bin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20.bin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26.bin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38.jpeg"/><Relationship Id="rId4" Type="http://schemas.openxmlformats.org/officeDocument/2006/relationships/oleObject" Target="../embeddings/oleObject27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28.bin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31.bin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47.jpeg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caldesig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457200"/>
            <a:ext cx="8210550" cy="6157913"/>
          </a:xfrm>
          <a:prstGeom prst="rect">
            <a:avLst/>
          </a:prstGeom>
          <a:noFill/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752600" y="3181350"/>
            <a:ext cx="617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D8B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APPLICATIONS OF DIFFERENTIATION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6781800" y="21336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4953000" y="635000"/>
            <a:ext cx="16764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0">
                <a:solidFill>
                  <a:srgbClr val="FFD8BD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6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SUMMARY OF CURVE SKETCHING</a:t>
            </a:r>
          </a:p>
        </p:txBody>
      </p:sp>
      <p:sp>
        <p:nvSpPr>
          <p:cNvPr id="2764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At first glance, it seems reasonable:</a:t>
            </a:r>
            <a:r>
              <a:rPr lang="en-US" sz="2800"/>
              <a:t> </a:t>
            </a:r>
          </a:p>
          <a:p>
            <a:pPr lvl="1"/>
            <a:endParaRPr lang="en-US" sz="2000"/>
          </a:p>
          <a:p>
            <a:pPr lvl="1"/>
            <a:r>
              <a:rPr lang="en-US" sz="2000"/>
              <a:t>It has the same shape as cubic curves like </a:t>
            </a:r>
            <a:r>
              <a:rPr lang="en-US" sz="2000" i="1"/>
              <a:t>y</a:t>
            </a:r>
            <a:r>
              <a:rPr lang="en-US" sz="2000"/>
              <a:t> = </a:t>
            </a:r>
            <a:r>
              <a:rPr lang="en-US" sz="2000" i="1"/>
              <a:t>x</a:t>
            </a:r>
            <a:r>
              <a:rPr lang="en-US" sz="2000" baseline="30000"/>
              <a:t>3</a:t>
            </a:r>
            <a:r>
              <a:rPr lang="en-US" sz="2000"/>
              <a:t>.</a:t>
            </a:r>
          </a:p>
          <a:p>
            <a:pPr lvl="1"/>
            <a:endParaRPr lang="en-US" sz="2000"/>
          </a:p>
          <a:p>
            <a:pPr lvl="1"/>
            <a:r>
              <a:rPr lang="en-US" sz="2000"/>
              <a:t>It appears to have no maximum or minimum </a:t>
            </a:r>
          </a:p>
          <a:p>
            <a:pPr lvl="1">
              <a:buFont typeface="Wingdings" pitchFamily="2" charset="2"/>
              <a:buNone/>
            </a:pPr>
            <a:r>
              <a:rPr lang="en-US" sz="2000"/>
              <a:t>	point.</a:t>
            </a:r>
            <a:endParaRPr lang="en-US" sz="2400"/>
          </a:p>
        </p:txBody>
      </p:sp>
      <p:sp>
        <p:nvSpPr>
          <p:cNvPr id="276485" name="Rectangle 5"/>
          <p:cNvSpPr>
            <a:spLocks noChangeArrowheads="1"/>
          </p:cNvSpPr>
          <p:nvPr/>
        </p:nvSpPr>
        <p:spPr bwMode="auto">
          <a:xfrm>
            <a:off x="4343400" y="3581400"/>
            <a:ext cx="4624388" cy="310991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76490" name="Picture 10" descr="040501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52950" y="3657600"/>
            <a:ext cx="4210050" cy="2943225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 OF CURVE SKETCHING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However, if you compute the derivative, </a:t>
            </a:r>
            <a:br>
              <a:rPr lang="en-US" sz="2800"/>
            </a:br>
            <a:r>
              <a:rPr lang="en-US" sz="2800"/>
              <a:t>you will see that there is a maximum when </a:t>
            </a:r>
            <a:br>
              <a:rPr lang="en-US" sz="2800"/>
            </a:br>
            <a:r>
              <a:rPr lang="en-US" sz="2800" i="1"/>
              <a:t>x</a:t>
            </a:r>
            <a:r>
              <a:rPr lang="en-US" sz="2800"/>
              <a:t> = 0.75 and a minimum when </a:t>
            </a:r>
            <a:r>
              <a:rPr lang="en-US" sz="2800" i="1"/>
              <a:t>x</a:t>
            </a:r>
            <a:r>
              <a:rPr lang="en-US" sz="2800"/>
              <a:t> = 1.</a:t>
            </a:r>
          </a:p>
          <a:p>
            <a:pPr lvl="1"/>
            <a:endParaRPr lang="en-US" sz="2000"/>
          </a:p>
          <a:p>
            <a:pPr lvl="1"/>
            <a:r>
              <a:rPr lang="en-US" sz="2000"/>
              <a:t>Indeed, if we zoom in </a:t>
            </a:r>
            <a:br>
              <a:rPr lang="en-US" sz="2000"/>
            </a:br>
            <a:r>
              <a:rPr lang="en-US" sz="2000"/>
              <a:t>to this portion of the </a:t>
            </a:r>
            <a:br>
              <a:rPr lang="en-US" sz="2000"/>
            </a:br>
            <a:r>
              <a:rPr lang="en-US" sz="2000"/>
              <a:t>graph, we see that </a:t>
            </a:r>
            <a:br>
              <a:rPr lang="en-US" sz="2000"/>
            </a:br>
            <a:r>
              <a:rPr lang="en-US" sz="2000"/>
              <a:t>behavior exhibited </a:t>
            </a:r>
            <a:br>
              <a:rPr lang="en-US" sz="2000"/>
            </a:br>
            <a:r>
              <a:rPr lang="en-US" sz="2000"/>
              <a:t>in the next figure.</a:t>
            </a:r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4343400" y="3581400"/>
            <a:ext cx="4624388" cy="310991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5788" name="Picture 12" descr="040501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52950" y="3657600"/>
            <a:ext cx="4210050" cy="29432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 OF CURVE SKETCHING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3600"/>
              <a:t>Without calculus, we could easily have overlooked it.</a:t>
            </a: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4572000" y="3505200"/>
            <a:ext cx="4191000" cy="318611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6808" name="Picture 8" descr="040502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24400" y="3581400"/>
            <a:ext cx="3905250" cy="304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 OF CURVE SKETCHING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420100" cy="5865812"/>
          </a:xfrm>
        </p:spPr>
        <p:txBody>
          <a:bodyPr/>
          <a:lstStyle/>
          <a:p>
            <a:r>
              <a:rPr lang="en-US" sz="3600"/>
              <a:t>In the next section, we will graph functions by using the interaction between calculus and graphing devices.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 OF CURVE SKETCHING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343900" cy="5602287"/>
          </a:xfrm>
        </p:spPr>
        <p:txBody>
          <a:bodyPr/>
          <a:lstStyle/>
          <a:p>
            <a:r>
              <a:rPr lang="en-US" sz="3600"/>
              <a:t>In this section, we draw graphs by first considering the checklist that follows.</a:t>
            </a:r>
            <a:r>
              <a:rPr lang="en-US" sz="3400"/>
              <a:t> </a:t>
            </a:r>
          </a:p>
          <a:p>
            <a:pPr lvl="1"/>
            <a:endParaRPr lang="en-US" sz="3400"/>
          </a:p>
          <a:p>
            <a:pPr lvl="1"/>
            <a:r>
              <a:rPr lang="en-US" sz="2400"/>
              <a:t>We don’t assume that you have a graphing device.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However, if you do have one, you should use it </a:t>
            </a:r>
            <a:br>
              <a:rPr lang="en-US" sz="2400"/>
            </a:br>
            <a:r>
              <a:rPr lang="en-US" sz="2400"/>
              <a:t>as a check on your 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324600" cy="585788"/>
          </a:xfrm>
        </p:spPr>
        <p:txBody>
          <a:bodyPr/>
          <a:lstStyle/>
          <a:p>
            <a:r>
              <a:rPr lang="en-US"/>
              <a:t>GUIDELINES FOR SKETCHING A CURVE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The following checklist is intended as a guide to sketching a curve </a:t>
            </a:r>
            <a:r>
              <a:rPr lang="en-US" sz="3400" i="1"/>
              <a:t>y</a:t>
            </a:r>
            <a:r>
              <a:rPr lang="en-US" sz="3400"/>
              <a:t> = </a:t>
            </a:r>
            <a:r>
              <a:rPr lang="en-US" sz="3400" i="1"/>
              <a:t>f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by hand.</a:t>
            </a:r>
            <a:r>
              <a:rPr lang="en-US"/>
              <a:t> </a:t>
            </a:r>
          </a:p>
          <a:p>
            <a:endParaRPr lang="en-US"/>
          </a:p>
          <a:p>
            <a:pPr lvl="1"/>
            <a:r>
              <a:rPr lang="en-US" sz="2400"/>
              <a:t>Not every item is relevant to every function. </a:t>
            </a:r>
          </a:p>
          <a:p>
            <a:pPr lvl="1"/>
            <a:r>
              <a:rPr lang="en-US" sz="2400"/>
              <a:t>For instance, a given curve might not have </a:t>
            </a:r>
            <a:br>
              <a:rPr lang="en-US" sz="2400"/>
            </a:br>
            <a:r>
              <a:rPr lang="en-US" sz="2400"/>
              <a:t>an asymptote or possess symmetry.</a:t>
            </a:r>
          </a:p>
          <a:p>
            <a:pPr lvl="1"/>
            <a:r>
              <a:rPr lang="en-US" sz="2400"/>
              <a:t>However, the guidelines provide all the information </a:t>
            </a:r>
            <a:br>
              <a:rPr lang="en-US" sz="2400"/>
            </a:br>
            <a:r>
              <a:rPr lang="en-US" sz="2400"/>
              <a:t>you need to make a sketch that displays the most important aspects of the function.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595313" y="371475"/>
            <a:ext cx="5410200" cy="585788"/>
          </a:xfrm>
        </p:spPr>
        <p:txBody>
          <a:bodyPr/>
          <a:lstStyle/>
          <a:p>
            <a:r>
              <a:rPr lang="en-US"/>
              <a:t>A. DOMAIN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526087"/>
          </a:xfrm>
        </p:spPr>
        <p:txBody>
          <a:bodyPr/>
          <a:lstStyle/>
          <a:p>
            <a:r>
              <a:rPr lang="en-US" sz="3600"/>
              <a:t>It’s often useful to start by determining </a:t>
            </a:r>
            <a:br>
              <a:rPr lang="en-US" sz="3600"/>
            </a:br>
            <a:r>
              <a:rPr lang="en-US" sz="3600"/>
              <a:t>the domain </a:t>
            </a:r>
            <a:r>
              <a:rPr lang="en-US" sz="3600" i="1"/>
              <a:t>D</a:t>
            </a:r>
            <a:r>
              <a:rPr lang="en-US" sz="3600"/>
              <a:t> of </a:t>
            </a:r>
            <a:r>
              <a:rPr lang="en-US" sz="3600" i="1"/>
              <a:t>f.</a:t>
            </a:r>
          </a:p>
          <a:p>
            <a:pPr lvl="1"/>
            <a:endParaRPr lang="en-US"/>
          </a:p>
          <a:p>
            <a:pPr lvl="1"/>
            <a:r>
              <a:rPr lang="en-US" sz="2600"/>
              <a:t>This</a:t>
            </a:r>
            <a:r>
              <a:rPr lang="en-US" sz="2600" i="1"/>
              <a:t> </a:t>
            </a:r>
            <a:r>
              <a:rPr lang="en-US" sz="2600"/>
              <a:t>is</a:t>
            </a:r>
            <a:r>
              <a:rPr lang="en-US" sz="2600" i="1"/>
              <a:t> </a:t>
            </a:r>
            <a:r>
              <a:rPr lang="en-US" sz="2600"/>
              <a:t>the set of values of </a:t>
            </a:r>
            <a:r>
              <a:rPr lang="en-US" sz="2600" i="1"/>
              <a:t>x</a:t>
            </a:r>
            <a:r>
              <a:rPr lang="en-US" sz="2600"/>
              <a:t> for which </a:t>
            </a:r>
            <a:r>
              <a:rPr lang="en-US" sz="2600" i="1"/>
              <a:t>f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 </a:t>
            </a:r>
            <a:br>
              <a:rPr lang="en-US" sz="2600"/>
            </a:br>
            <a:r>
              <a:rPr lang="en-US" sz="2600"/>
              <a:t>is defined.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B. INTERCEPTS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58212" cy="5865812"/>
          </a:xfrm>
        </p:spPr>
        <p:txBody>
          <a:bodyPr/>
          <a:lstStyle/>
          <a:p>
            <a:r>
              <a:rPr lang="en-US"/>
              <a:t>The </a:t>
            </a:r>
            <a:r>
              <a:rPr lang="en-US" i="1"/>
              <a:t>y</a:t>
            </a:r>
            <a:r>
              <a:rPr lang="en-US"/>
              <a:t>-intercept is </a:t>
            </a:r>
            <a:r>
              <a:rPr lang="en-US" i="1"/>
              <a:t>f</a:t>
            </a:r>
            <a:r>
              <a:rPr lang="en-US"/>
              <a:t>(0) and this tells us </a:t>
            </a:r>
            <a:br>
              <a:rPr lang="en-US"/>
            </a:br>
            <a:r>
              <a:rPr lang="en-US"/>
              <a:t>where the curve intersects the </a:t>
            </a:r>
            <a:r>
              <a:rPr lang="en-US" i="1"/>
              <a:t>y</a:t>
            </a:r>
            <a:r>
              <a:rPr lang="en-US"/>
              <a:t>-axis. </a:t>
            </a:r>
          </a:p>
          <a:p>
            <a:endParaRPr lang="en-US"/>
          </a:p>
          <a:p>
            <a:r>
              <a:rPr lang="en-US"/>
              <a:t>To find the </a:t>
            </a:r>
            <a:r>
              <a:rPr lang="en-US" i="1"/>
              <a:t>x</a:t>
            </a:r>
            <a:r>
              <a:rPr lang="en-US"/>
              <a:t>-intercepts, we set </a:t>
            </a:r>
            <a:r>
              <a:rPr lang="en-US" i="1"/>
              <a:t>y</a:t>
            </a:r>
            <a:r>
              <a:rPr lang="en-US"/>
              <a:t> = 0 </a:t>
            </a:r>
            <a:br>
              <a:rPr lang="en-US"/>
            </a:br>
            <a:r>
              <a:rPr lang="en-US"/>
              <a:t>and solve for </a:t>
            </a:r>
            <a:r>
              <a:rPr lang="en-US" i="1"/>
              <a:t>x</a:t>
            </a:r>
            <a:r>
              <a:rPr lang="en-US"/>
              <a:t>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You can omit this step if the equation is difficult </a:t>
            </a:r>
            <a:br>
              <a:rPr lang="en-US" sz="2400"/>
            </a:br>
            <a:r>
              <a:rPr lang="en-US" sz="2400"/>
              <a:t>to solve.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C. SYMMETRY—EVEN FUNCTION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420100" cy="5865812"/>
          </a:xfrm>
        </p:spPr>
        <p:txBody>
          <a:bodyPr/>
          <a:lstStyle/>
          <a:p>
            <a:r>
              <a:rPr lang="en-US"/>
              <a:t>If </a:t>
            </a:r>
            <a:r>
              <a:rPr lang="en-US" i="1"/>
              <a:t>f</a:t>
            </a:r>
            <a:r>
              <a:rPr lang="en-US"/>
              <a:t>(-</a:t>
            </a:r>
            <a:r>
              <a:rPr lang="en-US" i="1"/>
              <a:t>x</a:t>
            </a:r>
            <a:r>
              <a:rPr lang="en-US"/>
              <a:t>) =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for all </a:t>
            </a:r>
            <a:r>
              <a:rPr lang="en-US" i="1"/>
              <a:t>x</a:t>
            </a:r>
            <a:r>
              <a:rPr lang="en-US"/>
              <a:t> in </a:t>
            </a:r>
            <a:r>
              <a:rPr lang="en-US" i="1"/>
              <a:t>D</a:t>
            </a:r>
            <a:r>
              <a:rPr lang="en-US"/>
              <a:t>, that is, the equation of the curve is unchanged when </a:t>
            </a:r>
            <a:r>
              <a:rPr lang="en-US" i="1"/>
              <a:t>x</a:t>
            </a:r>
            <a:r>
              <a:rPr lang="en-US"/>
              <a:t> is replaced by -</a:t>
            </a:r>
            <a:r>
              <a:rPr lang="en-US" i="1"/>
              <a:t>x</a:t>
            </a:r>
            <a:r>
              <a:rPr lang="en-US"/>
              <a:t>, then </a:t>
            </a:r>
            <a:r>
              <a:rPr lang="en-US" i="1"/>
              <a:t>f</a:t>
            </a:r>
            <a:r>
              <a:rPr lang="en-US"/>
              <a:t> is an even function and the curve is symmetric about the </a:t>
            </a:r>
            <a:r>
              <a:rPr lang="en-US" i="1"/>
              <a:t>y</a:t>
            </a:r>
            <a:r>
              <a:rPr lang="en-US"/>
              <a:t>-axis.</a:t>
            </a:r>
          </a:p>
          <a:p>
            <a:endParaRPr lang="en-US"/>
          </a:p>
          <a:p>
            <a:pPr marL="798513" lvl="1" indent="-341313"/>
            <a:r>
              <a:rPr lang="en-US" sz="2600"/>
              <a:t>This means that our work is cut in half.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9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C. SYMMETRY—EVEN FUNCTION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If we know what the curve looks like for </a:t>
            </a:r>
            <a:r>
              <a:rPr lang="en-US" sz="2800" i="1"/>
              <a:t>x</a:t>
            </a:r>
            <a:r>
              <a:rPr lang="en-US" sz="2800"/>
              <a:t> </a:t>
            </a:r>
            <a:r>
              <a:rPr lang="en-US" sz="2800">
                <a:cs typeface="Arial" charset="0"/>
              </a:rPr>
              <a:t>≥ 0</a:t>
            </a:r>
            <a:r>
              <a:rPr lang="en-US" sz="2800"/>
              <a:t>, then we need only reflect about the </a:t>
            </a:r>
            <a:r>
              <a:rPr lang="en-US" sz="2800" i="1"/>
              <a:t>y</a:t>
            </a:r>
            <a:r>
              <a:rPr lang="en-US" sz="2800"/>
              <a:t>-axis to obtain the complete curve. </a:t>
            </a:r>
          </a:p>
        </p:txBody>
      </p:sp>
      <p:sp>
        <p:nvSpPr>
          <p:cNvPr id="83980" name="Rectangle 12"/>
          <p:cNvSpPr>
            <a:spLocks noChangeArrowheads="1"/>
          </p:cNvSpPr>
          <p:nvPr/>
        </p:nvSpPr>
        <p:spPr bwMode="auto">
          <a:xfrm>
            <a:off x="3962400" y="3429000"/>
            <a:ext cx="5005388" cy="326231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3984" name="Picture 16" descr="040503a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114800" y="3505200"/>
            <a:ext cx="4724400" cy="30718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5791200" cy="585788"/>
          </a:xfrm>
        </p:spPr>
        <p:txBody>
          <a:bodyPr/>
          <a:lstStyle/>
          <a:p>
            <a:r>
              <a:rPr lang="en-US"/>
              <a:t>APPLICATIONS OF DIFFERENTIATION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So far, we have been concerned with some particular aspects of curve sketching: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Domain, range, and symmetry (Chapter 1) </a:t>
            </a:r>
          </a:p>
          <a:p>
            <a:pPr lvl="1"/>
            <a:r>
              <a:rPr lang="en-US" sz="2400"/>
              <a:t>Limits, continuity, and asymptotes (Chapter 2) </a:t>
            </a:r>
          </a:p>
          <a:p>
            <a:pPr lvl="1"/>
            <a:r>
              <a:rPr lang="en-US" sz="2400"/>
              <a:t>Derivatives and tangents (Chapters 2 and 3) </a:t>
            </a:r>
          </a:p>
          <a:p>
            <a:pPr lvl="1"/>
            <a:r>
              <a:rPr lang="en-US" sz="2400"/>
              <a:t>Extreme values, intervals of increase and decrease, concavity, points of inflection (This chapter)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4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C. SYMMETRY—EVEN FUNCTION</a:t>
            </a:r>
          </a:p>
        </p:txBody>
      </p:sp>
      <p:sp>
        <p:nvSpPr>
          <p:cNvPr id="2703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3600"/>
              <a:t>Here are some examples:</a:t>
            </a:r>
          </a:p>
          <a:p>
            <a:pPr lvl="1"/>
            <a:endParaRPr lang="en-US" sz="2200" i="1"/>
          </a:p>
          <a:p>
            <a:pPr lvl="1"/>
            <a:r>
              <a:rPr lang="en-US" sz="2200" i="1"/>
              <a:t>y</a:t>
            </a:r>
            <a:r>
              <a:rPr lang="en-US" sz="2200"/>
              <a:t> = </a:t>
            </a:r>
            <a:r>
              <a:rPr lang="en-US" sz="2200" i="1"/>
              <a:t>x</a:t>
            </a:r>
            <a:r>
              <a:rPr lang="en-US" sz="2200" baseline="30000"/>
              <a:t>2</a:t>
            </a:r>
          </a:p>
          <a:p>
            <a:pPr lvl="1"/>
            <a:r>
              <a:rPr lang="en-US" sz="2200" i="1"/>
              <a:t>y</a:t>
            </a:r>
            <a:r>
              <a:rPr lang="en-US" sz="2200"/>
              <a:t> = </a:t>
            </a:r>
            <a:r>
              <a:rPr lang="en-US" sz="2200" i="1"/>
              <a:t>x</a:t>
            </a:r>
            <a:r>
              <a:rPr lang="en-US" sz="2200" baseline="30000"/>
              <a:t>4</a:t>
            </a:r>
          </a:p>
          <a:p>
            <a:pPr lvl="1"/>
            <a:r>
              <a:rPr lang="en-US" sz="2200" i="1"/>
              <a:t>y</a:t>
            </a:r>
            <a:r>
              <a:rPr lang="en-US" sz="2200"/>
              <a:t> = |</a:t>
            </a:r>
            <a:r>
              <a:rPr lang="en-US" sz="2200" i="1"/>
              <a:t>x</a:t>
            </a:r>
            <a:r>
              <a:rPr lang="en-US" sz="2200"/>
              <a:t>|</a:t>
            </a:r>
          </a:p>
          <a:p>
            <a:pPr lvl="1"/>
            <a:r>
              <a:rPr lang="en-US" sz="2200" i="1"/>
              <a:t>y</a:t>
            </a:r>
            <a:r>
              <a:rPr lang="en-US" sz="2200"/>
              <a:t> = cos </a:t>
            </a:r>
            <a:r>
              <a:rPr lang="en-US" sz="2200" i="1"/>
              <a:t>x</a:t>
            </a:r>
            <a:endParaRPr lang="en-US" sz="2200"/>
          </a:p>
        </p:txBody>
      </p:sp>
      <p:sp>
        <p:nvSpPr>
          <p:cNvPr id="270343" name="Rectangle 7"/>
          <p:cNvSpPr>
            <a:spLocks noChangeArrowheads="1"/>
          </p:cNvSpPr>
          <p:nvPr/>
        </p:nvSpPr>
        <p:spPr bwMode="auto">
          <a:xfrm>
            <a:off x="3962400" y="3429000"/>
            <a:ext cx="5005388" cy="326231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70347" name="Picture 11" descr="040503a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038600" y="3505200"/>
            <a:ext cx="4800600" cy="31210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46138"/>
            <a:ext cx="8572500" cy="5865812"/>
          </a:xfrm>
        </p:spPr>
        <p:txBody>
          <a:bodyPr/>
          <a:lstStyle/>
          <a:p>
            <a:r>
              <a:rPr lang="en-US" sz="3600"/>
              <a:t>If </a:t>
            </a:r>
            <a:r>
              <a:rPr lang="en-US" sz="3600" i="1"/>
              <a:t>f</a:t>
            </a:r>
            <a:r>
              <a:rPr lang="en-US" sz="3600"/>
              <a:t>(-</a:t>
            </a:r>
            <a:r>
              <a:rPr lang="en-US" sz="3600" i="1"/>
              <a:t>x</a:t>
            </a:r>
            <a:r>
              <a:rPr lang="en-US" sz="3600"/>
              <a:t>) = -</a:t>
            </a:r>
            <a:r>
              <a:rPr lang="en-US" sz="3600" i="1"/>
              <a:t>f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for all </a:t>
            </a:r>
            <a:r>
              <a:rPr lang="en-US" sz="3600" i="1"/>
              <a:t>x</a:t>
            </a:r>
            <a:r>
              <a:rPr lang="en-US" sz="3600"/>
              <a:t> in </a:t>
            </a:r>
            <a:r>
              <a:rPr lang="en-US" sz="3600" i="1"/>
              <a:t>D</a:t>
            </a:r>
            <a:r>
              <a:rPr lang="en-US" sz="3600"/>
              <a:t>, then </a:t>
            </a:r>
            <a:r>
              <a:rPr lang="en-US" sz="3600" i="1"/>
              <a:t>f</a:t>
            </a:r>
            <a:r>
              <a:rPr lang="en-US" sz="3600"/>
              <a:t> </a:t>
            </a:r>
            <a:br>
              <a:rPr lang="en-US" sz="3600"/>
            </a:br>
            <a:r>
              <a:rPr lang="en-US" sz="3600"/>
              <a:t>is an odd function and the curve is symmetric about the origin. </a:t>
            </a:r>
          </a:p>
        </p:txBody>
      </p:sp>
      <p:sp>
        <p:nvSpPr>
          <p:cNvPr id="85002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C. SYMMETRY—ODD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7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C. SYMMETRY—ODD FUNCTION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3000"/>
              <a:t>Again, we can obtain the complete curve </a:t>
            </a:r>
            <a:br>
              <a:rPr lang="en-US" sz="3000"/>
            </a:br>
            <a:r>
              <a:rPr lang="en-US" sz="3000"/>
              <a:t>if we know what it looks like for </a:t>
            </a:r>
            <a:r>
              <a:rPr lang="en-US" sz="3000" i="1"/>
              <a:t>x</a:t>
            </a:r>
            <a:r>
              <a:rPr lang="en-US" sz="3000"/>
              <a:t> </a:t>
            </a:r>
            <a:r>
              <a:rPr lang="en-US" sz="3000">
                <a:cs typeface="Arial" charset="0"/>
              </a:rPr>
              <a:t>≥ 0</a:t>
            </a:r>
            <a:r>
              <a:rPr lang="en-US" sz="3000"/>
              <a:t>.</a:t>
            </a:r>
          </a:p>
          <a:p>
            <a:pPr lvl="1"/>
            <a:endParaRPr lang="en-US" sz="2200"/>
          </a:p>
          <a:p>
            <a:pPr lvl="1"/>
            <a:r>
              <a:rPr lang="en-US" sz="2200"/>
              <a:t>Rotate 180° </a:t>
            </a:r>
          </a:p>
          <a:p>
            <a:pPr lvl="1">
              <a:buFont typeface="Wingdings" pitchFamily="2" charset="2"/>
              <a:buNone/>
            </a:pPr>
            <a:r>
              <a:rPr lang="en-US" sz="2200"/>
              <a:t>	about the origin.</a:t>
            </a:r>
          </a:p>
        </p:txBody>
      </p:sp>
      <p:sp>
        <p:nvSpPr>
          <p:cNvPr id="86028" name="Rectangle 12"/>
          <p:cNvSpPr>
            <a:spLocks noChangeArrowheads="1"/>
          </p:cNvSpPr>
          <p:nvPr/>
        </p:nvSpPr>
        <p:spPr bwMode="auto">
          <a:xfrm>
            <a:off x="3581400" y="3505200"/>
            <a:ext cx="5386388" cy="318611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6033" name="Picture 17" descr="040503b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733800" y="3657600"/>
            <a:ext cx="5105400" cy="29003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8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C. SYMMETRY—ODD FUNCTION</a:t>
            </a:r>
          </a:p>
        </p:txBody>
      </p:sp>
      <p:sp>
        <p:nvSpPr>
          <p:cNvPr id="2775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Some simple examples of odd functions are:</a:t>
            </a:r>
          </a:p>
          <a:p>
            <a:pPr lvl="1"/>
            <a:endParaRPr lang="en-US" sz="2200" i="1"/>
          </a:p>
          <a:p>
            <a:pPr lvl="1"/>
            <a:r>
              <a:rPr lang="en-US" sz="2200" i="1"/>
              <a:t>y</a:t>
            </a:r>
            <a:r>
              <a:rPr lang="en-US" sz="2200"/>
              <a:t> = </a:t>
            </a:r>
            <a:r>
              <a:rPr lang="en-US" sz="2200" i="1"/>
              <a:t>x</a:t>
            </a:r>
          </a:p>
          <a:p>
            <a:pPr lvl="1"/>
            <a:r>
              <a:rPr lang="en-US" sz="2200" i="1"/>
              <a:t>y</a:t>
            </a:r>
            <a:r>
              <a:rPr lang="en-US" sz="2200"/>
              <a:t> = </a:t>
            </a:r>
            <a:r>
              <a:rPr lang="en-US" sz="2200" i="1"/>
              <a:t>x</a:t>
            </a:r>
            <a:r>
              <a:rPr lang="en-US" sz="2200" baseline="30000"/>
              <a:t>3</a:t>
            </a:r>
          </a:p>
          <a:p>
            <a:pPr lvl="1"/>
            <a:r>
              <a:rPr lang="en-US" sz="2200" i="1"/>
              <a:t>y</a:t>
            </a:r>
            <a:r>
              <a:rPr lang="en-US" sz="2200"/>
              <a:t> = </a:t>
            </a:r>
            <a:r>
              <a:rPr lang="en-US" sz="2200" i="1"/>
              <a:t>x</a:t>
            </a:r>
            <a:r>
              <a:rPr lang="en-US" sz="2200" baseline="30000"/>
              <a:t>5</a:t>
            </a:r>
          </a:p>
          <a:p>
            <a:pPr lvl="1"/>
            <a:r>
              <a:rPr lang="en-US" sz="2200" i="1"/>
              <a:t>y</a:t>
            </a:r>
            <a:r>
              <a:rPr lang="en-US" sz="2200"/>
              <a:t> = sin </a:t>
            </a:r>
            <a:r>
              <a:rPr lang="en-US" sz="2200" i="1"/>
              <a:t>x</a:t>
            </a:r>
            <a:endParaRPr lang="en-US" sz="2200"/>
          </a:p>
        </p:txBody>
      </p:sp>
      <p:sp>
        <p:nvSpPr>
          <p:cNvPr id="277511" name="Rectangle 7"/>
          <p:cNvSpPr>
            <a:spLocks noChangeArrowheads="1"/>
          </p:cNvSpPr>
          <p:nvPr/>
        </p:nvSpPr>
        <p:spPr bwMode="auto">
          <a:xfrm>
            <a:off x="3581400" y="3505200"/>
            <a:ext cx="5386388" cy="318611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77515" name="Picture 11" descr="040503b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657600" y="3657600"/>
            <a:ext cx="5257800" cy="2987675"/>
          </a:xfrm>
          <a:noFill/>
          <a:ln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420100" cy="5865812"/>
          </a:xfrm>
        </p:spPr>
        <p:txBody>
          <a:bodyPr/>
          <a:lstStyle/>
          <a:p>
            <a:r>
              <a:rPr lang="en-US"/>
              <a:t>If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 + </a:t>
            </a:r>
            <a:r>
              <a:rPr lang="en-US" i="1"/>
              <a:t>p</a:t>
            </a:r>
            <a:r>
              <a:rPr lang="en-US"/>
              <a:t>) =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for all </a:t>
            </a:r>
            <a:r>
              <a:rPr lang="en-US" i="1"/>
              <a:t>x</a:t>
            </a:r>
            <a:r>
              <a:rPr lang="en-US"/>
              <a:t> in </a:t>
            </a:r>
            <a:r>
              <a:rPr lang="en-US" i="1"/>
              <a:t>D</a:t>
            </a:r>
            <a:r>
              <a:rPr lang="en-US"/>
              <a:t>, where </a:t>
            </a:r>
            <a:r>
              <a:rPr lang="en-US" i="1"/>
              <a:t>p</a:t>
            </a:r>
            <a:r>
              <a:rPr lang="en-US"/>
              <a:t> </a:t>
            </a:r>
            <a:br>
              <a:rPr lang="en-US"/>
            </a:br>
            <a:r>
              <a:rPr lang="en-US"/>
              <a:t>is a positive constant, then </a:t>
            </a:r>
            <a:r>
              <a:rPr lang="en-US" i="1"/>
              <a:t>f</a:t>
            </a:r>
            <a:r>
              <a:rPr lang="en-US"/>
              <a:t> is called </a:t>
            </a:r>
            <a:br>
              <a:rPr lang="en-US"/>
            </a:br>
            <a:r>
              <a:rPr lang="en-US"/>
              <a:t>a periodic function.</a:t>
            </a:r>
          </a:p>
          <a:p>
            <a:r>
              <a:rPr lang="en-US"/>
              <a:t>The smallest such number </a:t>
            </a:r>
            <a:r>
              <a:rPr lang="en-US" i="1"/>
              <a:t>p</a:t>
            </a:r>
            <a:r>
              <a:rPr lang="en-US"/>
              <a:t> is called </a:t>
            </a:r>
            <a:br>
              <a:rPr lang="en-US"/>
            </a:br>
            <a:r>
              <a:rPr lang="en-US"/>
              <a:t>the period.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For instance, </a:t>
            </a:r>
            <a:r>
              <a:rPr lang="en-US" sz="2400" i="1"/>
              <a:t>y</a:t>
            </a:r>
            <a:r>
              <a:rPr lang="en-US" sz="2400"/>
              <a:t> = sin </a:t>
            </a:r>
            <a:r>
              <a:rPr lang="en-US" sz="2400" i="1"/>
              <a:t>x</a:t>
            </a:r>
            <a:r>
              <a:rPr lang="en-US" sz="2400"/>
              <a:t> has period 2</a:t>
            </a:r>
            <a:r>
              <a:rPr lang="el-GR" sz="2400" i="1">
                <a:cs typeface="Arial" charset="0"/>
              </a:rPr>
              <a:t>π</a:t>
            </a:r>
            <a:r>
              <a:rPr lang="en-US" sz="2400">
                <a:cs typeface="Arial" charset="0"/>
              </a:rPr>
              <a:t> </a:t>
            </a:r>
            <a:r>
              <a:rPr lang="en-US" sz="2400"/>
              <a:t>and </a:t>
            </a:r>
            <a:r>
              <a:rPr lang="en-US" sz="2400" i="1"/>
              <a:t>y</a:t>
            </a:r>
            <a:r>
              <a:rPr lang="en-US" sz="2400"/>
              <a:t> = tan </a:t>
            </a:r>
            <a:r>
              <a:rPr lang="en-US" sz="2400" i="1"/>
              <a:t>x</a:t>
            </a:r>
            <a:r>
              <a:rPr lang="en-US" sz="2400"/>
              <a:t> </a:t>
            </a:r>
            <a:br>
              <a:rPr lang="en-US" sz="2400"/>
            </a:br>
            <a:r>
              <a:rPr lang="en-US" sz="2400"/>
              <a:t>has period </a:t>
            </a:r>
            <a:r>
              <a:rPr lang="el-GR" sz="2400" i="1">
                <a:cs typeface="Arial" charset="0"/>
              </a:rPr>
              <a:t>π</a:t>
            </a:r>
            <a:r>
              <a:rPr lang="en-US" sz="2400"/>
              <a:t>. </a:t>
            </a:r>
          </a:p>
        </p:txBody>
      </p:sp>
      <p:sp>
        <p:nvSpPr>
          <p:cNvPr id="87049" name="Rectangle 9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567488" cy="585788"/>
          </a:xfrm>
          <a:noFill/>
          <a:ln/>
        </p:spPr>
        <p:txBody>
          <a:bodyPr/>
          <a:lstStyle/>
          <a:p>
            <a:r>
              <a:rPr lang="en-US"/>
              <a:t>C. SYMMETRY—PERIODIC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5" name="Rectangle 11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6019800" cy="585788"/>
          </a:xfrm>
          <a:noFill/>
          <a:ln/>
        </p:spPr>
        <p:txBody>
          <a:bodyPr/>
          <a:lstStyle/>
          <a:p>
            <a:r>
              <a:rPr lang="en-US"/>
              <a:t>C. SYMMETRY—PERIODIC FUNCTION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71500" y="874713"/>
            <a:ext cx="8572500" cy="5865812"/>
          </a:xfrm>
        </p:spPr>
        <p:txBody>
          <a:bodyPr/>
          <a:lstStyle/>
          <a:p>
            <a:r>
              <a:rPr lang="en-US" sz="2800"/>
              <a:t>If we know what the graph looks like in an interval</a:t>
            </a:r>
            <a:br>
              <a:rPr lang="en-US" sz="2800"/>
            </a:br>
            <a:r>
              <a:rPr lang="en-US" sz="2800"/>
              <a:t>of length </a:t>
            </a:r>
            <a:r>
              <a:rPr lang="en-US" sz="2800" i="1"/>
              <a:t>p</a:t>
            </a:r>
            <a:r>
              <a:rPr lang="en-US" sz="2800"/>
              <a:t>, then we can use translation to sketch</a:t>
            </a:r>
            <a:br>
              <a:rPr lang="en-US" sz="2800"/>
            </a:br>
            <a:r>
              <a:rPr lang="en-US" sz="2800"/>
              <a:t>the entire graph.</a:t>
            </a:r>
          </a:p>
        </p:txBody>
      </p:sp>
      <p:sp>
        <p:nvSpPr>
          <p:cNvPr id="88076" name="Rectangle 12"/>
          <p:cNvSpPr>
            <a:spLocks noChangeArrowheads="1"/>
          </p:cNvSpPr>
          <p:nvPr/>
        </p:nvSpPr>
        <p:spPr bwMode="auto">
          <a:xfrm>
            <a:off x="685800" y="4267200"/>
            <a:ext cx="8281988" cy="2362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8086" name="Picture 22" descr="040504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" y="4381500"/>
            <a:ext cx="8077200" cy="21717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D. ASYMPTOTES—HORIZONTAL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Recall from Section 2.6 that, if either </a:t>
            </a:r>
            <a:br>
              <a:rPr lang="en-US"/>
            </a:br>
            <a:r>
              <a:rPr lang="en-US"/>
              <a:t>		      		or                         ,  </a:t>
            </a:r>
            <a:br>
              <a:rPr lang="en-US"/>
            </a:br>
            <a:r>
              <a:rPr lang="en-US"/>
              <a:t>then the line </a:t>
            </a:r>
            <a:r>
              <a:rPr lang="en-US" i="1"/>
              <a:t>y</a:t>
            </a:r>
            <a:r>
              <a:rPr lang="en-US"/>
              <a:t> = </a:t>
            </a:r>
            <a:r>
              <a:rPr lang="en-US" i="1"/>
              <a:t>L</a:t>
            </a:r>
            <a:r>
              <a:rPr lang="en-US"/>
              <a:t> is a horizontal asymptote </a:t>
            </a:r>
            <a:br>
              <a:rPr lang="en-US"/>
            </a:br>
            <a:r>
              <a:rPr lang="en-US"/>
              <a:t>of the curve </a:t>
            </a:r>
            <a:r>
              <a:rPr lang="en-US" i="1"/>
              <a:t>y</a:t>
            </a:r>
            <a:r>
              <a:rPr lang="en-US"/>
              <a:t> = </a:t>
            </a:r>
            <a:r>
              <a:rPr lang="en-US" i="1"/>
              <a:t>f 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).</a:t>
            </a:r>
          </a:p>
          <a:p>
            <a:endParaRPr lang="en-US"/>
          </a:p>
          <a:p>
            <a:pPr lvl="1"/>
            <a:r>
              <a:rPr lang="en-US" sz="2400"/>
              <a:t>If it turns out that 	              (or -</a:t>
            </a:r>
            <a:r>
              <a:rPr lang="en-US" sz="2400">
                <a:latin typeface="Times New Roman" pitchFamily="18" charset="0"/>
              </a:rPr>
              <a:t>∞</a:t>
            </a:r>
            <a:r>
              <a:rPr lang="en-US" sz="2400"/>
              <a:t>), then </a:t>
            </a:r>
            <a:br>
              <a:rPr lang="en-US" sz="2400"/>
            </a:br>
            <a:r>
              <a:rPr lang="en-US" sz="2400"/>
              <a:t>we do not have an  asymptote to the right.</a:t>
            </a:r>
          </a:p>
          <a:p>
            <a:pPr lvl="1"/>
            <a:r>
              <a:rPr lang="en-US" sz="2400"/>
              <a:t>Nevertheless, that is still useful information </a:t>
            </a:r>
            <a:br>
              <a:rPr lang="en-US" sz="2400"/>
            </a:br>
            <a:r>
              <a:rPr lang="en-US" sz="2400"/>
              <a:t>for sketching the curve.</a:t>
            </a:r>
            <a:endParaRPr lang="en-US"/>
          </a:p>
        </p:txBody>
      </p:sp>
      <p:graphicFrame>
        <p:nvGraphicFramePr>
          <p:cNvPr id="89092" name="Object 4"/>
          <p:cNvGraphicFramePr>
            <a:graphicFrameLocks noChangeAspect="1"/>
          </p:cNvGraphicFramePr>
          <p:nvPr/>
        </p:nvGraphicFramePr>
        <p:xfrm>
          <a:off x="1571625" y="1566863"/>
          <a:ext cx="2362200" cy="812800"/>
        </p:xfrm>
        <a:graphic>
          <a:graphicData uri="http://schemas.openxmlformats.org/presentationml/2006/ole">
            <p:oleObj spid="_x0000_s89092" name="Equation" r:id="rId4" imgW="812520" imgH="279360" progId="Equation.DSMT4">
              <p:embed/>
            </p:oleObj>
          </a:graphicData>
        </a:graphic>
      </p:graphicFrame>
      <p:graphicFrame>
        <p:nvGraphicFramePr>
          <p:cNvPr id="89093" name="Object 5"/>
          <p:cNvGraphicFramePr>
            <a:graphicFrameLocks noChangeAspect="1"/>
          </p:cNvGraphicFramePr>
          <p:nvPr/>
        </p:nvGraphicFramePr>
        <p:xfrm>
          <a:off x="4960938" y="1581150"/>
          <a:ext cx="2554287" cy="827088"/>
        </p:xfrm>
        <a:graphic>
          <a:graphicData uri="http://schemas.openxmlformats.org/presentationml/2006/ole">
            <p:oleObj spid="_x0000_s89093" name="Equation" r:id="rId5" imgW="863280" imgH="279360" progId="Equation.DSMT4">
              <p:embed/>
            </p:oleObj>
          </a:graphicData>
        </a:graphic>
      </p:graphicFrame>
      <p:graphicFrame>
        <p:nvGraphicFramePr>
          <p:cNvPr id="89097" name="Object 9"/>
          <p:cNvGraphicFramePr>
            <a:graphicFrameLocks noChangeAspect="1"/>
          </p:cNvGraphicFramePr>
          <p:nvPr/>
        </p:nvGraphicFramePr>
        <p:xfrm>
          <a:off x="3757613" y="4222750"/>
          <a:ext cx="1771650" cy="592138"/>
        </p:xfrm>
        <a:graphic>
          <a:graphicData uri="http://schemas.openxmlformats.org/presentationml/2006/ole">
            <p:oleObj spid="_x0000_s89097" name="Equation" r:id="rId6" imgW="83808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Recall from Section 2.2 that the line </a:t>
            </a:r>
            <a:r>
              <a:rPr lang="en-US" i="1"/>
              <a:t>x</a:t>
            </a:r>
            <a:r>
              <a:rPr lang="en-US"/>
              <a:t> = </a:t>
            </a:r>
            <a:r>
              <a:rPr lang="en-US" i="1"/>
              <a:t>a</a:t>
            </a:r>
            <a:r>
              <a:rPr lang="en-US"/>
              <a:t> </a:t>
            </a:r>
            <a:br>
              <a:rPr lang="en-US"/>
            </a:br>
            <a:r>
              <a:rPr lang="en-US"/>
              <a:t>is a vertical asymptote if at least one of </a:t>
            </a:r>
            <a:br>
              <a:rPr lang="en-US"/>
            </a:br>
            <a:r>
              <a:rPr lang="en-US"/>
              <a:t>the following statements is true:  </a:t>
            </a:r>
          </a:p>
        </p:txBody>
      </p:sp>
      <p:graphicFrame>
        <p:nvGraphicFramePr>
          <p:cNvPr id="91140" name="Object 4"/>
          <p:cNvGraphicFramePr>
            <a:graphicFrameLocks noChangeAspect="1"/>
          </p:cNvGraphicFramePr>
          <p:nvPr/>
        </p:nvGraphicFramePr>
        <p:xfrm>
          <a:off x="1300163" y="3557588"/>
          <a:ext cx="6781800" cy="1620837"/>
        </p:xfrm>
        <a:graphic>
          <a:graphicData uri="http://schemas.openxmlformats.org/presentationml/2006/ole">
            <p:oleObj spid="_x0000_s91140" name="Equation" r:id="rId4" imgW="2336760" imgH="558720" progId="Equation.DSMT4">
              <p:embed/>
            </p:oleObj>
          </a:graphicData>
        </a:graphic>
      </p:graphicFrame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5867400" y="457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Equation  1</a:t>
            </a:r>
          </a:p>
        </p:txBody>
      </p:sp>
      <p:sp>
        <p:nvSpPr>
          <p:cNvPr id="91148" name="Rectangle 1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D. ASYMPTOTES—VERTICAL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550" y="877888"/>
            <a:ext cx="8420100" cy="5637212"/>
          </a:xfrm>
        </p:spPr>
        <p:txBody>
          <a:bodyPr/>
          <a:lstStyle/>
          <a:p>
            <a:r>
              <a:rPr lang="en-US"/>
              <a:t>For rational functions, you can locate </a:t>
            </a:r>
            <a:br>
              <a:rPr lang="en-US"/>
            </a:br>
            <a:r>
              <a:rPr lang="en-US"/>
              <a:t>the vertical asymptotes by equating </a:t>
            </a:r>
            <a:br>
              <a:rPr lang="en-US"/>
            </a:br>
            <a:r>
              <a:rPr lang="en-US"/>
              <a:t>the  denominator to 0 after canceling any common factors.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However, for other functions, this method </a:t>
            </a:r>
            <a:br>
              <a:rPr lang="en-US" sz="2600"/>
            </a:br>
            <a:r>
              <a:rPr lang="en-US" sz="2600"/>
              <a:t>does not apply.</a:t>
            </a:r>
          </a:p>
        </p:txBody>
      </p:sp>
      <p:sp>
        <p:nvSpPr>
          <p:cNvPr id="92168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D. ASYMPTOTES—VERTICAL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Furthermore, in sketching the curve, it is very useful to know exactly which of the statements in Equation 1 is true.</a:t>
            </a:r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/>
            <a:r>
              <a:rPr lang="en-US" sz="2400"/>
              <a:t>If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a</a:t>
            </a:r>
            <a:r>
              <a:rPr lang="en-US" sz="2400"/>
              <a:t>) is not defined but </a:t>
            </a:r>
            <a:r>
              <a:rPr lang="en-US" sz="2400" i="1"/>
              <a:t>a</a:t>
            </a:r>
            <a:r>
              <a:rPr lang="en-US" sz="2400"/>
              <a:t> is an endpoint of </a:t>
            </a:r>
            <a:br>
              <a:rPr lang="en-US" sz="2400"/>
            </a:br>
            <a:r>
              <a:rPr lang="en-US" sz="2400"/>
              <a:t>the domain of </a:t>
            </a:r>
            <a:r>
              <a:rPr lang="en-US" sz="2400" i="1"/>
              <a:t>f</a:t>
            </a:r>
            <a:r>
              <a:rPr lang="en-US" sz="2400"/>
              <a:t>, then you should compute </a:t>
            </a:r>
            <a:br>
              <a:rPr lang="en-US" sz="2400"/>
            </a:br>
            <a:r>
              <a:rPr lang="en-US" sz="2400"/>
              <a:t>or               , whether or not this limit is infinite.</a:t>
            </a:r>
          </a:p>
        </p:txBody>
      </p:sp>
      <p:sp>
        <p:nvSpPr>
          <p:cNvPr id="93194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D. ASYMPTOTES—VERTICAL</a:t>
            </a:r>
          </a:p>
        </p:txBody>
      </p:sp>
      <p:graphicFrame>
        <p:nvGraphicFramePr>
          <p:cNvPr id="93195" name="Object 11"/>
          <p:cNvGraphicFramePr>
            <a:graphicFrameLocks noChangeAspect="1"/>
          </p:cNvGraphicFramePr>
          <p:nvPr/>
        </p:nvGraphicFramePr>
        <p:xfrm>
          <a:off x="7010400" y="4038600"/>
          <a:ext cx="1219200" cy="571500"/>
        </p:xfrm>
        <a:graphic>
          <a:graphicData uri="http://schemas.openxmlformats.org/presentationml/2006/ole">
            <p:oleObj spid="_x0000_s93195" name="Equation" r:id="rId4" imgW="596880" imgH="279360" progId="Equation.DSMT4">
              <p:embed/>
            </p:oleObj>
          </a:graphicData>
        </a:graphic>
      </p:graphicFrame>
      <p:graphicFrame>
        <p:nvGraphicFramePr>
          <p:cNvPr id="93196" name="Object 12"/>
          <p:cNvGraphicFramePr>
            <a:graphicFrameLocks noChangeAspect="1"/>
          </p:cNvGraphicFramePr>
          <p:nvPr/>
        </p:nvGraphicFramePr>
        <p:xfrm>
          <a:off x="1704975" y="4481513"/>
          <a:ext cx="1243013" cy="584200"/>
        </p:xfrm>
        <a:graphic>
          <a:graphicData uri="http://schemas.openxmlformats.org/presentationml/2006/ole">
            <p:oleObj spid="_x0000_s93196" name="Equation" r:id="rId5" imgW="596880" imgH="2793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It is now time to put all this information together to sketch graphs that reveal </a:t>
            </a:r>
            <a:br>
              <a:rPr lang="en-US" sz="3600"/>
            </a:br>
            <a:r>
              <a:rPr lang="en-US" sz="3600"/>
              <a:t>the important features of functions.</a:t>
            </a:r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5791200" cy="585788"/>
          </a:xfrm>
          <a:noFill/>
          <a:ln/>
        </p:spPr>
        <p:txBody>
          <a:bodyPr/>
          <a:lstStyle/>
          <a:p>
            <a:r>
              <a:rPr lang="en-US"/>
              <a:t>APPLICATIONS OF DIFFERENTIATION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788988"/>
            <a:ext cx="8572500" cy="5865812"/>
          </a:xfrm>
        </p:spPr>
        <p:txBody>
          <a:bodyPr/>
          <a:lstStyle/>
          <a:p>
            <a:r>
              <a:rPr lang="en-US" sz="4400"/>
              <a:t>Slant asymptotes are discussed at the end of this section.</a:t>
            </a:r>
          </a:p>
        </p:txBody>
      </p:sp>
      <p:sp>
        <p:nvSpPr>
          <p:cNvPr id="94216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D. ASYMPTOTES—SLANT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8534400" cy="585788"/>
          </a:xfrm>
        </p:spPr>
        <p:txBody>
          <a:bodyPr/>
          <a:lstStyle/>
          <a:p>
            <a:r>
              <a:rPr lang="en-US"/>
              <a:t>E. INTERVALS OF INCREASE OR DECREASE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Use the I /D Test. </a:t>
            </a:r>
          </a:p>
          <a:p>
            <a:endParaRPr lang="en-US" sz="3400"/>
          </a:p>
          <a:p>
            <a:r>
              <a:rPr lang="en-US" sz="3400"/>
              <a:t>Compute </a:t>
            </a:r>
            <a:r>
              <a:rPr lang="en-US" sz="3400" i="1"/>
              <a:t>f’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and find the intervals </a:t>
            </a:r>
            <a:br>
              <a:rPr lang="en-US" sz="3400"/>
            </a:br>
            <a:r>
              <a:rPr lang="en-US" sz="3400"/>
              <a:t>on which: </a:t>
            </a:r>
          </a:p>
          <a:p>
            <a:pPr lvl="1"/>
            <a:endParaRPr lang="en-US" sz="2600" i="1"/>
          </a:p>
          <a:p>
            <a:pPr lvl="1"/>
            <a:r>
              <a:rPr lang="en-US" sz="2600" i="1"/>
              <a:t>f’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 is positive (</a:t>
            </a:r>
            <a:r>
              <a:rPr lang="en-US" sz="2600" i="1"/>
              <a:t>f</a:t>
            </a:r>
            <a:r>
              <a:rPr lang="en-US" sz="2600"/>
              <a:t> is increasing). </a:t>
            </a:r>
          </a:p>
          <a:p>
            <a:pPr lvl="1"/>
            <a:endParaRPr lang="en-US" sz="2600" i="1"/>
          </a:p>
          <a:p>
            <a:pPr lvl="1"/>
            <a:r>
              <a:rPr lang="en-US" sz="2600" i="1"/>
              <a:t>f’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 is negative (</a:t>
            </a:r>
            <a:r>
              <a:rPr lang="en-US" sz="2600" i="1"/>
              <a:t>f</a:t>
            </a:r>
            <a:r>
              <a:rPr lang="en-US" sz="2600"/>
              <a:t> is decreasing).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8534400" cy="585788"/>
          </a:xfrm>
        </p:spPr>
        <p:txBody>
          <a:bodyPr/>
          <a:lstStyle/>
          <a:p>
            <a:r>
              <a:rPr lang="en-US"/>
              <a:t>F. LOCAL MAXIMUM AND MINIMUM VALUES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Find the critical numbers of </a:t>
            </a:r>
            <a:r>
              <a:rPr lang="en-US" i="1"/>
              <a:t>f</a:t>
            </a:r>
            <a:r>
              <a:rPr lang="en-US"/>
              <a:t> (the numbers </a:t>
            </a:r>
            <a:r>
              <a:rPr lang="en-US" i="1"/>
              <a:t>c </a:t>
            </a:r>
            <a:r>
              <a:rPr lang="en-US"/>
              <a:t>where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= 0 or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does not exist). </a:t>
            </a:r>
          </a:p>
          <a:p>
            <a:endParaRPr lang="en-US"/>
          </a:p>
          <a:p>
            <a:r>
              <a:rPr lang="en-US"/>
              <a:t>Then, use the First Derivative Test.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If </a:t>
            </a:r>
            <a:r>
              <a:rPr lang="en-US" sz="2400" i="1"/>
              <a:t>f’</a:t>
            </a:r>
            <a:r>
              <a:rPr lang="en-US" sz="2400"/>
              <a:t> changes from positive to negative at </a:t>
            </a:r>
            <a:br>
              <a:rPr lang="en-US" sz="2400"/>
            </a:br>
            <a:r>
              <a:rPr lang="en-US" sz="2400"/>
              <a:t>a critical number </a:t>
            </a:r>
            <a:r>
              <a:rPr lang="en-US" sz="2400" i="1"/>
              <a:t>c</a:t>
            </a:r>
            <a:r>
              <a:rPr lang="en-US" sz="2400"/>
              <a:t>, then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c</a:t>
            </a:r>
            <a:r>
              <a:rPr lang="en-US" sz="2400"/>
              <a:t>) is a local maximum.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If </a:t>
            </a:r>
            <a:r>
              <a:rPr lang="en-US" sz="2400" i="1"/>
              <a:t>f’</a:t>
            </a:r>
            <a:r>
              <a:rPr lang="en-US" sz="2400"/>
              <a:t> changes from negative to positive at </a:t>
            </a:r>
            <a:r>
              <a:rPr lang="en-US" sz="2400" i="1"/>
              <a:t>c</a:t>
            </a:r>
            <a:r>
              <a:rPr lang="en-US" sz="2400"/>
              <a:t>, </a:t>
            </a:r>
            <a:br>
              <a:rPr lang="en-US" sz="2400"/>
            </a:br>
            <a:r>
              <a:rPr lang="en-US" sz="2400"/>
              <a:t>then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c</a:t>
            </a:r>
            <a:r>
              <a:rPr lang="en-US" sz="2400"/>
              <a:t>) is a local minimum.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420100" cy="5865812"/>
          </a:xfrm>
        </p:spPr>
        <p:txBody>
          <a:bodyPr/>
          <a:lstStyle/>
          <a:p>
            <a:r>
              <a:rPr lang="en-US"/>
              <a:t>Although it is usually preferable to use the First Derivative Test, you can use the Second  Derivative Test if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= 0 and </a:t>
            </a:r>
            <a:r>
              <a:rPr lang="en-US" i="1"/>
              <a:t>f’’</a:t>
            </a:r>
            <a:r>
              <a:rPr lang="en-US"/>
              <a:t>(</a:t>
            </a:r>
            <a:r>
              <a:rPr lang="en-US" i="1"/>
              <a:t>c</a:t>
            </a:r>
            <a:r>
              <a:rPr lang="en-US"/>
              <a:t>) </a:t>
            </a:r>
            <a:r>
              <a:rPr lang="en-US">
                <a:cs typeface="Arial" charset="0"/>
              </a:rPr>
              <a:t>≠</a:t>
            </a:r>
            <a:r>
              <a:rPr lang="en-US"/>
              <a:t> 0.</a:t>
            </a:r>
          </a:p>
          <a:p>
            <a:r>
              <a:rPr lang="en-US"/>
              <a:t>Then, </a:t>
            </a:r>
            <a:endParaRPr lang="en-US" sz="3600" i="1"/>
          </a:p>
          <a:p>
            <a:pPr lvl="1"/>
            <a:endParaRPr lang="en-US" sz="2400" i="1"/>
          </a:p>
          <a:p>
            <a:pPr lvl="1"/>
            <a:r>
              <a:rPr lang="en-US" sz="2400" i="1"/>
              <a:t>f”</a:t>
            </a:r>
            <a:r>
              <a:rPr lang="en-US" sz="2400"/>
              <a:t>(</a:t>
            </a:r>
            <a:r>
              <a:rPr lang="en-US" sz="2400" i="1"/>
              <a:t>c</a:t>
            </a:r>
            <a:r>
              <a:rPr lang="en-US" sz="2400"/>
              <a:t>) &gt; 0 implies that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c</a:t>
            </a:r>
            <a:r>
              <a:rPr lang="en-US" sz="2400"/>
              <a:t>) is a local minimum.</a:t>
            </a:r>
          </a:p>
          <a:p>
            <a:pPr lvl="1"/>
            <a:endParaRPr lang="en-US" sz="2400" i="1"/>
          </a:p>
          <a:p>
            <a:pPr lvl="1"/>
            <a:r>
              <a:rPr lang="en-US" sz="2400" i="1"/>
              <a:t>f’’</a:t>
            </a:r>
            <a:r>
              <a:rPr lang="en-US" sz="2400"/>
              <a:t>(</a:t>
            </a:r>
            <a:r>
              <a:rPr lang="en-US" sz="2400" i="1"/>
              <a:t>c</a:t>
            </a:r>
            <a:r>
              <a:rPr lang="en-US" sz="2400"/>
              <a:t>) &lt; 0 implies that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c</a:t>
            </a:r>
            <a:r>
              <a:rPr lang="en-US" sz="2400"/>
              <a:t>) is a local maximum.</a:t>
            </a:r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8534400" cy="585788"/>
          </a:xfrm>
          <a:noFill/>
          <a:ln/>
        </p:spPr>
        <p:txBody>
          <a:bodyPr/>
          <a:lstStyle/>
          <a:p>
            <a:r>
              <a:rPr lang="en-US"/>
              <a:t>F. LOCAL MAXIMUM AND MINIMUM VALUES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8077200" cy="585788"/>
          </a:xfrm>
        </p:spPr>
        <p:txBody>
          <a:bodyPr/>
          <a:lstStyle/>
          <a:p>
            <a:r>
              <a:rPr lang="en-US"/>
              <a:t>G. CONCAVITY AND POINTS OF INFLECTION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74713"/>
            <a:ext cx="8420100" cy="5865812"/>
          </a:xfrm>
        </p:spPr>
        <p:txBody>
          <a:bodyPr/>
          <a:lstStyle/>
          <a:p>
            <a:r>
              <a:rPr lang="en-US" sz="3400"/>
              <a:t>Compute </a:t>
            </a:r>
            <a:r>
              <a:rPr lang="en-US" sz="3400" i="1"/>
              <a:t>f’’</a:t>
            </a:r>
            <a:r>
              <a:rPr lang="en-US" sz="3400"/>
              <a:t>(</a:t>
            </a:r>
            <a:r>
              <a:rPr lang="en-US" sz="3400" i="1"/>
              <a:t>x</a:t>
            </a:r>
            <a:r>
              <a:rPr lang="en-US" sz="3400"/>
              <a:t>) and use the Concavity Test. </a:t>
            </a:r>
          </a:p>
          <a:p>
            <a:endParaRPr lang="en-US" sz="3400"/>
          </a:p>
          <a:p>
            <a:r>
              <a:rPr lang="en-US" sz="3400"/>
              <a:t>The curve is: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Concave upward where </a:t>
            </a:r>
            <a:r>
              <a:rPr lang="en-US" sz="2400" i="1"/>
              <a:t>f’’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&gt; 0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Concave downward where </a:t>
            </a:r>
            <a:r>
              <a:rPr lang="en-US" sz="2400" i="1"/>
              <a:t>f’’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&lt;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17563"/>
            <a:ext cx="8572500" cy="5865812"/>
          </a:xfrm>
        </p:spPr>
        <p:txBody>
          <a:bodyPr/>
          <a:lstStyle/>
          <a:p>
            <a:r>
              <a:rPr lang="en-US" sz="4200"/>
              <a:t>Inflection points occur </a:t>
            </a:r>
            <a:br>
              <a:rPr lang="en-US" sz="4200"/>
            </a:br>
            <a:r>
              <a:rPr lang="en-US" sz="4200"/>
              <a:t>where the direction of concavity changes.</a:t>
            </a:r>
          </a:p>
        </p:txBody>
      </p:sp>
      <p:sp>
        <p:nvSpPr>
          <p:cNvPr id="27853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371475"/>
            <a:ext cx="8077200" cy="585788"/>
          </a:xfrm>
          <a:noFill/>
          <a:ln/>
        </p:spPr>
        <p:txBody>
          <a:bodyPr/>
          <a:lstStyle/>
          <a:p>
            <a:r>
              <a:rPr lang="en-US"/>
              <a:t>G. CONCAVITY AND POINTS OF INFLECTION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H. SKETCH AND CURVE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420100" cy="5865812"/>
          </a:xfrm>
        </p:spPr>
        <p:txBody>
          <a:bodyPr/>
          <a:lstStyle/>
          <a:p>
            <a:r>
              <a:rPr lang="en-US" sz="3600"/>
              <a:t>Using the information in items A–G, draw the graph.</a:t>
            </a:r>
            <a:r>
              <a:rPr lang="en-US"/>
              <a:t>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Sketch the asymptotes as dashed lines.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Plot the intercepts, maximum and minimum points, </a:t>
            </a:r>
            <a:br>
              <a:rPr lang="en-US" sz="2400"/>
            </a:br>
            <a:r>
              <a:rPr lang="en-US" sz="2400"/>
              <a:t>and inflection points.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Then, make the curve pass through these points, </a:t>
            </a:r>
            <a:br>
              <a:rPr lang="en-US" sz="2400"/>
            </a:br>
            <a:r>
              <a:rPr lang="en-US" sz="2400"/>
              <a:t>rising and falling according to E, with concavity according to G, and approaching the asymptotes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If additional accuracy is desired near </a:t>
            </a:r>
            <a:br>
              <a:rPr lang="en-US"/>
            </a:br>
            <a:r>
              <a:rPr lang="en-US"/>
              <a:t>any point, you can compute the value of </a:t>
            </a:r>
            <a:br>
              <a:rPr lang="en-US"/>
            </a:br>
            <a:r>
              <a:rPr lang="en-US"/>
              <a:t>the  derivative there.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tangent indicates the direction in which </a:t>
            </a:r>
            <a:br>
              <a:rPr lang="en-US" sz="2400"/>
            </a:br>
            <a:r>
              <a:rPr lang="en-US" sz="2400"/>
              <a:t>the curve proceeds. </a:t>
            </a:r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H. SKETCH AND CURVE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17563"/>
            <a:ext cx="8420100" cy="5865812"/>
          </a:xfrm>
        </p:spPr>
        <p:txBody>
          <a:bodyPr/>
          <a:lstStyle/>
          <a:p>
            <a:r>
              <a:rPr lang="en-US" sz="4000"/>
              <a:t>Use the guidelines to sketch </a:t>
            </a:r>
            <a:br>
              <a:rPr lang="en-US" sz="4000"/>
            </a:br>
            <a:r>
              <a:rPr lang="en-US" sz="4000"/>
              <a:t>the curve</a:t>
            </a:r>
            <a:endParaRPr lang="en-US"/>
          </a:p>
        </p:txBody>
      </p:sp>
      <p:graphicFrame>
        <p:nvGraphicFramePr>
          <p:cNvPr id="101381" name="Object 5"/>
          <p:cNvGraphicFramePr>
            <a:graphicFrameLocks noChangeAspect="1"/>
          </p:cNvGraphicFramePr>
          <p:nvPr/>
        </p:nvGraphicFramePr>
        <p:xfrm>
          <a:off x="3181350" y="1933575"/>
          <a:ext cx="2667000" cy="1760538"/>
        </p:xfrm>
        <a:graphic>
          <a:graphicData uri="http://schemas.openxmlformats.org/presentationml/2006/ole">
            <p:oleObj spid="_x0000_s101381" name="Equation" r:id="rId4" imgW="634680" imgH="419040" progId="Equation.DSMT4">
              <p:embed/>
            </p:oleObj>
          </a:graphicData>
        </a:graphic>
      </p:graphicFrame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A. The domain is: </a:t>
            </a:r>
            <a:br>
              <a:rPr lang="en-US"/>
            </a:br>
            <a:r>
              <a:rPr lang="en-US"/>
              <a:t>      {</a:t>
            </a:r>
            <a:r>
              <a:rPr lang="en-US" i="1"/>
              <a:t>x</a:t>
            </a:r>
            <a:r>
              <a:rPr lang="en-US"/>
              <a:t> | </a:t>
            </a:r>
            <a:r>
              <a:rPr lang="en-US" i="1"/>
              <a:t>x</a:t>
            </a:r>
            <a:r>
              <a:rPr lang="en-US" baseline="30000"/>
              <a:t>2</a:t>
            </a:r>
            <a:r>
              <a:rPr lang="en-US"/>
              <a:t> – 1 </a:t>
            </a:r>
            <a:r>
              <a:rPr lang="en-US">
                <a:cs typeface="Arial" charset="0"/>
              </a:rPr>
              <a:t>≠ 0} = {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 | 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 ≠ ±1} </a:t>
            </a:r>
            <a:br>
              <a:rPr lang="en-US">
                <a:cs typeface="Arial" charset="0"/>
              </a:rPr>
            </a:br>
            <a:r>
              <a:rPr lang="en-US">
                <a:cs typeface="Arial" charset="0"/>
              </a:rPr>
              <a:t>		             = (-</a:t>
            </a:r>
            <a:r>
              <a:rPr lang="en-US">
                <a:latin typeface="Times New Roman" pitchFamily="18" charset="0"/>
              </a:rPr>
              <a:t>∞</a:t>
            </a:r>
            <a:r>
              <a:rPr lang="en-US"/>
              <a:t>, -1) U (-1, -1) U (1, </a:t>
            </a:r>
            <a:r>
              <a:rPr lang="en-US">
                <a:latin typeface="Times New Roman" pitchFamily="18" charset="0"/>
              </a:rPr>
              <a:t>∞</a:t>
            </a:r>
            <a:r>
              <a:rPr lang="en-US"/>
              <a:t>)</a:t>
            </a:r>
          </a:p>
          <a:p>
            <a:pPr lvl="1"/>
            <a:endParaRPr lang="en-US"/>
          </a:p>
          <a:p>
            <a:endParaRPr lang="en-US"/>
          </a:p>
          <a:p>
            <a:r>
              <a:rPr lang="en-US"/>
              <a:t>B. The </a:t>
            </a:r>
            <a:r>
              <a:rPr lang="en-US" i="1"/>
              <a:t>x</a:t>
            </a:r>
            <a:r>
              <a:rPr lang="en-US"/>
              <a:t>- and </a:t>
            </a:r>
            <a:r>
              <a:rPr lang="en-US" i="1"/>
              <a:t>y</a:t>
            </a:r>
            <a:r>
              <a:rPr lang="en-US"/>
              <a:t>-intercepts are both 0.</a:t>
            </a:r>
          </a:p>
        </p:txBody>
      </p:sp>
      <p:sp>
        <p:nvSpPr>
          <p:cNvPr id="27955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27955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914400" y="1452563"/>
            <a:ext cx="7315200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800">
                <a:solidFill>
                  <a:srgbClr val="800000"/>
                </a:solidFill>
              </a:rPr>
              <a:t>4.5</a:t>
            </a:r>
            <a:r>
              <a:rPr lang="en-US" sz="4000" b="1">
                <a:solidFill>
                  <a:srgbClr val="E45C00"/>
                </a:solidFill>
              </a:rPr>
              <a:t/>
            </a:r>
            <a:br>
              <a:rPr lang="en-US" sz="4000" b="1">
                <a:solidFill>
                  <a:srgbClr val="E45C00"/>
                </a:solidFill>
              </a:rPr>
            </a:br>
            <a:r>
              <a:rPr lang="en-US" sz="4000" b="1">
                <a:solidFill>
                  <a:srgbClr val="E45C00"/>
                </a:solidFill>
              </a:rPr>
              <a:t>Summary of </a:t>
            </a:r>
          </a:p>
          <a:p>
            <a:pPr algn="ctr">
              <a:lnSpc>
                <a:spcPct val="120000"/>
              </a:lnSpc>
            </a:pPr>
            <a:r>
              <a:rPr lang="en-US" sz="4000" b="1">
                <a:solidFill>
                  <a:srgbClr val="E45C00"/>
                </a:solidFill>
              </a:rPr>
              <a:t>Curve Sketching</a:t>
            </a:r>
            <a:endParaRPr lang="en-US" sz="4000" b="1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09600" y="3657600"/>
            <a:ext cx="8305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endParaRPr lang="en-US" sz="2800">
              <a:solidFill>
                <a:srgbClr val="800000"/>
              </a:solidFill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28600" y="3886200"/>
            <a:ext cx="8686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endParaRPr lang="en-US" sz="2400">
              <a:solidFill>
                <a:srgbClr val="800000"/>
              </a:solidFill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685800" y="4400550"/>
            <a:ext cx="815340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en-US" sz="2600">
                <a:solidFill>
                  <a:srgbClr val="800000"/>
                </a:solidFill>
              </a:rPr>
              <a:t>In this section, we will learn: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en-US" sz="2600">
                <a:solidFill>
                  <a:srgbClr val="800000"/>
                </a:solidFill>
              </a:rPr>
              <a:t>How to draw graphs of functions 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en-US" sz="2600">
                <a:solidFill>
                  <a:srgbClr val="800000"/>
                </a:solidFill>
              </a:rPr>
              <a:t>using various guidelines.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609600" y="371475"/>
            <a:ext cx="5791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400" b="1">
                <a:solidFill>
                  <a:srgbClr val="E45C00"/>
                </a:solidFill>
              </a:rPr>
              <a:t>APPLICATIONS OF DIFFERENTIATION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17563"/>
            <a:ext cx="8572500" cy="5865812"/>
          </a:xfrm>
        </p:spPr>
        <p:txBody>
          <a:bodyPr/>
          <a:lstStyle/>
          <a:p>
            <a:r>
              <a:rPr lang="en-US" sz="4000"/>
              <a:t>C. Since </a:t>
            </a:r>
            <a:r>
              <a:rPr lang="en-US" sz="4000" i="1"/>
              <a:t>f</a:t>
            </a:r>
            <a:r>
              <a:rPr lang="en-US" sz="4000"/>
              <a:t>(-</a:t>
            </a:r>
            <a:r>
              <a:rPr lang="en-US" sz="4000" i="1"/>
              <a:t>x</a:t>
            </a:r>
            <a:r>
              <a:rPr lang="en-US" sz="4000"/>
              <a:t>) = </a:t>
            </a:r>
            <a:r>
              <a:rPr lang="en-US" sz="4000" i="1"/>
              <a:t>f</a:t>
            </a:r>
            <a:r>
              <a:rPr lang="en-US" sz="4000"/>
              <a:t>(</a:t>
            </a:r>
            <a:r>
              <a:rPr lang="en-US" sz="4000" i="1"/>
              <a:t>x</a:t>
            </a:r>
            <a:r>
              <a:rPr lang="en-US" sz="4000"/>
              <a:t>), the function </a:t>
            </a:r>
            <a:br>
              <a:rPr lang="en-US" sz="4000"/>
            </a:br>
            <a:r>
              <a:rPr lang="en-US" sz="4000"/>
              <a:t>is even. </a:t>
            </a:r>
          </a:p>
          <a:p>
            <a:pPr lvl="1"/>
            <a:endParaRPr lang="en-US" sz="4000"/>
          </a:p>
          <a:p>
            <a:pPr lvl="1"/>
            <a:r>
              <a:rPr lang="en-US"/>
              <a:t>The curve is symmetric about the </a:t>
            </a:r>
            <a:r>
              <a:rPr lang="en-US" i="1"/>
              <a:t>y</a:t>
            </a:r>
            <a:r>
              <a:rPr lang="en-US"/>
              <a:t>-axis.</a:t>
            </a: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400"/>
              <a:t>D. </a:t>
            </a:r>
            <a:br>
              <a:rPr lang="en-US" sz="3400"/>
            </a:br>
            <a:r>
              <a:rPr lang="en-US" sz="3400"/>
              <a:t/>
            </a:r>
            <a:br>
              <a:rPr lang="en-US" sz="3400"/>
            </a:br>
            <a:r>
              <a:rPr lang="en-US" sz="3400"/>
              <a:t/>
            </a:r>
            <a:br>
              <a:rPr lang="en-US" sz="3400"/>
            </a:br>
            <a:r>
              <a:rPr lang="en-US" sz="3400"/>
              <a:t>Therefore, the line </a:t>
            </a:r>
            <a:r>
              <a:rPr lang="en-US" sz="3400" i="1"/>
              <a:t>y</a:t>
            </a:r>
            <a:r>
              <a:rPr lang="en-US" sz="3400"/>
              <a:t> = 2 is a horizontal asymptote.</a:t>
            </a:r>
          </a:p>
        </p:txBody>
      </p:sp>
      <p:graphicFrame>
        <p:nvGraphicFramePr>
          <p:cNvPr id="103428" name="Object 4"/>
          <p:cNvGraphicFramePr>
            <a:graphicFrameLocks noChangeAspect="1"/>
          </p:cNvGraphicFramePr>
          <p:nvPr/>
        </p:nvGraphicFramePr>
        <p:xfrm>
          <a:off x="1444625" y="747713"/>
          <a:ext cx="6089650" cy="1314450"/>
        </p:xfrm>
        <a:graphic>
          <a:graphicData uri="http://schemas.openxmlformats.org/presentationml/2006/ole">
            <p:oleObj spid="_x0000_s103428" name="Equation" r:id="rId4" imgW="1942920" imgH="419040" progId="Equation.DSMT4">
              <p:embed/>
            </p:oleObj>
          </a:graphicData>
        </a:graphic>
      </p:graphicFrame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Since the denominator is 0 when </a:t>
            </a:r>
            <a:r>
              <a:rPr lang="en-US" i="1"/>
              <a:t>x =</a:t>
            </a:r>
            <a:r>
              <a:rPr lang="en-US"/>
              <a:t>  </a:t>
            </a:r>
            <a:r>
              <a:rPr lang="en-US">
                <a:cs typeface="Arial" charset="0"/>
              </a:rPr>
              <a:t>±</a:t>
            </a:r>
            <a:r>
              <a:rPr lang="en-US"/>
              <a:t>1, </a:t>
            </a:r>
            <a:br>
              <a:rPr lang="en-US"/>
            </a:br>
            <a:r>
              <a:rPr lang="en-US"/>
              <a:t>we compute the following limits: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pPr lvl="1"/>
            <a:r>
              <a:rPr lang="en-US" sz="2400"/>
              <a:t>Thus, the lines </a:t>
            </a:r>
            <a:r>
              <a:rPr lang="en-US" sz="2400" i="1"/>
              <a:t>x</a:t>
            </a:r>
            <a:r>
              <a:rPr lang="en-US" sz="2400"/>
              <a:t> = 1 and </a:t>
            </a:r>
            <a:r>
              <a:rPr lang="en-US" sz="2400" i="1"/>
              <a:t>x</a:t>
            </a:r>
            <a:r>
              <a:rPr lang="en-US" sz="2400"/>
              <a:t> = -1 are vertical asymptotes.</a:t>
            </a:r>
          </a:p>
        </p:txBody>
      </p:sp>
      <p:graphicFrame>
        <p:nvGraphicFramePr>
          <p:cNvPr id="104452" name="Object 4"/>
          <p:cNvGraphicFramePr>
            <a:graphicFrameLocks noChangeAspect="1"/>
          </p:cNvGraphicFramePr>
          <p:nvPr/>
        </p:nvGraphicFramePr>
        <p:xfrm>
          <a:off x="1341438" y="2281238"/>
          <a:ext cx="6635750" cy="2354262"/>
        </p:xfrm>
        <a:graphic>
          <a:graphicData uri="http://schemas.openxmlformats.org/presentationml/2006/ole">
            <p:oleObj spid="_x0000_s104452" name="Equation" r:id="rId4" imgW="2361960" imgH="838080" progId="Equation.DSMT4">
              <p:embed/>
            </p:oleObj>
          </a:graphicData>
        </a:graphic>
      </p:graphicFrame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This information about limits and asymptotes  enables us to draw the preliminary sketch, showing the parts of the curve near the asymptotes. </a:t>
            </a:r>
          </a:p>
        </p:txBody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4953000" y="3505200"/>
            <a:ext cx="3995738" cy="31432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  <p:pic>
        <p:nvPicPr>
          <p:cNvPr id="105480" name="Picture 8" descr="040505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86350" y="3581400"/>
            <a:ext cx="3752850" cy="2986088"/>
          </a:xfrm>
          <a:noFill/>
          <a:ln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E.</a:t>
            </a:r>
          </a:p>
          <a:p>
            <a:endParaRPr lang="en-US"/>
          </a:p>
          <a:p>
            <a:r>
              <a:rPr lang="en-US"/>
              <a:t>Since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&gt; 0 when </a:t>
            </a:r>
            <a:r>
              <a:rPr lang="en-US" i="1"/>
              <a:t>x</a:t>
            </a:r>
            <a:r>
              <a:rPr lang="en-US"/>
              <a:t> &lt; 0 (</a:t>
            </a:r>
            <a:r>
              <a:rPr lang="en-US" i="1"/>
              <a:t>x</a:t>
            </a:r>
            <a:r>
              <a:rPr lang="en-US"/>
              <a:t> </a:t>
            </a:r>
            <a:r>
              <a:rPr lang="en-US">
                <a:cs typeface="Arial" charset="0"/>
              </a:rPr>
              <a:t>≠ 1) </a:t>
            </a:r>
            <a:r>
              <a:rPr lang="en-US"/>
              <a:t>and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&lt; 0 when </a:t>
            </a:r>
            <a:r>
              <a:rPr lang="en-US" i="1"/>
              <a:t>x</a:t>
            </a:r>
            <a:r>
              <a:rPr lang="en-US"/>
              <a:t> &gt; 0 (</a:t>
            </a:r>
            <a:r>
              <a:rPr lang="en-US" i="1"/>
              <a:t>x</a:t>
            </a:r>
            <a:r>
              <a:rPr lang="en-US"/>
              <a:t> </a:t>
            </a:r>
            <a:r>
              <a:rPr lang="en-US">
                <a:cs typeface="Arial" charset="0"/>
              </a:rPr>
              <a:t>≠ 1)</a:t>
            </a:r>
            <a:r>
              <a:rPr lang="en-US"/>
              <a:t>, </a:t>
            </a:r>
            <a:r>
              <a:rPr lang="en-US" i="1"/>
              <a:t>f</a:t>
            </a:r>
            <a:r>
              <a:rPr lang="en-US"/>
              <a:t> is: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Increasing on (-</a:t>
            </a:r>
            <a:r>
              <a:rPr lang="en-US" sz="2400">
                <a:latin typeface="Times New Roman" pitchFamily="18" charset="0"/>
              </a:rPr>
              <a:t>∞, -1) </a:t>
            </a:r>
            <a:r>
              <a:rPr lang="en-US" sz="2400"/>
              <a:t>and (-1, 0)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Decreasing on (0, 1) and (1, </a:t>
            </a:r>
            <a:r>
              <a:rPr lang="en-US" sz="2400">
                <a:latin typeface="Times New Roman" pitchFamily="18" charset="0"/>
              </a:rPr>
              <a:t>∞)</a:t>
            </a:r>
          </a:p>
        </p:txBody>
      </p:sp>
      <p:graphicFrame>
        <p:nvGraphicFramePr>
          <p:cNvPr id="106500" name="Object 4"/>
          <p:cNvGraphicFramePr>
            <a:graphicFrameLocks noChangeAspect="1"/>
          </p:cNvGraphicFramePr>
          <p:nvPr/>
        </p:nvGraphicFramePr>
        <p:xfrm>
          <a:off x="1216025" y="788988"/>
          <a:ext cx="6851650" cy="1268412"/>
        </p:xfrm>
        <a:graphic>
          <a:graphicData uri="http://schemas.openxmlformats.org/presentationml/2006/ole">
            <p:oleObj spid="_x0000_s106500" name="Equation" r:id="rId4" imgW="2400120" imgH="444240" progId="Equation.DSMT4">
              <p:embed/>
            </p:oleObj>
          </a:graphicData>
        </a:graphic>
      </p:graphicFrame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F. The only critical number is </a:t>
            </a:r>
            <a:r>
              <a:rPr lang="en-US" i="1"/>
              <a:t>x</a:t>
            </a:r>
            <a:r>
              <a:rPr lang="en-US"/>
              <a:t> = 0. </a:t>
            </a:r>
          </a:p>
          <a:p>
            <a:endParaRPr lang="en-US"/>
          </a:p>
          <a:p>
            <a:r>
              <a:rPr lang="en-US"/>
              <a:t>Since </a:t>
            </a:r>
            <a:r>
              <a:rPr lang="en-US" i="1"/>
              <a:t>f’</a:t>
            </a:r>
            <a:r>
              <a:rPr lang="en-US"/>
              <a:t> changes from positive to negative </a:t>
            </a:r>
            <a:br>
              <a:rPr lang="en-US"/>
            </a:br>
            <a:r>
              <a:rPr lang="en-US"/>
              <a:t>at 0, </a:t>
            </a:r>
            <a:r>
              <a:rPr lang="en-US" i="1"/>
              <a:t>f</a:t>
            </a:r>
            <a:r>
              <a:rPr lang="en-US"/>
              <a:t>(0) = 0 is a local maximum by the First Derivative Test. </a:t>
            </a: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G.</a:t>
            </a:r>
          </a:p>
          <a:p>
            <a:endParaRPr lang="en-US"/>
          </a:p>
          <a:p>
            <a:r>
              <a:rPr lang="en-US"/>
              <a:t>Since 12</a:t>
            </a:r>
            <a:r>
              <a:rPr lang="en-US" i="1"/>
              <a:t>x</a:t>
            </a:r>
            <a:r>
              <a:rPr lang="en-US" baseline="30000"/>
              <a:t>2</a:t>
            </a:r>
            <a:r>
              <a:rPr lang="en-US"/>
              <a:t> + 4 &gt; 0 for all </a:t>
            </a:r>
            <a:r>
              <a:rPr lang="en-US" i="1"/>
              <a:t>x</a:t>
            </a:r>
            <a:r>
              <a:rPr lang="en-US"/>
              <a:t>, we have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and</a:t>
            </a:r>
          </a:p>
        </p:txBody>
      </p:sp>
      <p:graphicFrame>
        <p:nvGraphicFramePr>
          <p:cNvPr id="108548" name="Object 4"/>
          <p:cNvGraphicFramePr>
            <a:graphicFrameLocks noChangeAspect="1"/>
          </p:cNvGraphicFramePr>
          <p:nvPr/>
        </p:nvGraphicFramePr>
        <p:xfrm>
          <a:off x="1112838" y="800100"/>
          <a:ext cx="7764462" cy="1173163"/>
        </p:xfrm>
        <a:graphic>
          <a:graphicData uri="http://schemas.openxmlformats.org/presentationml/2006/ole">
            <p:oleObj spid="_x0000_s108548" name="Equation" r:id="rId4" imgW="3022560" imgH="457200" progId="Equation.DSMT4">
              <p:embed/>
            </p:oleObj>
          </a:graphicData>
        </a:graphic>
      </p:graphicFrame>
      <p:graphicFrame>
        <p:nvGraphicFramePr>
          <p:cNvPr id="108549" name="Object 5"/>
          <p:cNvGraphicFramePr>
            <a:graphicFrameLocks noChangeAspect="1"/>
          </p:cNvGraphicFramePr>
          <p:nvPr/>
        </p:nvGraphicFramePr>
        <p:xfrm>
          <a:off x="1481138" y="3400425"/>
          <a:ext cx="6367462" cy="684213"/>
        </p:xfrm>
        <a:graphic>
          <a:graphicData uri="http://schemas.openxmlformats.org/presentationml/2006/ole">
            <p:oleObj spid="_x0000_s108549" name="Equation" r:id="rId5" imgW="2361960" imgH="253800" progId="Equation.DSMT4">
              <p:embed/>
            </p:oleObj>
          </a:graphicData>
        </a:graphic>
      </p:graphicFrame>
      <p:graphicFrame>
        <p:nvGraphicFramePr>
          <p:cNvPr id="108550" name="Object 6"/>
          <p:cNvGraphicFramePr>
            <a:graphicFrameLocks noChangeAspect="1"/>
          </p:cNvGraphicFramePr>
          <p:nvPr/>
        </p:nvGraphicFramePr>
        <p:xfrm>
          <a:off x="2671763" y="4691063"/>
          <a:ext cx="3730625" cy="684212"/>
        </p:xfrm>
        <a:graphic>
          <a:graphicData uri="http://schemas.openxmlformats.org/presentationml/2006/ole">
            <p:oleObj spid="_x0000_s108550" name="Equation" r:id="rId6" imgW="1384200" imgH="253800" progId="Equation.DSMT4">
              <p:embed/>
            </p:oleObj>
          </a:graphicData>
        </a:graphic>
      </p:graphicFrame>
      <p:sp>
        <p:nvSpPr>
          <p:cNvPr id="108552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Thus, the curve is concave upward on </a:t>
            </a:r>
            <a:br>
              <a:rPr lang="en-US"/>
            </a:br>
            <a:r>
              <a:rPr lang="en-US"/>
              <a:t>the intervals (-</a:t>
            </a:r>
            <a:r>
              <a:rPr lang="en-US">
                <a:latin typeface="Times New Roman" pitchFamily="18" charset="0"/>
              </a:rPr>
              <a:t>∞, -1) </a:t>
            </a:r>
            <a:r>
              <a:rPr lang="en-US"/>
              <a:t>and (1, </a:t>
            </a:r>
            <a:r>
              <a:rPr lang="en-US">
                <a:latin typeface="Times New Roman" pitchFamily="18" charset="0"/>
              </a:rPr>
              <a:t>∞) </a:t>
            </a:r>
            <a:r>
              <a:rPr lang="en-US"/>
              <a:t>and concave downward on (-1, -1). </a:t>
            </a:r>
          </a:p>
          <a:p>
            <a:endParaRPr lang="en-US"/>
          </a:p>
          <a:p>
            <a:r>
              <a:rPr lang="en-US"/>
              <a:t>It has no point of inflection since 1 and -1 </a:t>
            </a:r>
            <a:br>
              <a:rPr lang="en-US"/>
            </a:br>
            <a:r>
              <a:rPr lang="en-US"/>
              <a:t>are not in the domain of </a:t>
            </a:r>
            <a:r>
              <a:rPr lang="en-US" i="1"/>
              <a:t>f</a:t>
            </a:r>
            <a:r>
              <a:rPr lang="en-US"/>
              <a:t>.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H. Using the information in E–G, we finish the sketch.</a:t>
            </a: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1</a:t>
            </a:r>
          </a:p>
        </p:txBody>
      </p:sp>
      <p:sp>
        <p:nvSpPr>
          <p:cNvPr id="110600" name="Rectangle 8"/>
          <p:cNvSpPr>
            <a:spLocks noChangeArrowheads="1"/>
          </p:cNvSpPr>
          <p:nvPr/>
        </p:nvSpPr>
        <p:spPr bwMode="auto">
          <a:xfrm>
            <a:off x="4267200" y="3124200"/>
            <a:ext cx="4681538" cy="35242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0601" name="Picture 9" descr="040506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495800" y="3200400"/>
            <a:ext cx="4210050" cy="33623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788988"/>
            <a:ext cx="8572500" cy="5865812"/>
          </a:xfrm>
        </p:spPr>
        <p:txBody>
          <a:bodyPr/>
          <a:lstStyle/>
          <a:p>
            <a:r>
              <a:rPr lang="en-US" sz="4400"/>
              <a:t>Sketch the graph of:</a:t>
            </a:r>
            <a:endParaRPr lang="en-US"/>
          </a:p>
        </p:txBody>
      </p:sp>
      <p:graphicFrame>
        <p:nvGraphicFramePr>
          <p:cNvPr id="111621" name="Object 5"/>
          <p:cNvGraphicFramePr>
            <a:graphicFrameLocks noChangeAspect="1"/>
          </p:cNvGraphicFramePr>
          <p:nvPr/>
        </p:nvGraphicFramePr>
        <p:xfrm>
          <a:off x="2805113" y="1933575"/>
          <a:ext cx="3581400" cy="1789113"/>
        </p:xfrm>
        <a:graphic>
          <a:graphicData uri="http://schemas.openxmlformats.org/presentationml/2006/ole">
            <p:oleObj spid="_x0000_s111621" name="Equation" r:id="rId4" imgW="888840" imgH="444240" progId="Equation.DSMT4">
              <p:embed/>
            </p:oleObj>
          </a:graphicData>
        </a:graphic>
      </p:graphicFrame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622300" y="369888"/>
            <a:ext cx="5867400" cy="585787"/>
          </a:xfrm>
        </p:spPr>
        <p:txBody>
          <a:bodyPr/>
          <a:lstStyle/>
          <a:p>
            <a:r>
              <a:rPr lang="en-US"/>
              <a:t>SUMMARY OF CURVE SKETCHING	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788988"/>
            <a:ext cx="8420100" cy="5865812"/>
          </a:xfrm>
        </p:spPr>
        <p:txBody>
          <a:bodyPr/>
          <a:lstStyle/>
          <a:p>
            <a:r>
              <a:rPr lang="en-US" sz="4400"/>
              <a:t>You might ask:</a:t>
            </a:r>
            <a:r>
              <a:rPr lang="en-US" sz="4000"/>
              <a:t> </a:t>
            </a:r>
          </a:p>
          <a:p>
            <a:pPr marL="739775" lvl="1" indent="-282575"/>
            <a:endParaRPr lang="en-US"/>
          </a:p>
          <a:p>
            <a:pPr marL="739775" lvl="1" indent="-282575"/>
            <a:r>
              <a:rPr lang="en-US" sz="2600"/>
              <a:t>Why don’t we just use a graphing calculator </a:t>
            </a:r>
            <a:br>
              <a:rPr lang="en-US" sz="2600"/>
            </a:br>
            <a:r>
              <a:rPr lang="en-US" sz="2600"/>
              <a:t>or computer to graph a curve? </a:t>
            </a:r>
          </a:p>
          <a:p>
            <a:pPr marL="739775" lvl="1" indent="-282575"/>
            <a:endParaRPr lang="en-US" sz="2600"/>
          </a:p>
          <a:p>
            <a:pPr marL="739775" lvl="1" indent="-282575"/>
            <a:r>
              <a:rPr lang="en-US" sz="2600"/>
              <a:t>Why do we need to use calculus?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A. Domain = {</a:t>
            </a:r>
            <a:r>
              <a:rPr lang="en-US" i="1"/>
              <a:t>x | x +</a:t>
            </a:r>
            <a:r>
              <a:rPr lang="en-US"/>
              <a:t> 1 &gt; 0} </a:t>
            </a:r>
            <a:br>
              <a:rPr lang="en-US"/>
            </a:br>
            <a:r>
              <a:rPr lang="en-US"/>
              <a:t>		  = {</a:t>
            </a:r>
            <a:r>
              <a:rPr lang="en-US" i="1"/>
              <a:t>x | x &gt;</a:t>
            </a:r>
            <a:r>
              <a:rPr lang="en-US"/>
              <a:t> -1} </a:t>
            </a:r>
            <a:br>
              <a:rPr lang="en-US"/>
            </a:br>
            <a:r>
              <a:rPr lang="en-US"/>
              <a:t>		  = (-1, </a:t>
            </a:r>
            <a:r>
              <a:rPr lang="en-US">
                <a:latin typeface="Times New Roman" pitchFamily="18" charset="0"/>
              </a:rPr>
              <a:t>∞</a:t>
            </a:r>
            <a:r>
              <a:rPr lang="en-US"/>
              <a:t>) </a:t>
            </a:r>
          </a:p>
          <a:p>
            <a:pPr lvl="1"/>
            <a:endParaRPr lang="en-US"/>
          </a:p>
          <a:p>
            <a:r>
              <a:rPr lang="en-US"/>
              <a:t>B. The </a:t>
            </a:r>
            <a:r>
              <a:rPr lang="en-US" i="1"/>
              <a:t>x</a:t>
            </a:r>
            <a:r>
              <a:rPr lang="en-US"/>
              <a:t>- and </a:t>
            </a:r>
            <a:r>
              <a:rPr lang="en-US" i="1"/>
              <a:t>y</a:t>
            </a:r>
            <a:r>
              <a:rPr lang="en-US"/>
              <a:t>-intercepts are both 0.</a:t>
            </a:r>
          </a:p>
          <a:p>
            <a:pPr lvl="1">
              <a:buFont typeface="Wingdings" pitchFamily="2" charset="2"/>
              <a:buNone/>
            </a:pPr>
            <a:endParaRPr lang="en-US"/>
          </a:p>
          <a:p>
            <a:r>
              <a:rPr lang="en-US"/>
              <a:t>C. Symmetry: None</a:t>
            </a:r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280581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D. Since                        , there is no horizontal asymptote.</a:t>
            </a:r>
            <a:endParaRPr lang="en-US" sz="2800"/>
          </a:p>
          <a:p>
            <a:endParaRPr lang="en-US"/>
          </a:p>
          <a:p>
            <a:r>
              <a:rPr lang="en-US"/>
              <a:t>Since                   as </a:t>
            </a:r>
            <a:r>
              <a:rPr lang="en-US" i="1"/>
              <a:t>x</a:t>
            </a:r>
            <a:r>
              <a:rPr lang="en-US"/>
              <a:t> </a:t>
            </a:r>
            <a:r>
              <a:rPr lang="en-US">
                <a:cs typeface="Arial" charset="0"/>
              </a:rPr>
              <a:t>→ -1</a:t>
            </a:r>
            <a:r>
              <a:rPr lang="en-US" baseline="30000">
                <a:cs typeface="Arial" charset="0"/>
              </a:rPr>
              <a:t>+ </a:t>
            </a:r>
            <a:r>
              <a:rPr lang="en-US"/>
              <a:t>and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is </a:t>
            </a:r>
            <a:br>
              <a:rPr lang="en-US"/>
            </a:br>
            <a:r>
              <a:rPr lang="en-US"/>
              <a:t>always positive, we have                       , </a:t>
            </a:r>
            <a:br>
              <a:rPr lang="en-US"/>
            </a:br>
            <a:r>
              <a:rPr lang="en-US"/>
              <a:t>and so the line </a:t>
            </a:r>
            <a:r>
              <a:rPr lang="en-US" i="1"/>
              <a:t>x = </a:t>
            </a:r>
            <a:r>
              <a:rPr lang="en-US"/>
              <a:t>-1 is a vertical asymptote</a:t>
            </a:r>
          </a:p>
        </p:txBody>
      </p:sp>
      <p:graphicFrame>
        <p:nvGraphicFramePr>
          <p:cNvPr id="112644" name="Object 4"/>
          <p:cNvGraphicFramePr>
            <a:graphicFrameLocks noChangeAspect="1"/>
          </p:cNvGraphicFramePr>
          <p:nvPr/>
        </p:nvGraphicFramePr>
        <p:xfrm>
          <a:off x="2300288" y="790575"/>
          <a:ext cx="2576512" cy="1217613"/>
        </p:xfrm>
        <a:graphic>
          <a:graphicData uri="http://schemas.openxmlformats.org/presentationml/2006/ole">
            <p:oleObj spid="_x0000_s112644" name="Equation" r:id="rId4" imgW="939600" imgH="444240" progId="Equation.DSMT4">
              <p:embed/>
            </p:oleObj>
          </a:graphicData>
        </a:graphic>
      </p:graphicFrame>
      <p:graphicFrame>
        <p:nvGraphicFramePr>
          <p:cNvPr id="112645" name="Object 5"/>
          <p:cNvGraphicFramePr>
            <a:graphicFrameLocks noChangeAspect="1"/>
          </p:cNvGraphicFramePr>
          <p:nvPr/>
        </p:nvGraphicFramePr>
        <p:xfrm>
          <a:off x="5053013" y="3419475"/>
          <a:ext cx="2709862" cy="1201738"/>
        </p:xfrm>
        <a:graphic>
          <a:graphicData uri="http://schemas.openxmlformats.org/presentationml/2006/ole">
            <p:oleObj spid="_x0000_s112645" name="Equation" r:id="rId5" imgW="1002960" imgH="444240" progId="Equation.DSMT4">
              <p:embed/>
            </p:oleObj>
          </a:graphicData>
        </a:graphic>
      </p:graphicFrame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  <p:graphicFrame>
        <p:nvGraphicFramePr>
          <p:cNvPr id="112648" name="Object 8"/>
          <p:cNvGraphicFramePr>
            <a:graphicFrameLocks noChangeAspect="1"/>
          </p:cNvGraphicFramePr>
          <p:nvPr/>
        </p:nvGraphicFramePr>
        <p:xfrm>
          <a:off x="1724025" y="3076575"/>
          <a:ext cx="1933575" cy="600075"/>
        </p:xfrm>
        <a:graphic>
          <a:graphicData uri="http://schemas.openxmlformats.org/presentationml/2006/ole">
            <p:oleObj spid="_x0000_s112648" name="Equation" r:id="rId6" imgW="73656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420100" cy="5865812"/>
          </a:xfrm>
        </p:spPr>
        <p:txBody>
          <a:bodyPr/>
          <a:lstStyle/>
          <a:p>
            <a:r>
              <a:rPr lang="en-US"/>
              <a:t>E.</a:t>
            </a:r>
          </a:p>
          <a:p>
            <a:endParaRPr lang="en-US"/>
          </a:p>
          <a:p>
            <a:r>
              <a:rPr lang="en-US"/>
              <a:t>We see that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 u="sng"/>
              <a:t>x</a:t>
            </a:r>
            <a:r>
              <a:rPr lang="en-US"/>
              <a:t>) = 0 when </a:t>
            </a:r>
            <a:r>
              <a:rPr lang="en-US" i="1"/>
              <a:t>x</a:t>
            </a:r>
            <a:r>
              <a:rPr lang="en-US"/>
              <a:t> = 0 (notice that </a:t>
            </a:r>
            <a:br>
              <a:rPr lang="en-US"/>
            </a:br>
            <a:r>
              <a:rPr lang="en-US"/>
              <a:t>-4/3 is not in the domain of </a:t>
            </a:r>
            <a:r>
              <a:rPr lang="en-US" i="1"/>
              <a:t>f</a:t>
            </a:r>
            <a:r>
              <a:rPr lang="en-US"/>
              <a:t>).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So, the only critical number is 0. </a:t>
            </a:r>
          </a:p>
        </p:txBody>
      </p:sp>
      <p:graphicFrame>
        <p:nvGraphicFramePr>
          <p:cNvPr id="113668" name="Object 4"/>
          <p:cNvGraphicFramePr>
            <a:graphicFrameLocks noChangeAspect="1"/>
          </p:cNvGraphicFramePr>
          <p:nvPr/>
        </p:nvGraphicFramePr>
        <p:xfrm>
          <a:off x="976313" y="833438"/>
          <a:ext cx="8001000" cy="1268412"/>
        </p:xfrm>
        <a:graphic>
          <a:graphicData uri="http://schemas.openxmlformats.org/presentationml/2006/ole">
            <p:oleObj spid="_x0000_s113668" name="Equation" r:id="rId4" imgW="2882880" imgH="457200" progId="Equation.DSMT4">
              <p:embed/>
            </p:oleObj>
          </a:graphicData>
        </a:graphic>
      </p:graphicFrame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As </a:t>
            </a:r>
            <a:r>
              <a:rPr lang="en-US" sz="3600" i="1"/>
              <a:t>f’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&lt; 0 when -1 &lt; </a:t>
            </a:r>
            <a:r>
              <a:rPr lang="en-US" sz="3600" i="1"/>
              <a:t>x</a:t>
            </a:r>
            <a:r>
              <a:rPr lang="en-US" sz="3600"/>
              <a:t> &lt; 0 and </a:t>
            </a:r>
            <a:r>
              <a:rPr lang="en-US" sz="3600" i="1"/>
              <a:t>f’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&gt; 0 when </a:t>
            </a:r>
            <a:r>
              <a:rPr lang="en-US" sz="3600" i="1"/>
              <a:t>x</a:t>
            </a:r>
            <a:r>
              <a:rPr lang="en-US" sz="3600"/>
              <a:t> &gt; 0, </a:t>
            </a:r>
            <a:r>
              <a:rPr lang="en-US" sz="3600" i="1"/>
              <a:t>f</a:t>
            </a:r>
            <a:r>
              <a:rPr lang="en-US" sz="3600"/>
              <a:t> is:</a:t>
            </a:r>
          </a:p>
          <a:p>
            <a:pPr lvl="1"/>
            <a:endParaRPr lang="en-US" sz="3600"/>
          </a:p>
          <a:p>
            <a:pPr lvl="1"/>
            <a:r>
              <a:rPr lang="en-US" sz="2600"/>
              <a:t>Decreasing on (-1, 0)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Increasing on (0, </a:t>
            </a:r>
            <a:r>
              <a:rPr lang="en-US" sz="2600">
                <a:latin typeface="Times New Roman" pitchFamily="18" charset="0"/>
              </a:rPr>
              <a:t>∞</a:t>
            </a:r>
            <a:r>
              <a:rPr lang="en-US" sz="2600"/>
              <a:t>)</a:t>
            </a:r>
          </a:p>
        </p:txBody>
      </p:sp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86787" cy="5865812"/>
          </a:xfrm>
        </p:spPr>
        <p:txBody>
          <a:bodyPr/>
          <a:lstStyle/>
          <a:p>
            <a:r>
              <a:rPr lang="en-US" sz="3400"/>
              <a:t>F. Since </a:t>
            </a:r>
            <a:r>
              <a:rPr lang="en-US" sz="3400" i="1"/>
              <a:t>f’</a:t>
            </a:r>
            <a:r>
              <a:rPr lang="en-US" sz="3400"/>
              <a:t>(0) = 0 and </a:t>
            </a:r>
            <a:r>
              <a:rPr lang="en-US" sz="3400" i="1"/>
              <a:t>f’</a:t>
            </a:r>
            <a:r>
              <a:rPr lang="en-US" sz="3400"/>
              <a:t> changes from negative to positive at 0, </a:t>
            </a:r>
            <a:r>
              <a:rPr lang="en-US" sz="3400" i="1"/>
              <a:t>f</a:t>
            </a:r>
            <a:r>
              <a:rPr lang="en-US" sz="3400"/>
              <a:t>(0) = 0 is </a:t>
            </a:r>
            <a:br>
              <a:rPr lang="en-US" sz="3400"/>
            </a:br>
            <a:r>
              <a:rPr lang="en-US" sz="3400"/>
              <a:t>a local (and absolute) minimum by </a:t>
            </a:r>
            <a:br>
              <a:rPr lang="en-US" sz="3400"/>
            </a:br>
            <a:r>
              <a:rPr lang="en-US" sz="3400"/>
              <a:t>the First Derivative Test. </a:t>
            </a: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pPr lvl="1"/>
            <a:r>
              <a:rPr lang="en-US" sz="2400"/>
              <a:t>Note that the denominator is always positive. 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The numerator is the quadratic 3</a:t>
            </a:r>
            <a:r>
              <a:rPr lang="en-US" sz="2400" i="1"/>
              <a:t>x</a:t>
            </a:r>
            <a:r>
              <a:rPr lang="en-US" sz="2400" baseline="30000"/>
              <a:t>2</a:t>
            </a:r>
            <a:r>
              <a:rPr lang="en-US" sz="2400"/>
              <a:t> + 8</a:t>
            </a:r>
            <a:r>
              <a:rPr lang="en-US" sz="2400" i="1"/>
              <a:t>x +</a:t>
            </a:r>
            <a:r>
              <a:rPr lang="en-US" sz="2400"/>
              <a:t> 8, </a:t>
            </a:r>
            <a:br>
              <a:rPr lang="en-US" sz="2400"/>
            </a:br>
            <a:r>
              <a:rPr lang="en-US" sz="2400"/>
              <a:t>which is always positive because its discriminant </a:t>
            </a:r>
            <a:br>
              <a:rPr lang="en-US" sz="2400"/>
            </a:br>
            <a:r>
              <a:rPr lang="en-US" sz="2400"/>
              <a:t>is </a:t>
            </a:r>
            <a:r>
              <a:rPr lang="en-US" sz="2400" i="1"/>
              <a:t>b</a:t>
            </a:r>
            <a:r>
              <a:rPr lang="en-US" sz="2400" baseline="30000"/>
              <a:t>2</a:t>
            </a:r>
            <a:r>
              <a:rPr lang="en-US" sz="2400"/>
              <a:t> - 4</a:t>
            </a:r>
            <a:r>
              <a:rPr lang="en-US" sz="2400" i="1"/>
              <a:t>ac = -</a:t>
            </a:r>
            <a:r>
              <a:rPr lang="en-US" sz="2400"/>
              <a:t>32, which is negative, and the coefficient </a:t>
            </a:r>
            <a:br>
              <a:rPr lang="en-US" sz="2400"/>
            </a:br>
            <a:r>
              <a:rPr lang="en-US" sz="2400"/>
              <a:t>of </a:t>
            </a:r>
            <a:r>
              <a:rPr lang="en-US" sz="2400" i="1"/>
              <a:t>x</a:t>
            </a:r>
            <a:r>
              <a:rPr lang="en-US" sz="2400" baseline="30000"/>
              <a:t>2</a:t>
            </a:r>
            <a:r>
              <a:rPr lang="en-US" sz="2400"/>
              <a:t> is positive.</a:t>
            </a:r>
          </a:p>
        </p:txBody>
      </p:sp>
      <p:graphicFrame>
        <p:nvGraphicFramePr>
          <p:cNvPr id="116740" name="Object 4"/>
          <p:cNvGraphicFramePr>
            <a:graphicFrameLocks noChangeAspect="1"/>
          </p:cNvGraphicFramePr>
          <p:nvPr/>
        </p:nvGraphicFramePr>
        <p:xfrm>
          <a:off x="1062038" y="823913"/>
          <a:ext cx="8001000" cy="2538412"/>
        </p:xfrm>
        <a:graphic>
          <a:graphicData uri="http://schemas.openxmlformats.org/presentationml/2006/ole">
            <p:oleObj spid="_x0000_s116740" name="Equation" r:id="rId4" imgW="2882880" imgH="914400" progId="Equation.DSMT4">
              <p:embed/>
            </p:oleObj>
          </a:graphicData>
        </a:graphic>
      </p:graphicFrame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So, </a:t>
            </a:r>
            <a:r>
              <a:rPr lang="en-US" sz="3600" i="1"/>
              <a:t>f”</a:t>
            </a:r>
            <a:r>
              <a:rPr lang="en-US" sz="3600"/>
              <a:t>(</a:t>
            </a:r>
            <a:r>
              <a:rPr lang="en-US" sz="3600" i="1"/>
              <a:t>x</a:t>
            </a:r>
            <a:r>
              <a:rPr lang="en-US" sz="3600"/>
              <a:t>) &gt; 0 for all </a:t>
            </a:r>
            <a:r>
              <a:rPr lang="en-US" sz="3600" i="1"/>
              <a:t>x</a:t>
            </a:r>
            <a:r>
              <a:rPr lang="en-US" sz="3600"/>
              <a:t> in the domain of </a:t>
            </a:r>
            <a:r>
              <a:rPr lang="en-US" sz="3600" i="1"/>
              <a:t>f</a:t>
            </a:r>
            <a:r>
              <a:rPr lang="en-US" sz="3600"/>
              <a:t>.</a:t>
            </a:r>
          </a:p>
          <a:p>
            <a:endParaRPr lang="en-US" sz="3600"/>
          </a:p>
          <a:p>
            <a:r>
              <a:rPr lang="en-US" sz="3600"/>
              <a:t>This means that:</a:t>
            </a:r>
          </a:p>
          <a:p>
            <a:pPr lvl="1"/>
            <a:endParaRPr lang="en-US" sz="3600" i="1"/>
          </a:p>
          <a:p>
            <a:pPr lvl="1"/>
            <a:r>
              <a:rPr lang="en-US" sz="2600" i="1"/>
              <a:t>f</a:t>
            </a:r>
            <a:r>
              <a:rPr lang="en-US" sz="2600"/>
              <a:t> is concave upward on (-1, </a:t>
            </a:r>
            <a:r>
              <a:rPr lang="en-US" sz="2200">
                <a:latin typeface="Times New Roman" pitchFamily="18" charset="0"/>
              </a:rPr>
              <a:t>∞</a:t>
            </a:r>
            <a:r>
              <a:rPr lang="en-US" sz="2600">
                <a:cs typeface="Arial" charset="0"/>
              </a:rPr>
              <a:t>).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There is no point of inflection.</a:t>
            </a:r>
          </a:p>
        </p:txBody>
      </p:sp>
      <p:sp>
        <p:nvSpPr>
          <p:cNvPr id="28160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28160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3600"/>
              <a:t>H.</a:t>
            </a:r>
            <a:r>
              <a:rPr lang="en-US" sz="3600" b="1"/>
              <a:t> </a:t>
            </a:r>
            <a:r>
              <a:rPr lang="en-US" sz="3600"/>
              <a:t>The curve is sketched here.</a:t>
            </a: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2</a:t>
            </a:r>
          </a:p>
        </p:txBody>
      </p:sp>
      <p:sp>
        <p:nvSpPr>
          <p:cNvPr id="117768" name="Rectangle 8"/>
          <p:cNvSpPr>
            <a:spLocks noChangeArrowheads="1"/>
          </p:cNvSpPr>
          <p:nvPr/>
        </p:nvSpPr>
        <p:spPr bwMode="auto">
          <a:xfrm>
            <a:off x="4267200" y="2667000"/>
            <a:ext cx="4681538" cy="39814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7769" name="Picture 9" descr="040507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52950" y="2743200"/>
            <a:ext cx="4210050" cy="38020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788988"/>
            <a:ext cx="8572500" cy="5865812"/>
          </a:xfrm>
        </p:spPr>
        <p:txBody>
          <a:bodyPr/>
          <a:lstStyle/>
          <a:p>
            <a:r>
              <a:rPr lang="en-US" sz="4400"/>
              <a:t>Sketch the graph of:</a:t>
            </a:r>
          </a:p>
        </p:txBody>
      </p:sp>
      <p:graphicFrame>
        <p:nvGraphicFramePr>
          <p:cNvPr id="126981" name="Object 5"/>
          <p:cNvGraphicFramePr>
            <a:graphicFrameLocks noChangeAspect="1"/>
          </p:cNvGraphicFramePr>
          <p:nvPr/>
        </p:nvGraphicFramePr>
        <p:xfrm>
          <a:off x="4705350" y="1728788"/>
          <a:ext cx="3903663" cy="1533525"/>
        </p:xfrm>
        <a:graphic>
          <a:graphicData uri="http://schemas.openxmlformats.org/presentationml/2006/ole">
            <p:oleObj spid="_x0000_s126981" name="Equation" r:id="rId4" imgW="1002960" imgH="393480" progId="Equation.DSMT4">
              <p:embed/>
            </p:oleObj>
          </a:graphicData>
        </a:graphic>
      </p:graphicFrame>
      <p:sp>
        <p:nvSpPr>
          <p:cNvPr id="126983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989013"/>
            <a:ext cx="8572500" cy="5865812"/>
          </a:xfrm>
        </p:spPr>
        <p:txBody>
          <a:bodyPr/>
          <a:lstStyle/>
          <a:p>
            <a:r>
              <a:rPr lang="en-US"/>
              <a:t>A. The domain is </a:t>
            </a:r>
            <a:r>
              <a:rPr lang="en-US">
                <a:latin typeface="Euclid Math Two" pitchFamily="18" charset="2"/>
              </a:rPr>
              <a:t>R</a:t>
            </a:r>
            <a:endParaRPr lang="en-US"/>
          </a:p>
          <a:p>
            <a:pPr lvl="1">
              <a:buFont typeface="Wingdings" pitchFamily="2" charset="2"/>
              <a:buNone/>
            </a:pPr>
            <a:endParaRPr lang="en-US"/>
          </a:p>
          <a:p>
            <a:r>
              <a:rPr lang="en-US"/>
              <a:t>B. The </a:t>
            </a:r>
            <a:r>
              <a:rPr lang="en-US" i="1"/>
              <a:t>y</a:t>
            </a:r>
            <a:r>
              <a:rPr lang="en-US"/>
              <a:t>-intercept is </a:t>
            </a:r>
            <a:r>
              <a:rPr lang="en-US" i="1"/>
              <a:t>f</a:t>
            </a:r>
            <a:r>
              <a:rPr lang="en-US"/>
              <a:t>(0) = </a:t>
            </a:r>
            <a:r>
              <a:rPr lang="en-US">
                <a:cs typeface="Arial" charset="0"/>
              </a:rPr>
              <a:t>½</a:t>
            </a:r>
            <a:r>
              <a:rPr lang="en-US"/>
              <a:t>. </a:t>
            </a:r>
            <a:br>
              <a:rPr lang="en-US"/>
            </a:br>
            <a:r>
              <a:rPr lang="en-US"/>
              <a:t>The </a:t>
            </a:r>
            <a:r>
              <a:rPr lang="en-US" i="1"/>
              <a:t>x</a:t>
            </a:r>
            <a:r>
              <a:rPr lang="en-US"/>
              <a:t>-intercepts occur when cos </a:t>
            </a:r>
            <a:r>
              <a:rPr lang="en-US" i="1"/>
              <a:t>x</a:t>
            </a:r>
            <a:r>
              <a:rPr lang="en-US"/>
              <a:t> =0, </a:t>
            </a:r>
            <a:br>
              <a:rPr lang="en-US"/>
            </a:br>
            <a:r>
              <a:rPr lang="en-US"/>
              <a:t>that is, </a:t>
            </a:r>
            <a:r>
              <a:rPr lang="en-US" i="1"/>
              <a:t>x </a:t>
            </a:r>
            <a:r>
              <a:rPr lang="en-US"/>
              <a:t>= (2</a:t>
            </a:r>
            <a:r>
              <a:rPr lang="en-US" i="1"/>
              <a:t>n +</a:t>
            </a:r>
            <a:r>
              <a:rPr lang="en-US"/>
              <a:t> 1)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</a:t>
            </a:r>
            <a:r>
              <a:rPr lang="en-US"/>
              <a:t>2, where </a:t>
            </a:r>
            <a:r>
              <a:rPr lang="en-US" i="1"/>
              <a:t>n</a:t>
            </a:r>
            <a:r>
              <a:rPr lang="en-US"/>
              <a:t> is an integer.</a:t>
            </a:r>
          </a:p>
        </p:txBody>
      </p:sp>
      <p:sp>
        <p:nvSpPr>
          <p:cNvPr id="28467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284677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263" y="846138"/>
            <a:ext cx="8567737" cy="5983287"/>
          </a:xfrm>
        </p:spPr>
        <p:txBody>
          <a:bodyPr/>
          <a:lstStyle/>
          <a:p>
            <a:r>
              <a:rPr lang="en-US" sz="3600"/>
              <a:t>It’s true that modern technology </a:t>
            </a:r>
            <a:br>
              <a:rPr lang="en-US" sz="3600"/>
            </a:br>
            <a:r>
              <a:rPr lang="en-US" sz="3600"/>
              <a:t>is capable of producing very accurate graphs.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However, even the best graphing devices </a:t>
            </a:r>
            <a:br>
              <a:rPr lang="en-US" sz="2600"/>
            </a:br>
            <a:r>
              <a:rPr lang="en-US" sz="2600"/>
              <a:t>have to be used intelligently.</a:t>
            </a:r>
          </a:p>
        </p:txBody>
      </p:sp>
      <p:sp>
        <p:nvSpPr>
          <p:cNvPr id="254982" name="Rectangle 6"/>
          <p:cNvSpPr>
            <a:spLocks noGrp="1" noChangeArrowheads="1"/>
          </p:cNvSpPr>
          <p:nvPr>
            <p:ph type="title"/>
          </p:nvPr>
        </p:nvSpPr>
        <p:spPr>
          <a:xfrm>
            <a:off x="622300" y="369888"/>
            <a:ext cx="5867400" cy="585787"/>
          </a:xfrm>
          <a:noFill/>
          <a:ln/>
        </p:spPr>
        <p:txBody>
          <a:bodyPr/>
          <a:lstStyle/>
          <a:p>
            <a:r>
              <a:rPr lang="en-US"/>
              <a:t>SUMMARY OF CURVE SKETCHING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572500" cy="5865812"/>
          </a:xfrm>
        </p:spPr>
        <p:txBody>
          <a:bodyPr/>
          <a:lstStyle/>
          <a:p>
            <a:r>
              <a:rPr lang="en-US" sz="3600"/>
              <a:t>C. </a:t>
            </a:r>
            <a:r>
              <a:rPr lang="en-US" sz="3600" i="1"/>
              <a:t>f</a:t>
            </a:r>
            <a:r>
              <a:rPr lang="en-US" sz="3600"/>
              <a:t> is neither even nor odd.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However,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 + 2</a:t>
            </a:r>
            <a:r>
              <a:rPr lang="el-GR" sz="2400" i="1">
                <a:cs typeface="Arial" charset="0"/>
              </a:rPr>
              <a:t>π</a:t>
            </a:r>
            <a:r>
              <a:rPr lang="en-US" sz="2400">
                <a:cs typeface="Arial" charset="0"/>
              </a:rPr>
              <a:t>) = </a:t>
            </a:r>
            <a:r>
              <a:rPr lang="en-US" sz="2400" i="1">
                <a:cs typeface="Arial" charset="0"/>
              </a:rPr>
              <a:t>f</a:t>
            </a:r>
            <a:r>
              <a:rPr lang="en-US" sz="2400">
                <a:cs typeface="Arial" charset="0"/>
              </a:rPr>
              <a:t>(</a:t>
            </a:r>
            <a:r>
              <a:rPr lang="en-US" sz="2400" i="1">
                <a:cs typeface="Arial" charset="0"/>
              </a:rPr>
              <a:t>x</a:t>
            </a:r>
            <a:r>
              <a:rPr lang="en-US" sz="2400">
                <a:cs typeface="Arial" charset="0"/>
              </a:rPr>
              <a:t>) </a:t>
            </a:r>
            <a:r>
              <a:rPr lang="en-US" sz="2400"/>
              <a:t>for all </a:t>
            </a:r>
            <a:r>
              <a:rPr lang="en-US" sz="2400" i="1"/>
              <a:t>x.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Thus,</a:t>
            </a:r>
            <a:r>
              <a:rPr lang="en-US" sz="2400" i="1"/>
              <a:t> f</a:t>
            </a:r>
            <a:r>
              <a:rPr lang="en-US" sz="2400"/>
              <a:t> is periodic and has period 2</a:t>
            </a:r>
            <a:r>
              <a:rPr lang="el-GR" sz="2400" i="1">
                <a:cs typeface="Arial" charset="0"/>
              </a:rPr>
              <a:t>π</a:t>
            </a:r>
            <a:r>
              <a:rPr lang="en-US" sz="2400"/>
              <a:t>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So, in what follows, we need to consider only 0 </a:t>
            </a:r>
            <a:r>
              <a:rPr lang="en-US" sz="2400">
                <a:cs typeface="Arial" charset="0"/>
              </a:rPr>
              <a:t>≤ </a:t>
            </a:r>
            <a:r>
              <a:rPr lang="en-US" sz="2400" i="1">
                <a:cs typeface="Arial" charset="0"/>
              </a:rPr>
              <a:t>x</a:t>
            </a:r>
            <a:r>
              <a:rPr lang="en-US" sz="2400">
                <a:cs typeface="Arial" charset="0"/>
              </a:rPr>
              <a:t> ≤ </a:t>
            </a:r>
            <a:r>
              <a:rPr lang="en-US" sz="2400"/>
              <a:t>2</a:t>
            </a:r>
            <a:r>
              <a:rPr lang="el-GR" sz="2400" i="1">
                <a:cs typeface="Arial" charset="0"/>
              </a:rPr>
              <a:t>π</a:t>
            </a:r>
            <a:r>
              <a:rPr lang="en-US" sz="2400">
                <a:cs typeface="Arial" charset="0"/>
              </a:rPr>
              <a:t> </a:t>
            </a:r>
            <a:r>
              <a:rPr lang="en-US" sz="2400"/>
              <a:t>and then extend the curve by translation in part H.</a:t>
            </a:r>
          </a:p>
          <a:p>
            <a:pPr lvl="1"/>
            <a:endParaRPr lang="en-US" sz="3200"/>
          </a:p>
          <a:p>
            <a:r>
              <a:rPr lang="en-US" sz="3600"/>
              <a:t>D. Asymptotes: None</a:t>
            </a:r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572500" cy="5865812"/>
          </a:xfrm>
        </p:spPr>
        <p:txBody>
          <a:bodyPr/>
          <a:lstStyle/>
          <a:p>
            <a:r>
              <a:rPr lang="en-US"/>
              <a:t>E.</a:t>
            </a:r>
          </a:p>
          <a:p>
            <a:endParaRPr lang="en-US"/>
          </a:p>
          <a:p>
            <a:endParaRPr lang="en-US" sz="3600"/>
          </a:p>
          <a:p>
            <a:endParaRPr lang="en-US"/>
          </a:p>
          <a:p>
            <a:r>
              <a:rPr lang="en-US"/>
              <a:t>Thus,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&gt; 0 when 2 sin </a:t>
            </a:r>
            <a:r>
              <a:rPr lang="en-US" i="1"/>
              <a:t>x</a:t>
            </a:r>
            <a:r>
              <a:rPr lang="en-US"/>
              <a:t> + 1 &lt; 0               sin </a:t>
            </a:r>
            <a:r>
              <a:rPr lang="en-US" i="1"/>
              <a:t>x</a:t>
            </a:r>
            <a:r>
              <a:rPr lang="en-US"/>
              <a:t> &lt; -</a:t>
            </a:r>
            <a:r>
              <a:rPr lang="en-US">
                <a:cs typeface="Arial" charset="0"/>
              </a:rPr>
              <a:t>½</a:t>
            </a:r>
            <a:r>
              <a:rPr lang="en-US"/>
              <a:t>       7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/6 &lt; 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 &lt; </a:t>
            </a:r>
            <a:r>
              <a:rPr lang="en-US"/>
              <a:t>11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/6</a:t>
            </a:r>
            <a:r>
              <a:rPr lang="en-US"/>
              <a:t> </a:t>
            </a:r>
          </a:p>
        </p:txBody>
      </p:sp>
      <p:graphicFrame>
        <p:nvGraphicFramePr>
          <p:cNvPr id="130052" name="Object 4"/>
          <p:cNvGraphicFramePr>
            <a:graphicFrameLocks noChangeAspect="1"/>
          </p:cNvGraphicFramePr>
          <p:nvPr/>
        </p:nvGraphicFramePr>
        <p:xfrm>
          <a:off x="1090613" y="866775"/>
          <a:ext cx="7138987" cy="2489200"/>
        </p:xfrm>
        <a:graphic>
          <a:graphicData uri="http://schemas.openxmlformats.org/presentationml/2006/ole">
            <p:oleObj spid="_x0000_s130052" name="Equation" r:id="rId4" imgW="2476440" imgH="863280" progId="Equation.DSMT4">
              <p:embed/>
            </p:oleObj>
          </a:graphicData>
        </a:graphic>
      </p:graphicFrame>
      <p:graphicFrame>
        <p:nvGraphicFramePr>
          <p:cNvPr id="130053" name="Object 5"/>
          <p:cNvGraphicFramePr>
            <a:graphicFrameLocks noChangeAspect="1"/>
          </p:cNvGraphicFramePr>
          <p:nvPr/>
        </p:nvGraphicFramePr>
        <p:xfrm>
          <a:off x="6991350" y="4090988"/>
          <a:ext cx="685800" cy="484187"/>
        </p:xfrm>
        <a:graphic>
          <a:graphicData uri="http://schemas.openxmlformats.org/presentationml/2006/ole">
            <p:oleObj spid="_x0000_s130053" name="Equation" r:id="rId5" imgW="215640" imgH="152280" progId="Equation.DSMT4">
              <p:embed/>
            </p:oleObj>
          </a:graphicData>
        </a:graphic>
      </p:graphicFrame>
      <p:sp>
        <p:nvSpPr>
          <p:cNvPr id="130056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graphicFrame>
        <p:nvGraphicFramePr>
          <p:cNvPr id="130057" name="Object 9"/>
          <p:cNvGraphicFramePr>
            <a:graphicFrameLocks noChangeAspect="1"/>
          </p:cNvGraphicFramePr>
          <p:nvPr/>
        </p:nvGraphicFramePr>
        <p:xfrm>
          <a:off x="2524125" y="4697413"/>
          <a:ext cx="685800" cy="484187"/>
        </p:xfrm>
        <a:graphic>
          <a:graphicData uri="http://schemas.openxmlformats.org/presentationml/2006/ole">
            <p:oleObj spid="_x0000_s130057" name="Equation" r:id="rId6" imgW="215640" imgH="1522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788988"/>
            <a:ext cx="8572500" cy="5865812"/>
          </a:xfrm>
        </p:spPr>
        <p:txBody>
          <a:bodyPr/>
          <a:lstStyle/>
          <a:p>
            <a:r>
              <a:rPr lang="en-US" sz="4400"/>
              <a:t>Thus, </a:t>
            </a:r>
            <a:r>
              <a:rPr lang="en-US" sz="4400" i="1"/>
              <a:t>f</a:t>
            </a:r>
            <a:r>
              <a:rPr lang="en-US" sz="4400"/>
              <a:t> is:</a:t>
            </a:r>
            <a:endParaRPr lang="en-US" sz="4000"/>
          </a:p>
          <a:p>
            <a:pPr lvl="1"/>
            <a:endParaRPr lang="en-US"/>
          </a:p>
          <a:p>
            <a:pPr lvl="1"/>
            <a:r>
              <a:rPr lang="en-US"/>
              <a:t>Increasing on (7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/6, </a:t>
            </a:r>
            <a:r>
              <a:rPr lang="en-US"/>
              <a:t>11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/6)</a:t>
            </a:r>
          </a:p>
          <a:p>
            <a:pPr lvl="1"/>
            <a:endParaRPr lang="en-US"/>
          </a:p>
          <a:p>
            <a:pPr lvl="1"/>
            <a:r>
              <a:rPr lang="en-US"/>
              <a:t>Decreasing on (0, 7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/6) </a:t>
            </a:r>
            <a:r>
              <a:rPr lang="en-US"/>
              <a:t>and (11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/6, </a:t>
            </a:r>
            <a:r>
              <a:rPr lang="en-US"/>
              <a:t>2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)</a:t>
            </a:r>
            <a:endParaRPr lang="en-US"/>
          </a:p>
        </p:txBody>
      </p:sp>
      <p:sp>
        <p:nvSpPr>
          <p:cNvPr id="26112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26112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F. From part E and the First Derivative Test, we see that: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The local minimum value is </a:t>
            </a:r>
            <a:r>
              <a:rPr lang="en-US" sz="2600" i="1"/>
              <a:t>f</a:t>
            </a:r>
            <a:r>
              <a:rPr lang="en-US" sz="2600"/>
              <a:t>(7</a:t>
            </a:r>
            <a:r>
              <a:rPr lang="el-GR" sz="2600" i="1">
                <a:cs typeface="Arial" charset="0"/>
              </a:rPr>
              <a:t>π</a:t>
            </a:r>
            <a:r>
              <a:rPr lang="en-US" sz="2600">
                <a:cs typeface="Arial" charset="0"/>
              </a:rPr>
              <a:t>/6) = -1/</a:t>
            </a:r>
          </a:p>
          <a:p>
            <a:pPr lvl="1"/>
            <a:endParaRPr lang="en-US" sz="2600">
              <a:cs typeface="Arial" charset="0"/>
            </a:endParaRPr>
          </a:p>
          <a:p>
            <a:pPr lvl="1"/>
            <a:r>
              <a:rPr lang="en-US" sz="2600">
                <a:cs typeface="Arial" charset="0"/>
              </a:rPr>
              <a:t>The l</a:t>
            </a:r>
            <a:r>
              <a:rPr lang="en-US" sz="2600"/>
              <a:t>ocal maximum value is </a:t>
            </a:r>
            <a:r>
              <a:rPr lang="en-US" sz="2600" i="1"/>
              <a:t>f</a:t>
            </a:r>
            <a:r>
              <a:rPr lang="en-US" sz="2600"/>
              <a:t>(11</a:t>
            </a:r>
            <a:r>
              <a:rPr lang="el-GR" sz="2600" i="1">
                <a:cs typeface="Arial" charset="0"/>
              </a:rPr>
              <a:t>π</a:t>
            </a:r>
            <a:r>
              <a:rPr lang="en-US" sz="2600">
                <a:cs typeface="Arial" charset="0"/>
              </a:rPr>
              <a:t>/6) = -1/    </a:t>
            </a:r>
            <a:r>
              <a:rPr lang="en-US" sz="2600"/>
              <a:t> </a:t>
            </a:r>
          </a:p>
        </p:txBody>
      </p:sp>
      <p:graphicFrame>
        <p:nvGraphicFramePr>
          <p:cNvPr id="136196" name="Object 4"/>
          <p:cNvGraphicFramePr>
            <a:graphicFrameLocks noChangeAspect="1"/>
          </p:cNvGraphicFramePr>
          <p:nvPr/>
        </p:nvGraphicFramePr>
        <p:xfrm>
          <a:off x="7186613" y="2817813"/>
          <a:ext cx="523875" cy="523875"/>
        </p:xfrm>
        <a:graphic>
          <a:graphicData uri="http://schemas.openxmlformats.org/presentationml/2006/ole">
            <p:oleObj spid="_x0000_s136196" name="Equation" r:id="rId4" imgW="228600" imgH="228600" progId="Equation.DSMT4">
              <p:embed/>
            </p:oleObj>
          </a:graphicData>
        </a:graphic>
      </p:graphicFrame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graphicFrame>
        <p:nvGraphicFramePr>
          <p:cNvPr id="136200" name="Object 8"/>
          <p:cNvGraphicFramePr>
            <a:graphicFrameLocks noChangeAspect="1"/>
          </p:cNvGraphicFramePr>
          <p:nvPr/>
        </p:nvGraphicFramePr>
        <p:xfrm>
          <a:off x="7467600" y="3743325"/>
          <a:ext cx="523875" cy="523875"/>
        </p:xfrm>
        <a:graphic>
          <a:graphicData uri="http://schemas.openxmlformats.org/presentationml/2006/ole">
            <p:oleObj spid="_x0000_s136200" name="Equation" r:id="rId5" imgW="22860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G. If we use the Quotient Rule again </a:t>
            </a:r>
            <a:br>
              <a:rPr lang="en-US"/>
            </a:br>
            <a:r>
              <a:rPr lang="en-US"/>
              <a:t>and simplify, we get: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(2 + sin </a:t>
            </a:r>
            <a:r>
              <a:rPr lang="en-US" i="1"/>
              <a:t>x</a:t>
            </a:r>
            <a:r>
              <a:rPr lang="en-US"/>
              <a:t>)</a:t>
            </a:r>
            <a:r>
              <a:rPr lang="en-US" baseline="30000"/>
              <a:t>3</a:t>
            </a:r>
            <a:r>
              <a:rPr lang="en-US"/>
              <a:t> &gt; 0 and 1 – sin </a:t>
            </a:r>
            <a:r>
              <a:rPr lang="en-US" i="1"/>
              <a:t>x</a:t>
            </a:r>
            <a:r>
              <a:rPr lang="en-US"/>
              <a:t> </a:t>
            </a:r>
            <a:r>
              <a:rPr lang="en-US">
                <a:cs typeface="Arial" charset="0"/>
              </a:rPr>
              <a:t>≥ 0 </a:t>
            </a:r>
            <a:r>
              <a:rPr lang="en-US"/>
              <a:t>for all </a:t>
            </a:r>
            <a:r>
              <a:rPr lang="en-US" i="1"/>
              <a:t>x.</a:t>
            </a:r>
          </a:p>
          <a:p>
            <a:r>
              <a:rPr lang="en-US"/>
              <a:t>So,</a:t>
            </a:r>
            <a:r>
              <a:rPr lang="en-US" i="1"/>
              <a:t> </a:t>
            </a:r>
            <a:r>
              <a:rPr lang="en-US"/>
              <a:t>we</a:t>
            </a:r>
            <a:r>
              <a:rPr lang="en-US" i="1"/>
              <a:t> </a:t>
            </a:r>
            <a:r>
              <a:rPr lang="en-US"/>
              <a:t>know that </a:t>
            </a:r>
            <a:r>
              <a:rPr lang="en-US" i="1"/>
              <a:t>f’’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&gt; 0 when cos </a:t>
            </a:r>
            <a:r>
              <a:rPr lang="en-US" i="1"/>
              <a:t>x</a:t>
            </a:r>
            <a:r>
              <a:rPr lang="en-US"/>
              <a:t> &lt; 0, that is, 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/2 &lt; 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 &lt; 3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/2</a:t>
            </a:r>
            <a:r>
              <a:rPr lang="en-US"/>
              <a:t>. </a:t>
            </a:r>
          </a:p>
        </p:txBody>
      </p:sp>
      <p:graphicFrame>
        <p:nvGraphicFramePr>
          <p:cNvPr id="122884" name="Object 4"/>
          <p:cNvGraphicFramePr>
            <a:graphicFrameLocks noChangeAspect="1"/>
          </p:cNvGraphicFramePr>
          <p:nvPr/>
        </p:nvGraphicFramePr>
        <p:xfrm>
          <a:off x="4362450" y="1865313"/>
          <a:ext cx="4324350" cy="1106487"/>
        </p:xfrm>
        <a:graphic>
          <a:graphicData uri="http://schemas.openxmlformats.org/presentationml/2006/ole">
            <p:oleObj spid="_x0000_s122884" name="Equation" r:id="rId4" imgW="1638000" imgH="419040" progId="Equation.DSMT4">
              <p:embed/>
            </p:oleObj>
          </a:graphicData>
        </a:graphic>
      </p:graphicFrame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1538"/>
            <a:ext cx="8420100" cy="6000750"/>
          </a:xfrm>
        </p:spPr>
        <p:txBody>
          <a:bodyPr/>
          <a:lstStyle/>
          <a:p>
            <a:r>
              <a:rPr lang="en-US"/>
              <a:t>Thus, </a:t>
            </a:r>
            <a:r>
              <a:rPr lang="en-US" i="1"/>
              <a:t>f</a:t>
            </a:r>
            <a:r>
              <a:rPr lang="en-US"/>
              <a:t> is concave upward on (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/2, 3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/2) </a:t>
            </a:r>
            <a:br>
              <a:rPr lang="en-US">
                <a:cs typeface="Arial" charset="0"/>
              </a:rPr>
            </a:br>
            <a:r>
              <a:rPr lang="en-US">
                <a:cs typeface="Arial" charset="0"/>
              </a:rPr>
              <a:t>and c</a:t>
            </a:r>
            <a:r>
              <a:rPr lang="en-US"/>
              <a:t>oncave downward on (0, 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/2)</a:t>
            </a:r>
            <a:r>
              <a:rPr lang="en-US"/>
              <a:t> and (</a:t>
            </a:r>
            <a:r>
              <a:rPr lang="en-US">
                <a:cs typeface="Arial" charset="0"/>
              </a:rPr>
              <a:t>3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/2, 2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).</a:t>
            </a:r>
            <a:r>
              <a:rPr lang="en-US"/>
              <a:t> </a:t>
            </a:r>
          </a:p>
          <a:p>
            <a:pPr lvl="1">
              <a:buFont typeface="Wingdings" pitchFamily="2" charset="2"/>
              <a:buNone/>
            </a:pPr>
            <a:endParaRPr lang="en-US" sz="3200"/>
          </a:p>
          <a:p>
            <a:r>
              <a:rPr lang="en-US"/>
              <a:t>The inflection points are (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/2, 0) </a:t>
            </a:r>
            <a:r>
              <a:rPr lang="en-US"/>
              <a:t>and </a:t>
            </a:r>
            <a:br>
              <a:rPr lang="en-US"/>
            </a:br>
            <a:r>
              <a:rPr lang="en-US"/>
              <a:t>(</a:t>
            </a:r>
            <a:r>
              <a:rPr lang="en-US">
                <a:cs typeface="Arial" charset="0"/>
              </a:rPr>
              <a:t>3</a:t>
            </a:r>
            <a:r>
              <a:rPr lang="el-GR" i="1">
                <a:cs typeface="Arial" charset="0"/>
              </a:rPr>
              <a:t>π</a:t>
            </a:r>
            <a:r>
              <a:rPr lang="en-US">
                <a:cs typeface="Arial" charset="0"/>
              </a:rPr>
              <a:t>/2, 0).</a:t>
            </a:r>
            <a:endParaRPr lang="en-US"/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26317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H.</a:t>
            </a:r>
            <a:r>
              <a:rPr lang="en-US" b="1"/>
              <a:t> </a:t>
            </a:r>
            <a:r>
              <a:rPr lang="en-US"/>
              <a:t>The graph of the function restricted </a:t>
            </a:r>
            <a:br>
              <a:rPr lang="en-US"/>
            </a:br>
            <a:r>
              <a:rPr lang="en-US"/>
              <a:t>to 0 </a:t>
            </a:r>
            <a:r>
              <a:rPr lang="en-US">
                <a:cs typeface="Arial" charset="0"/>
              </a:rPr>
              <a:t>≤ </a:t>
            </a:r>
            <a:r>
              <a:rPr lang="en-US" i="1">
                <a:cs typeface="Arial" charset="0"/>
              </a:rPr>
              <a:t>x</a:t>
            </a:r>
            <a:r>
              <a:rPr lang="en-US">
                <a:cs typeface="Arial" charset="0"/>
              </a:rPr>
              <a:t> ≤ 2</a:t>
            </a:r>
            <a:r>
              <a:rPr lang="el-GR" i="1">
                <a:cs typeface="Arial" charset="0"/>
              </a:rPr>
              <a:t>π</a:t>
            </a:r>
            <a:r>
              <a:rPr lang="en-US"/>
              <a:t> is shown here. </a:t>
            </a: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sp>
        <p:nvSpPr>
          <p:cNvPr id="124936" name="Rectangle 8"/>
          <p:cNvSpPr>
            <a:spLocks noChangeArrowheads="1"/>
          </p:cNvSpPr>
          <p:nvPr/>
        </p:nvSpPr>
        <p:spPr bwMode="auto">
          <a:xfrm>
            <a:off x="3810000" y="3276600"/>
            <a:ext cx="5138738" cy="33718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4937" name="Picture 9" descr="040509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191000" y="3429000"/>
            <a:ext cx="4495800" cy="30702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GUIDELINES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Then, we extend it, using periodicity, </a:t>
            </a:r>
            <a:br>
              <a:rPr lang="en-US"/>
            </a:br>
            <a:r>
              <a:rPr lang="en-US"/>
              <a:t>to the complete graph here.</a:t>
            </a: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3</a:t>
            </a:r>
          </a:p>
        </p:txBody>
      </p:sp>
      <p:sp>
        <p:nvSpPr>
          <p:cNvPr id="125961" name="Rectangle 9"/>
          <p:cNvSpPr>
            <a:spLocks noChangeArrowheads="1"/>
          </p:cNvSpPr>
          <p:nvPr/>
        </p:nvSpPr>
        <p:spPr bwMode="auto">
          <a:xfrm>
            <a:off x="685800" y="4038600"/>
            <a:ext cx="8262938" cy="23622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5962" name="Picture 10" descr="040510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4197350"/>
            <a:ext cx="8001000" cy="21272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38200"/>
            <a:ext cx="8405813" cy="5865813"/>
          </a:xfrm>
        </p:spPr>
        <p:txBody>
          <a:bodyPr/>
          <a:lstStyle/>
          <a:p>
            <a:r>
              <a:rPr lang="en-US" sz="3800"/>
              <a:t>Some curves have asymptotes that </a:t>
            </a:r>
            <a:br>
              <a:rPr lang="en-US" sz="3800"/>
            </a:br>
            <a:r>
              <a:rPr lang="en-US" sz="3800"/>
              <a:t>are oblique—that is, neither horizontal nor vertical.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71500" y="874713"/>
            <a:ext cx="8191500" cy="5865812"/>
          </a:xfrm>
        </p:spPr>
        <p:txBody>
          <a:bodyPr/>
          <a:lstStyle/>
          <a:p>
            <a:r>
              <a:rPr lang="en-US" sz="3400"/>
              <a:t>If 				        , then the line </a:t>
            </a:r>
            <a:br>
              <a:rPr lang="en-US" sz="3400"/>
            </a:br>
            <a:r>
              <a:rPr lang="en-US" sz="3400" i="1"/>
              <a:t>y </a:t>
            </a:r>
            <a:r>
              <a:rPr lang="en-US" sz="3400"/>
              <a:t>= </a:t>
            </a:r>
            <a:r>
              <a:rPr lang="en-US" sz="3400" i="1"/>
              <a:t>mx </a:t>
            </a:r>
            <a:r>
              <a:rPr lang="en-US" sz="3400"/>
              <a:t>+ </a:t>
            </a:r>
            <a:r>
              <a:rPr lang="en-US" sz="3400" i="1"/>
              <a:t>b </a:t>
            </a:r>
            <a:r>
              <a:rPr lang="en-US" sz="3400"/>
              <a:t>is called a slant asymptote.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This is because </a:t>
            </a:r>
            <a:br>
              <a:rPr lang="en-US" sz="2400"/>
            </a:br>
            <a:r>
              <a:rPr lang="en-US" sz="2400"/>
              <a:t>the vertical distance </a:t>
            </a:r>
            <a:br>
              <a:rPr lang="en-US" sz="2400"/>
            </a:br>
            <a:r>
              <a:rPr lang="en-US" sz="2400"/>
              <a:t>between the curve </a:t>
            </a:r>
            <a:br>
              <a:rPr lang="en-US" sz="2400"/>
            </a:br>
            <a:r>
              <a:rPr lang="en-US" sz="2400" i="1"/>
              <a:t>y</a:t>
            </a:r>
            <a:r>
              <a:rPr lang="en-US" sz="2400"/>
              <a:t> = </a:t>
            </a:r>
            <a:r>
              <a:rPr lang="en-US" sz="2400" i="1"/>
              <a:t>f</a:t>
            </a:r>
            <a:r>
              <a:rPr lang="en-US" sz="2400"/>
              <a:t>(</a:t>
            </a:r>
            <a:r>
              <a:rPr lang="en-US" sz="2400" i="1"/>
              <a:t>x</a:t>
            </a:r>
            <a:r>
              <a:rPr lang="en-US" sz="2400"/>
              <a:t>) and the line </a:t>
            </a:r>
            <a:br>
              <a:rPr lang="en-US" sz="2400"/>
            </a:br>
            <a:r>
              <a:rPr lang="en-US" sz="2400" i="1"/>
              <a:t>y =</a:t>
            </a:r>
            <a:r>
              <a:rPr lang="en-US" sz="2400"/>
              <a:t> </a:t>
            </a:r>
            <a:r>
              <a:rPr lang="en-US" sz="2400" i="1"/>
              <a:t>mx +</a:t>
            </a:r>
            <a:r>
              <a:rPr lang="en-US" sz="2400"/>
              <a:t> </a:t>
            </a:r>
            <a:r>
              <a:rPr lang="en-US" sz="2400" i="1"/>
              <a:t>b </a:t>
            </a:r>
            <a:r>
              <a:rPr lang="en-US" sz="2400"/>
              <a:t>approaches 0.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A similar situation exists </a:t>
            </a:r>
            <a:br>
              <a:rPr lang="en-US" sz="2400"/>
            </a:br>
            <a:r>
              <a:rPr lang="en-US" sz="2400"/>
              <a:t>if we let </a:t>
            </a:r>
            <a:r>
              <a:rPr lang="en-US" sz="2400" i="1"/>
              <a:t>x</a:t>
            </a:r>
            <a:r>
              <a:rPr lang="en-US" sz="2400"/>
              <a:t> </a:t>
            </a:r>
            <a:r>
              <a:rPr lang="en-US" sz="2400">
                <a:cs typeface="Arial" charset="0"/>
              </a:rPr>
              <a:t>→ -</a:t>
            </a:r>
            <a:r>
              <a:rPr lang="en-US" sz="2400">
                <a:latin typeface="Times New Roman" pitchFamily="18" charset="0"/>
              </a:rPr>
              <a:t>∞</a:t>
            </a:r>
            <a:r>
              <a:rPr lang="en-US" sz="2400"/>
              <a:t>.</a:t>
            </a:r>
          </a:p>
        </p:txBody>
      </p:sp>
      <p:graphicFrame>
        <p:nvGraphicFramePr>
          <p:cNvPr id="146436" name="Object 4"/>
          <p:cNvGraphicFramePr>
            <a:graphicFrameLocks noChangeAspect="1"/>
          </p:cNvGraphicFramePr>
          <p:nvPr/>
        </p:nvGraphicFramePr>
        <p:xfrm>
          <a:off x="1143000" y="990600"/>
          <a:ext cx="4164013" cy="784225"/>
        </p:xfrm>
        <a:graphic>
          <a:graphicData uri="http://schemas.openxmlformats.org/presentationml/2006/ole">
            <p:oleObj spid="_x0000_s146436" name="Equation" r:id="rId4" imgW="1485720" imgH="279360" progId="Equation.DSMT4">
              <p:embed/>
            </p:oleObj>
          </a:graphicData>
        </a:graphic>
      </p:graphicFrame>
      <p:sp>
        <p:nvSpPr>
          <p:cNvPr id="146439" name="Rectangle 7"/>
          <p:cNvSpPr>
            <a:spLocks noChangeArrowheads="1"/>
          </p:cNvSpPr>
          <p:nvPr/>
        </p:nvSpPr>
        <p:spPr bwMode="auto">
          <a:xfrm>
            <a:off x="4953000" y="3276600"/>
            <a:ext cx="4038600" cy="342900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46440" name="Picture 8" descr="040512"/>
          <p:cNvPicPr>
            <a:picLocks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5029200" y="3352800"/>
            <a:ext cx="3810000" cy="32527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 OF CURVE SKETCHING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420100" cy="5678487"/>
          </a:xfrm>
        </p:spPr>
        <p:txBody>
          <a:bodyPr/>
          <a:lstStyle/>
          <a:p>
            <a:r>
              <a:rPr lang="en-US"/>
              <a:t>We saw in Section 1.4 that it is extremely important to choose an appropriate viewing rectangle to avoid getting a misleading graph.</a:t>
            </a:r>
          </a:p>
          <a:p>
            <a:pPr lvl="1"/>
            <a:endParaRPr lang="en-US" sz="2600"/>
          </a:p>
          <a:p>
            <a:pPr lvl="1"/>
            <a:r>
              <a:rPr lang="en-US" sz="2600"/>
              <a:t>See especially Examples 1, 3, 4, and 5 </a:t>
            </a:r>
            <a:br>
              <a:rPr lang="en-US" sz="2600"/>
            </a:br>
            <a:r>
              <a:rPr lang="en-US" sz="2600"/>
              <a:t>in that section.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74713"/>
            <a:ext cx="8572500" cy="5865812"/>
          </a:xfrm>
        </p:spPr>
        <p:txBody>
          <a:bodyPr/>
          <a:lstStyle/>
          <a:p>
            <a:r>
              <a:rPr lang="en-US"/>
              <a:t>For rational functions, slant asymptotes occur when the degree of the numerator is one more than the degree of the denominator. </a:t>
            </a:r>
          </a:p>
          <a:p>
            <a:pPr lvl="1"/>
            <a:endParaRPr lang="en-US" sz="2400"/>
          </a:p>
          <a:p>
            <a:pPr lvl="1"/>
            <a:endParaRPr lang="en-US" sz="2400"/>
          </a:p>
          <a:p>
            <a:pPr lvl="1"/>
            <a:r>
              <a:rPr lang="en-US" sz="2600"/>
              <a:t>In such a case, the equation of the slant </a:t>
            </a:r>
            <a:br>
              <a:rPr lang="en-US" sz="2600"/>
            </a:br>
            <a:r>
              <a:rPr lang="en-US" sz="2600"/>
              <a:t>asymptote can be found by long division—</a:t>
            </a:r>
            <a:br>
              <a:rPr lang="en-US" sz="2600"/>
            </a:br>
            <a:r>
              <a:rPr lang="en-US" sz="2600"/>
              <a:t>as in following example.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760413"/>
            <a:ext cx="8572500" cy="5865812"/>
          </a:xfrm>
        </p:spPr>
        <p:txBody>
          <a:bodyPr/>
          <a:lstStyle/>
          <a:p>
            <a:r>
              <a:rPr lang="en-US" sz="4800"/>
              <a:t>Sketch the graph of:</a:t>
            </a:r>
            <a:endParaRPr lang="en-US"/>
          </a:p>
        </p:txBody>
      </p:sp>
      <p:graphicFrame>
        <p:nvGraphicFramePr>
          <p:cNvPr id="148485" name="Object 5"/>
          <p:cNvGraphicFramePr>
            <a:graphicFrameLocks noChangeAspect="1"/>
          </p:cNvGraphicFramePr>
          <p:nvPr/>
        </p:nvGraphicFramePr>
        <p:xfrm>
          <a:off x="4891088" y="1871663"/>
          <a:ext cx="3505200" cy="1749425"/>
        </p:xfrm>
        <a:graphic>
          <a:graphicData uri="http://schemas.openxmlformats.org/presentationml/2006/ole">
            <p:oleObj spid="_x0000_s148485" name="Equation" r:id="rId4" imgW="838080" imgH="419040" progId="Equation.DSMT4">
              <p:embed/>
            </p:oleObj>
          </a:graphicData>
        </a:graphic>
      </p:graphicFrame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989013"/>
            <a:ext cx="8572500" cy="5865812"/>
          </a:xfrm>
        </p:spPr>
        <p:txBody>
          <a:bodyPr/>
          <a:lstStyle/>
          <a:p>
            <a:r>
              <a:rPr lang="en-US"/>
              <a:t>A. The domain is: </a:t>
            </a:r>
            <a:r>
              <a:rPr lang="en-US">
                <a:latin typeface="Euclid Math Two" pitchFamily="18" charset="2"/>
              </a:rPr>
              <a:t>R</a:t>
            </a:r>
            <a:r>
              <a:rPr lang="en-US"/>
              <a:t> = (-</a:t>
            </a:r>
            <a:r>
              <a:rPr lang="en-US">
                <a:latin typeface="Times New Roman" pitchFamily="18" charset="0"/>
              </a:rPr>
              <a:t>∞, ∞)</a:t>
            </a:r>
            <a:endParaRPr lang="en-US"/>
          </a:p>
          <a:p>
            <a:endParaRPr lang="en-US"/>
          </a:p>
          <a:p>
            <a:r>
              <a:rPr lang="en-US"/>
              <a:t>B. The </a:t>
            </a:r>
            <a:r>
              <a:rPr lang="en-US" i="1"/>
              <a:t>x</a:t>
            </a:r>
            <a:r>
              <a:rPr lang="en-US"/>
              <a:t>- and </a:t>
            </a:r>
            <a:r>
              <a:rPr lang="en-US" i="1"/>
              <a:t>y</a:t>
            </a:r>
            <a:r>
              <a:rPr lang="en-US"/>
              <a:t>-intercepts are both 0.</a:t>
            </a:r>
          </a:p>
          <a:p>
            <a:endParaRPr lang="en-US"/>
          </a:p>
          <a:p>
            <a:r>
              <a:rPr lang="en-US"/>
              <a:t>C. As </a:t>
            </a:r>
            <a:r>
              <a:rPr lang="en-US" i="1"/>
              <a:t>f</a:t>
            </a:r>
            <a:r>
              <a:rPr lang="en-US"/>
              <a:t>(-</a:t>
            </a:r>
            <a:r>
              <a:rPr lang="en-US" i="1"/>
              <a:t>x</a:t>
            </a:r>
            <a:r>
              <a:rPr lang="en-US"/>
              <a:t>) = -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), </a:t>
            </a:r>
            <a:r>
              <a:rPr lang="en-US" i="1"/>
              <a:t>f </a:t>
            </a:r>
            <a:r>
              <a:rPr lang="en-US"/>
              <a:t>is odd and its graph is symmetric about the origin.</a:t>
            </a: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28672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SLANT ASYMPTOTES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Since </a:t>
            </a:r>
            <a:r>
              <a:rPr lang="en-US" i="1"/>
              <a:t>x</a:t>
            </a:r>
            <a:r>
              <a:rPr lang="en-US" baseline="30000"/>
              <a:t>2</a:t>
            </a:r>
            <a:r>
              <a:rPr lang="en-US"/>
              <a:t> + 1 is never 0, there is no vertical asymptote. </a:t>
            </a:r>
          </a:p>
          <a:p>
            <a:endParaRPr lang="en-US"/>
          </a:p>
          <a:p>
            <a:r>
              <a:rPr lang="en-US"/>
              <a:t>Since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</a:t>
            </a:r>
            <a:r>
              <a:rPr lang="en-US">
                <a:cs typeface="Arial" charset="0"/>
              </a:rPr>
              <a:t>→ </a:t>
            </a:r>
            <a:r>
              <a:rPr lang="en-US">
                <a:latin typeface="Times New Roman" pitchFamily="18" charset="0"/>
              </a:rPr>
              <a:t>∞ </a:t>
            </a:r>
            <a:r>
              <a:rPr lang="en-US"/>
              <a:t>as </a:t>
            </a:r>
            <a:r>
              <a:rPr lang="en-US" i="1"/>
              <a:t>x</a:t>
            </a:r>
            <a:r>
              <a:rPr lang="en-US"/>
              <a:t> </a:t>
            </a:r>
            <a:r>
              <a:rPr lang="en-US">
                <a:cs typeface="Arial" charset="0"/>
              </a:rPr>
              <a:t>→ </a:t>
            </a:r>
            <a:r>
              <a:rPr lang="en-US">
                <a:latin typeface="Times New Roman" pitchFamily="18" charset="0"/>
              </a:rPr>
              <a:t>∞ </a:t>
            </a:r>
            <a:r>
              <a:rPr lang="en-US"/>
              <a:t>and 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</a:t>
            </a:r>
            <a:r>
              <a:rPr lang="en-US">
                <a:cs typeface="Arial" charset="0"/>
              </a:rPr>
              <a:t>→ -</a:t>
            </a:r>
            <a:r>
              <a:rPr lang="en-US">
                <a:latin typeface="Times New Roman" pitchFamily="18" charset="0"/>
              </a:rPr>
              <a:t>∞</a:t>
            </a:r>
            <a:r>
              <a:rPr lang="en-US"/>
              <a:t> as </a:t>
            </a:r>
            <a:br>
              <a:rPr lang="en-US"/>
            </a:br>
            <a:r>
              <a:rPr lang="en-US" i="1"/>
              <a:t>x</a:t>
            </a:r>
            <a:r>
              <a:rPr lang="en-US"/>
              <a:t> </a:t>
            </a:r>
            <a:r>
              <a:rPr lang="en-US">
                <a:cs typeface="Arial" charset="0"/>
              </a:rPr>
              <a:t>→ - </a:t>
            </a:r>
            <a:r>
              <a:rPr lang="en-US">
                <a:latin typeface="Times New Roman" pitchFamily="18" charset="0"/>
              </a:rPr>
              <a:t>∞</a:t>
            </a:r>
            <a:r>
              <a:rPr lang="en-US"/>
              <a:t>, there is no horizontal asymptote. </a:t>
            </a:r>
          </a:p>
        </p:txBody>
      </p:sp>
      <p:sp>
        <p:nvSpPr>
          <p:cNvPr id="150533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572500" cy="5865812"/>
          </a:xfrm>
        </p:spPr>
        <p:txBody>
          <a:bodyPr/>
          <a:lstStyle/>
          <a:p>
            <a:r>
              <a:rPr lang="en-US"/>
              <a:t>However, long division gives: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pPr lvl="1"/>
            <a:r>
              <a:rPr lang="en-US" sz="2600"/>
              <a:t>So, the line </a:t>
            </a:r>
            <a:r>
              <a:rPr lang="en-US" sz="2600" i="1"/>
              <a:t>y</a:t>
            </a:r>
            <a:r>
              <a:rPr lang="en-US" sz="2600"/>
              <a:t> = </a:t>
            </a:r>
            <a:r>
              <a:rPr lang="en-US" sz="2600" i="1"/>
              <a:t>x</a:t>
            </a:r>
            <a:r>
              <a:rPr lang="en-US" sz="2600"/>
              <a:t> is a slant asymptote.</a:t>
            </a:r>
          </a:p>
        </p:txBody>
      </p:sp>
      <p:graphicFrame>
        <p:nvGraphicFramePr>
          <p:cNvPr id="151556" name="Object 4"/>
          <p:cNvGraphicFramePr>
            <a:graphicFrameLocks noChangeAspect="1"/>
          </p:cNvGraphicFramePr>
          <p:nvPr/>
        </p:nvGraphicFramePr>
        <p:xfrm>
          <a:off x="614363" y="1604963"/>
          <a:ext cx="4343400" cy="1166812"/>
        </p:xfrm>
        <a:graphic>
          <a:graphicData uri="http://schemas.openxmlformats.org/presentationml/2006/ole">
            <p:oleObj spid="_x0000_s151556" name="Equation" r:id="rId4" imgW="1562040" imgH="419040" progId="Equation.DSMT4">
              <p:embed/>
            </p:oleObj>
          </a:graphicData>
        </a:graphic>
      </p:graphicFrame>
      <p:graphicFrame>
        <p:nvGraphicFramePr>
          <p:cNvPr id="151557" name="Object 5"/>
          <p:cNvGraphicFramePr>
            <a:graphicFrameLocks noChangeAspect="1"/>
          </p:cNvGraphicFramePr>
          <p:nvPr/>
        </p:nvGraphicFramePr>
        <p:xfrm>
          <a:off x="600075" y="2881313"/>
          <a:ext cx="7843838" cy="2124075"/>
        </p:xfrm>
        <a:graphic>
          <a:graphicData uri="http://schemas.openxmlformats.org/presentationml/2006/ole">
            <p:oleObj spid="_x0000_s151557" name="Equation" r:id="rId5" imgW="2819160" imgH="761760" progId="Equation.DSMT4">
              <p:embed/>
            </p:oleObj>
          </a:graphicData>
        </a:graphic>
      </p:graphicFrame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7213" y="874713"/>
            <a:ext cx="8420100" cy="5865812"/>
          </a:xfrm>
        </p:spPr>
        <p:txBody>
          <a:bodyPr/>
          <a:lstStyle/>
          <a:p>
            <a:r>
              <a:rPr lang="en-US"/>
              <a:t>E.</a:t>
            </a:r>
          </a:p>
          <a:p>
            <a:endParaRPr lang="en-US"/>
          </a:p>
          <a:p>
            <a:pPr lvl="1"/>
            <a:endParaRPr lang="en-US"/>
          </a:p>
          <a:p>
            <a:r>
              <a:rPr lang="en-US"/>
              <a:t>Since </a:t>
            </a:r>
            <a:r>
              <a:rPr lang="en-US" i="1"/>
              <a:t>f’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&gt; 0 for all </a:t>
            </a:r>
            <a:r>
              <a:rPr lang="en-US" i="1"/>
              <a:t>x </a:t>
            </a:r>
            <a:r>
              <a:rPr lang="en-US"/>
              <a:t>(except 0), </a:t>
            </a:r>
            <a:r>
              <a:rPr lang="en-US" i="1"/>
              <a:t>f</a:t>
            </a:r>
            <a:r>
              <a:rPr lang="en-US"/>
              <a:t> is increasing on (- </a:t>
            </a:r>
            <a:r>
              <a:rPr lang="en-US">
                <a:latin typeface="Times New Roman" pitchFamily="18" charset="0"/>
              </a:rPr>
              <a:t>∞, ∞).</a:t>
            </a:r>
            <a:endParaRPr lang="en-US"/>
          </a:p>
        </p:txBody>
      </p:sp>
      <p:graphicFrame>
        <p:nvGraphicFramePr>
          <p:cNvPr id="152580" name="Object 4"/>
          <p:cNvGraphicFramePr>
            <a:graphicFrameLocks noChangeAspect="1"/>
          </p:cNvGraphicFramePr>
          <p:nvPr/>
        </p:nvGraphicFramePr>
        <p:xfrm>
          <a:off x="1163638" y="927100"/>
          <a:ext cx="7118350" cy="1277938"/>
        </p:xfrm>
        <a:graphic>
          <a:graphicData uri="http://schemas.openxmlformats.org/presentationml/2006/ole">
            <p:oleObj spid="_x0000_s152580" name="Equation" r:id="rId4" imgW="2476440" imgH="444240" progId="Equation.DSMT4">
              <p:embed/>
            </p:oleObj>
          </a:graphicData>
        </a:graphic>
      </p:graphicFrame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846138"/>
            <a:ext cx="8420100" cy="5865812"/>
          </a:xfrm>
        </p:spPr>
        <p:txBody>
          <a:bodyPr/>
          <a:lstStyle/>
          <a:p>
            <a:r>
              <a:rPr lang="en-US" sz="3800"/>
              <a:t>F. Although </a:t>
            </a:r>
            <a:r>
              <a:rPr lang="en-US" sz="3800" i="1"/>
              <a:t>f’</a:t>
            </a:r>
            <a:r>
              <a:rPr lang="en-US" sz="3800"/>
              <a:t>(0) = 0, </a:t>
            </a:r>
            <a:r>
              <a:rPr lang="en-US" sz="3800" i="1"/>
              <a:t>f’</a:t>
            </a:r>
            <a:r>
              <a:rPr lang="en-US" sz="3800"/>
              <a:t> does not change sign at 0.</a:t>
            </a:r>
          </a:p>
          <a:p>
            <a:pPr lvl="1"/>
            <a:endParaRPr lang="en-US"/>
          </a:p>
          <a:p>
            <a:pPr lvl="1"/>
            <a:r>
              <a:rPr lang="en-US"/>
              <a:t>So, there is no local maximum or minimum.</a:t>
            </a:r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pPr lvl="1"/>
            <a:r>
              <a:rPr lang="en-US" sz="2600"/>
              <a:t>Since </a:t>
            </a:r>
            <a:r>
              <a:rPr lang="en-US" sz="2600" i="1"/>
              <a:t>f’’</a:t>
            </a:r>
            <a:r>
              <a:rPr lang="en-US" sz="2600"/>
              <a:t>(</a:t>
            </a:r>
            <a:r>
              <a:rPr lang="en-US" sz="2600" i="1"/>
              <a:t>x</a:t>
            </a:r>
            <a:r>
              <a:rPr lang="en-US" sz="2600"/>
              <a:t>) = 0 when </a:t>
            </a:r>
            <a:r>
              <a:rPr lang="en-US" sz="2600" i="1"/>
              <a:t>x</a:t>
            </a:r>
            <a:r>
              <a:rPr lang="en-US" sz="2600"/>
              <a:t> = 0 or </a:t>
            </a:r>
            <a:r>
              <a:rPr lang="en-US" sz="2600" i="1"/>
              <a:t>x</a:t>
            </a:r>
            <a:r>
              <a:rPr lang="en-US" sz="2600"/>
              <a:t> = </a:t>
            </a:r>
            <a:r>
              <a:rPr lang="en-US" sz="2600">
                <a:cs typeface="Arial" charset="0"/>
              </a:rPr>
              <a:t>±     </a:t>
            </a:r>
            <a:r>
              <a:rPr lang="en-US" sz="2600"/>
              <a:t>, </a:t>
            </a:r>
            <a:br>
              <a:rPr lang="en-US" sz="2600"/>
            </a:br>
            <a:r>
              <a:rPr lang="en-US" sz="2600"/>
              <a:t>we set up the following chart.</a:t>
            </a:r>
          </a:p>
        </p:txBody>
      </p:sp>
      <p:graphicFrame>
        <p:nvGraphicFramePr>
          <p:cNvPr id="154628" name="Object 4"/>
          <p:cNvGraphicFramePr>
            <a:graphicFrameLocks noChangeAspect="1"/>
          </p:cNvGraphicFramePr>
          <p:nvPr/>
        </p:nvGraphicFramePr>
        <p:xfrm>
          <a:off x="1104900" y="820738"/>
          <a:ext cx="8024813" cy="2320925"/>
        </p:xfrm>
        <a:graphic>
          <a:graphicData uri="http://schemas.openxmlformats.org/presentationml/2006/ole">
            <p:oleObj spid="_x0000_s154628" name="Equation" r:id="rId4" imgW="3162240" imgH="914400" progId="Equation.DSMT4">
              <p:embed/>
            </p:oleObj>
          </a:graphicData>
        </a:graphic>
      </p:graphicFrame>
      <p:sp>
        <p:nvSpPr>
          <p:cNvPr id="154630" name="Text Box 6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graphicFrame>
        <p:nvGraphicFramePr>
          <p:cNvPr id="154631" name="Object 7"/>
          <p:cNvGraphicFramePr>
            <a:graphicFrameLocks noChangeAspect="1"/>
          </p:cNvGraphicFramePr>
          <p:nvPr/>
        </p:nvGraphicFramePr>
        <p:xfrm>
          <a:off x="6419850" y="3814763"/>
          <a:ext cx="457200" cy="457200"/>
        </p:xfrm>
        <a:graphic>
          <a:graphicData uri="http://schemas.openxmlformats.org/presentationml/2006/ole">
            <p:oleObj spid="_x0000_s154631" name="Equation" r:id="rId5" imgW="22860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71500" y="874713"/>
            <a:ext cx="6134100" cy="5865812"/>
          </a:xfrm>
        </p:spPr>
        <p:txBody>
          <a:bodyPr/>
          <a:lstStyle/>
          <a:p>
            <a:r>
              <a:rPr lang="en-US"/>
              <a:t>The points of inflection are:</a:t>
            </a:r>
          </a:p>
          <a:p>
            <a:pPr lvl="1"/>
            <a:endParaRPr lang="en-US" sz="2200"/>
          </a:p>
          <a:p>
            <a:pPr lvl="1"/>
            <a:r>
              <a:rPr lang="en-US" sz="2000"/>
              <a:t> </a:t>
            </a:r>
          </a:p>
          <a:p>
            <a:pPr lvl="1"/>
            <a:endParaRPr lang="en-US" sz="2000"/>
          </a:p>
          <a:p>
            <a:pPr lvl="1"/>
            <a:r>
              <a:rPr lang="en-US" sz="2000"/>
              <a:t>(0, 0)</a:t>
            </a:r>
          </a:p>
          <a:p>
            <a:pPr lvl="1"/>
            <a:endParaRPr lang="en-US" sz="2000"/>
          </a:p>
          <a:p>
            <a:pPr lvl="1"/>
            <a:r>
              <a:rPr lang="en-US" sz="2000"/>
              <a:t> </a:t>
            </a:r>
          </a:p>
        </p:txBody>
      </p:sp>
      <p:sp>
        <p:nvSpPr>
          <p:cNvPr id="155654" name="Rectangle 6"/>
          <p:cNvSpPr>
            <a:spLocks noChangeArrowheads="1"/>
          </p:cNvSpPr>
          <p:nvPr/>
        </p:nvSpPr>
        <p:spPr bwMode="auto">
          <a:xfrm>
            <a:off x="762000" y="4495800"/>
            <a:ext cx="8153400" cy="2109788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55655" name="Object 7"/>
          <p:cNvGraphicFramePr>
            <a:graphicFrameLocks noChangeAspect="1"/>
          </p:cNvGraphicFramePr>
          <p:nvPr/>
        </p:nvGraphicFramePr>
        <p:xfrm>
          <a:off x="1360488" y="1857375"/>
          <a:ext cx="1778000" cy="609600"/>
        </p:xfrm>
        <a:graphic>
          <a:graphicData uri="http://schemas.openxmlformats.org/presentationml/2006/ole">
            <p:oleObj spid="_x0000_s155655" name="Equation" r:id="rId4" imgW="888840" imgH="304560" progId="Equation.DSMT4">
              <p:embed/>
            </p:oleObj>
          </a:graphicData>
        </a:graphic>
      </p:graphicFrame>
      <p:graphicFrame>
        <p:nvGraphicFramePr>
          <p:cNvPr id="155658" name="Object 10"/>
          <p:cNvGraphicFramePr>
            <a:graphicFrameLocks noChangeAspect="1"/>
          </p:cNvGraphicFramePr>
          <p:nvPr/>
        </p:nvGraphicFramePr>
        <p:xfrm>
          <a:off x="1371600" y="3319463"/>
          <a:ext cx="1371600" cy="609600"/>
        </p:xfrm>
        <a:graphic>
          <a:graphicData uri="http://schemas.openxmlformats.org/presentationml/2006/ole">
            <p:oleObj spid="_x0000_s155658" name="Equation" r:id="rId5" imgW="685800" imgH="304560" progId="Equation.DSMT4">
              <p:embed/>
            </p:oleObj>
          </a:graphicData>
        </a:graphic>
      </p:graphicFrame>
      <p:sp>
        <p:nvSpPr>
          <p:cNvPr id="155660" name="Text Box 12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pic>
        <p:nvPicPr>
          <p:cNvPr id="155661" name="Picture 13" descr="04p313"/>
          <p:cNvPicPr>
            <a:picLocks noChangeAspect="1" noChangeArrowheads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914400" y="4572000"/>
            <a:ext cx="7848600" cy="19685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SLANT ASYMPTOTES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3600"/>
              <a:t>H. The graph of </a:t>
            </a:r>
            <a:r>
              <a:rPr lang="en-US" sz="3600" i="1"/>
              <a:t>f </a:t>
            </a:r>
            <a:r>
              <a:rPr lang="en-US" sz="3600"/>
              <a:t>is sketched.</a:t>
            </a:r>
          </a:p>
        </p:txBody>
      </p:sp>
      <p:sp>
        <p:nvSpPr>
          <p:cNvPr id="156681" name="Text Box 9"/>
          <p:cNvSpPr txBox="1">
            <a:spLocks noChangeArrowheads="1"/>
          </p:cNvSpPr>
          <p:nvPr/>
        </p:nvSpPr>
        <p:spPr bwMode="auto">
          <a:xfrm>
            <a:off x="5867400" y="45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800000"/>
                </a:solidFill>
              </a:rPr>
              <a:t>Example 6</a:t>
            </a:r>
          </a:p>
        </p:txBody>
      </p:sp>
      <p:sp>
        <p:nvSpPr>
          <p:cNvPr id="156682" name="Rectangle 10"/>
          <p:cNvSpPr>
            <a:spLocks noChangeArrowheads="1"/>
          </p:cNvSpPr>
          <p:nvPr/>
        </p:nvSpPr>
        <p:spPr bwMode="auto">
          <a:xfrm>
            <a:off x="4191000" y="2133600"/>
            <a:ext cx="4757738" cy="4514850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56683" name="Picture 11" descr="040513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343400" y="2209800"/>
            <a:ext cx="4419600" cy="43672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5788" y="846138"/>
            <a:ext cx="8572500" cy="5865812"/>
          </a:xfrm>
        </p:spPr>
        <p:txBody>
          <a:bodyPr/>
          <a:lstStyle/>
          <a:p>
            <a:r>
              <a:rPr lang="en-US" sz="3600"/>
              <a:t>The use of calculus enables us to: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Discover the most interesting aspects of graphs.</a:t>
            </a:r>
          </a:p>
          <a:p>
            <a:pPr lvl="1"/>
            <a:endParaRPr lang="en-US" sz="2400"/>
          </a:p>
          <a:p>
            <a:pPr lvl="1"/>
            <a:r>
              <a:rPr lang="en-US" sz="2400"/>
              <a:t>In many cases, calculate maximum and </a:t>
            </a:r>
            <a:br>
              <a:rPr lang="en-US" sz="2400"/>
            </a:br>
            <a:r>
              <a:rPr lang="en-US" sz="2400"/>
              <a:t>minimum points and inflection points exactly</a:t>
            </a:r>
            <a:r>
              <a:rPr lang="en-US" sz="2400" i="1"/>
              <a:t> </a:t>
            </a:r>
            <a:br>
              <a:rPr lang="en-US" sz="2400" i="1"/>
            </a:br>
            <a:r>
              <a:rPr lang="en-US" sz="2400"/>
              <a:t>instead of approximately.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SUMMARY OF CURVE SKETCHING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 OF CURVE SKETCHING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For instance, the figure shows </a:t>
            </a:r>
            <a:br>
              <a:rPr lang="en-US"/>
            </a:br>
            <a:r>
              <a:rPr lang="en-US"/>
              <a:t>the graph of:</a:t>
            </a:r>
            <a:br>
              <a:rPr lang="en-US"/>
            </a:br>
            <a:r>
              <a:rPr lang="en-US"/>
              <a:t>	</a:t>
            </a:r>
            <a:r>
              <a:rPr lang="en-US" i="1"/>
              <a:t>f</a:t>
            </a:r>
            <a:r>
              <a:rPr lang="en-US"/>
              <a:t>(</a:t>
            </a:r>
            <a:r>
              <a:rPr lang="en-US" i="1"/>
              <a:t>x</a:t>
            </a:r>
            <a:r>
              <a:rPr lang="en-US"/>
              <a:t>) = 8</a:t>
            </a:r>
            <a:r>
              <a:rPr lang="en-US" i="1"/>
              <a:t>x</a:t>
            </a:r>
            <a:r>
              <a:rPr lang="en-US" baseline="30000"/>
              <a:t>3</a:t>
            </a:r>
            <a:r>
              <a:rPr lang="en-US"/>
              <a:t> - 21</a:t>
            </a:r>
            <a:r>
              <a:rPr lang="en-US" i="1"/>
              <a:t>x</a:t>
            </a:r>
            <a:r>
              <a:rPr lang="en-US" baseline="30000"/>
              <a:t>2</a:t>
            </a:r>
            <a:r>
              <a:rPr lang="en-US"/>
              <a:t> + 18</a:t>
            </a:r>
            <a:r>
              <a:rPr lang="en-US" i="1"/>
              <a:t>x +</a:t>
            </a:r>
            <a:r>
              <a:rPr lang="en-US"/>
              <a:t> 2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4343400" y="3581400"/>
            <a:ext cx="4624388" cy="3109913"/>
          </a:xfrm>
          <a:prstGeom prst="rect">
            <a:avLst/>
          </a:prstGeom>
          <a:noFill/>
          <a:ln w="9525">
            <a:solidFill>
              <a:srgbClr val="E45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3734" name="Picture 6" descr="040501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52950" y="3657600"/>
            <a:ext cx="4210050" cy="29432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lc">
  <a:themeElements>
    <a:clrScheme name="calc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E45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E45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al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lc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lc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calc</Template>
  <TotalTime>1499</TotalTime>
  <Words>1973</Words>
  <Application>Microsoft PowerPoint</Application>
  <PresentationFormat>On-screen Show (4:3)</PresentationFormat>
  <Paragraphs>481</Paragraphs>
  <Slides>79</Slides>
  <Notes>71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5" baseType="lpstr">
      <vt:lpstr>Arial</vt:lpstr>
      <vt:lpstr>Wingdings</vt:lpstr>
      <vt:lpstr>Times New Roman</vt:lpstr>
      <vt:lpstr>Euclid Math Two</vt:lpstr>
      <vt:lpstr>calc</vt:lpstr>
      <vt:lpstr>MathType 5.0 Equation</vt:lpstr>
      <vt:lpstr>Slide 1</vt:lpstr>
      <vt:lpstr>APPLICATIONS OF DIFFERENTIATION</vt:lpstr>
      <vt:lpstr>APPLICATIONS OF DIFFERENTIATION</vt:lpstr>
      <vt:lpstr>Slide 4</vt:lpstr>
      <vt:lpstr>SUMMARY OF CURVE SKETCHING </vt:lpstr>
      <vt:lpstr>SUMMARY OF CURVE SKETCHING </vt:lpstr>
      <vt:lpstr>SUMMARY OF CURVE SKETCHING</vt:lpstr>
      <vt:lpstr>SUMMARY OF CURVE SKETCHING</vt:lpstr>
      <vt:lpstr>SUMMARY OF CURVE SKETCHING</vt:lpstr>
      <vt:lpstr>SUMMARY OF CURVE SKETCHING</vt:lpstr>
      <vt:lpstr>SUMMARY OF CURVE SKETCHING</vt:lpstr>
      <vt:lpstr>SUMMARY OF CURVE SKETCHING</vt:lpstr>
      <vt:lpstr>SUMMARY OF CURVE SKETCHING</vt:lpstr>
      <vt:lpstr>SUMMARY OF CURVE SKETCHING</vt:lpstr>
      <vt:lpstr>GUIDELINES FOR SKETCHING A CURVE</vt:lpstr>
      <vt:lpstr>A. DOMAIN</vt:lpstr>
      <vt:lpstr>B. INTERCEPTS</vt:lpstr>
      <vt:lpstr>C. SYMMETRY—EVEN FUNCTION</vt:lpstr>
      <vt:lpstr>C. SYMMETRY—EVEN FUNCTION</vt:lpstr>
      <vt:lpstr>C. SYMMETRY—EVEN FUNCTION</vt:lpstr>
      <vt:lpstr>C. SYMMETRY—ODD FUNCTION</vt:lpstr>
      <vt:lpstr>C. SYMMETRY—ODD FUNCTION</vt:lpstr>
      <vt:lpstr>C. SYMMETRY—ODD FUNCTION</vt:lpstr>
      <vt:lpstr>C. SYMMETRY—PERIODIC FUNCTION</vt:lpstr>
      <vt:lpstr>C. SYMMETRY—PERIODIC FUNCTION</vt:lpstr>
      <vt:lpstr>D. ASYMPTOTES—HORIZONTAL</vt:lpstr>
      <vt:lpstr>D. ASYMPTOTES—VERTICAL</vt:lpstr>
      <vt:lpstr>D. ASYMPTOTES—VERTICAL</vt:lpstr>
      <vt:lpstr>D. ASYMPTOTES—VERTICAL</vt:lpstr>
      <vt:lpstr>D. ASYMPTOTES—SLANT</vt:lpstr>
      <vt:lpstr>E. INTERVALS OF INCREASE OR DECREASE</vt:lpstr>
      <vt:lpstr>F. LOCAL MAXIMUM AND MINIMUM VALUES</vt:lpstr>
      <vt:lpstr>F. LOCAL MAXIMUM AND MINIMUM VALUES</vt:lpstr>
      <vt:lpstr>G. CONCAVITY AND POINTS OF INFLECTION</vt:lpstr>
      <vt:lpstr>G. CONCAVITY AND POINTS OF INFLECTION</vt:lpstr>
      <vt:lpstr>H. SKETCH AND CURVE</vt:lpstr>
      <vt:lpstr>H. SKETCH AND CURVE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GUIDELINES</vt:lpstr>
      <vt:lpstr>SLANT ASYMPTOTES</vt:lpstr>
      <vt:lpstr>SLANT ASYMPTOTES</vt:lpstr>
      <vt:lpstr>SLANT ASYMPTOTES</vt:lpstr>
      <vt:lpstr>SLANT ASYMPTOTES</vt:lpstr>
      <vt:lpstr>SLANT ASYMPTOTES</vt:lpstr>
      <vt:lpstr>SLANT ASYMPTOTES</vt:lpstr>
      <vt:lpstr>SLANT ASYMPTOTES</vt:lpstr>
      <vt:lpstr>SLANT ASYMPTOTES</vt:lpstr>
      <vt:lpstr>SLANT ASYMPTOTES</vt:lpstr>
      <vt:lpstr>SLANT ASYMPTOTES</vt:lpstr>
      <vt:lpstr>SLANT ASYMPTOTES</vt:lpstr>
      <vt:lpstr>SLANT ASYMPTOTES</vt:lpstr>
    </vt:vector>
  </TitlesOfParts>
  <Company>eee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aa</dc:creator>
  <cp:lastModifiedBy>admin</cp:lastModifiedBy>
  <cp:revision>612</cp:revision>
  <dcterms:created xsi:type="dcterms:W3CDTF">2007-01-13T07:19:09Z</dcterms:created>
  <dcterms:modified xsi:type="dcterms:W3CDTF">2013-07-11T11:32:51Z</dcterms:modified>
</cp:coreProperties>
</file>