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437" r:id="rId2"/>
    <p:sldId id="358" r:id="rId3"/>
    <p:sldId id="438" r:id="rId4"/>
    <p:sldId id="283" r:id="rId5"/>
    <p:sldId id="359" r:id="rId6"/>
    <p:sldId id="360" r:id="rId7"/>
    <p:sldId id="361" r:id="rId8"/>
    <p:sldId id="362" r:id="rId9"/>
    <p:sldId id="363" r:id="rId10"/>
    <p:sldId id="364" r:id="rId11"/>
    <p:sldId id="421" r:id="rId12"/>
    <p:sldId id="366" r:id="rId13"/>
    <p:sldId id="367" r:id="rId14"/>
    <p:sldId id="430" r:id="rId15"/>
    <p:sldId id="368" r:id="rId16"/>
    <p:sldId id="369" r:id="rId17"/>
    <p:sldId id="422" r:id="rId18"/>
    <p:sldId id="370" r:id="rId19"/>
    <p:sldId id="431" r:id="rId20"/>
    <p:sldId id="372" r:id="rId21"/>
    <p:sldId id="373" r:id="rId22"/>
    <p:sldId id="374" r:id="rId23"/>
    <p:sldId id="432" r:id="rId24"/>
    <p:sldId id="375" r:id="rId25"/>
    <p:sldId id="376" r:id="rId26"/>
    <p:sldId id="377" r:id="rId27"/>
    <p:sldId id="379" r:id="rId28"/>
    <p:sldId id="380" r:id="rId29"/>
    <p:sldId id="381" r:id="rId30"/>
    <p:sldId id="382" r:id="rId31"/>
    <p:sldId id="425" r:id="rId32"/>
    <p:sldId id="383" r:id="rId33"/>
    <p:sldId id="384" r:id="rId34"/>
    <p:sldId id="385" r:id="rId35"/>
    <p:sldId id="433" r:id="rId36"/>
    <p:sldId id="386" r:id="rId37"/>
    <p:sldId id="387" r:id="rId38"/>
    <p:sldId id="388" r:id="rId39"/>
    <p:sldId id="389" r:id="rId40"/>
    <p:sldId id="390" r:id="rId41"/>
    <p:sldId id="391" r:id="rId42"/>
    <p:sldId id="392" r:id="rId43"/>
    <p:sldId id="393" r:id="rId44"/>
    <p:sldId id="434" r:id="rId45"/>
    <p:sldId id="396" r:id="rId46"/>
    <p:sldId id="397" r:id="rId47"/>
    <p:sldId id="398" r:id="rId48"/>
    <p:sldId id="399" r:id="rId49"/>
    <p:sldId id="400" r:id="rId50"/>
    <p:sldId id="402" r:id="rId51"/>
    <p:sldId id="403" r:id="rId52"/>
    <p:sldId id="404" r:id="rId53"/>
    <p:sldId id="405" r:id="rId54"/>
    <p:sldId id="406" r:id="rId55"/>
    <p:sldId id="407" r:id="rId56"/>
    <p:sldId id="435" r:id="rId57"/>
    <p:sldId id="408" r:id="rId58"/>
    <p:sldId id="409" r:id="rId59"/>
    <p:sldId id="410" r:id="rId60"/>
    <p:sldId id="411" r:id="rId61"/>
    <p:sldId id="413" r:id="rId62"/>
    <p:sldId id="412" r:id="rId63"/>
    <p:sldId id="414" r:id="rId64"/>
    <p:sldId id="436" r:id="rId65"/>
    <p:sldId id="415" r:id="rId66"/>
    <p:sldId id="416" r:id="rId67"/>
    <p:sldId id="428" r:id="rId68"/>
    <p:sldId id="417" r:id="rId69"/>
    <p:sldId id="429" r:id="rId70"/>
    <p:sldId id="418" r:id="rId71"/>
    <p:sldId id="419" r:id="rId72"/>
    <p:sldId id="420" r:id="rId7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5100"/>
    <a:srgbClr val="AC4600"/>
    <a:srgbClr val="800000"/>
    <a:srgbClr val="A50021"/>
    <a:srgbClr val="E45C00"/>
    <a:srgbClr val="FFFFFF"/>
    <a:srgbClr val="C04E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020" autoAdjust="0"/>
    <p:restoredTop sz="92460" autoAdjust="0"/>
  </p:normalViewPr>
  <p:slideViewPr>
    <p:cSldViewPr>
      <p:cViewPr varScale="1">
        <p:scale>
          <a:sx n="68" d="100"/>
          <a:sy n="68" d="100"/>
        </p:scale>
        <p:origin x="-750" y="-108"/>
      </p:cViewPr>
      <p:guideLst>
        <p:guide orient="horz" pos="720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37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4" Type="http://schemas.openxmlformats.org/officeDocument/2006/relationships/image" Target="../media/image3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4" Type="http://schemas.openxmlformats.org/officeDocument/2006/relationships/image" Target="../media/image6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6.wmf"/><Relationship Id="rId4" Type="http://schemas.openxmlformats.org/officeDocument/2006/relationships/image" Target="../media/image72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4" Type="http://schemas.openxmlformats.org/officeDocument/2006/relationships/image" Target="../media/image81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4" Type="http://schemas.openxmlformats.org/officeDocument/2006/relationships/image" Target="../media/image87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4" Type="http://schemas.openxmlformats.org/officeDocument/2006/relationships/image" Target="../media/image9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5" Type="http://schemas.openxmlformats.org/officeDocument/2006/relationships/image" Target="../media/image97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5" Type="http://schemas.openxmlformats.org/officeDocument/2006/relationships/image" Target="../media/image40.wmf"/><Relationship Id="rId4" Type="http://schemas.openxmlformats.org/officeDocument/2006/relationships/image" Target="../media/image101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11.wmf"/><Relationship Id="rId1" Type="http://schemas.openxmlformats.org/officeDocument/2006/relationships/image" Target="../media/image102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6.wmf"/><Relationship Id="rId1" Type="http://schemas.openxmlformats.org/officeDocument/2006/relationships/image" Target="../media/image107.wmf"/><Relationship Id="rId4" Type="http://schemas.openxmlformats.org/officeDocument/2006/relationships/image" Target="../media/image109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8.wmf"/><Relationship Id="rId1" Type="http://schemas.openxmlformats.org/officeDocument/2006/relationships/image" Target="../media/image116.wmf"/><Relationship Id="rId4" Type="http://schemas.openxmlformats.org/officeDocument/2006/relationships/image" Target="../media/image109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4" Type="http://schemas.openxmlformats.org/officeDocument/2006/relationships/image" Target="../media/image127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39.w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wmf"/><Relationship Id="rId1" Type="http://schemas.openxmlformats.org/officeDocument/2006/relationships/image" Target="../media/image14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F44CEA-965B-46F8-AEA2-906633E9B5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68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AA2C78-CAFD-45FB-93E8-3FF6C8A10AF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619D01-1543-4359-9076-0ADCA08D41E3}" type="slidenum">
              <a:rPr lang="en-US"/>
              <a:pPr/>
              <a:t>4</a:t>
            </a:fld>
            <a:endParaRPr lang="en-US"/>
          </a:p>
        </p:txBody>
      </p:sp>
      <p:sp>
        <p:nvSpPr>
          <p:cNvPr id="620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7241C4-4921-406D-89EE-418FC50072DC}" type="slidenum">
              <a:rPr lang="en-US"/>
              <a:pPr/>
              <a:t>10</a:t>
            </a:fld>
            <a:endParaRPr lang="en-US"/>
          </a:p>
        </p:txBody>
      </p:sp>
      <p:sp>
        <p:nvSpPr>
          <p:cNvPr id="617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A92FF9-E13B-4792-8688-D6383F1D096D}" type="slidenum">
              <a:rPr lang="en-US"/>
              <a:pPr/>
              <a:t>20</a:t>
            </a:fld>
            <a:endParaRPr lang="en-US"/>
          </a:p>
        </p:txBody>
      </p:sp>
      <p:sp>
        <p:nvSpPr>
          <p:cNvPr id="614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316434-DDE8-4249-98C9-DD61A7335EC9}" type="slidenum">
              <a:rPr lang="en-US"/>
              <a:pPr/>
              <a:t>45</a:t>
            </a:fld>
            <a:endParaRPr lang="en-US"/>
          </a:p>
        </p:txBody>
      </p:sp>
      <p:sp>
        <p:nvSpPr>
          <p:cNvPr id="616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274638"/>
            <a:ext cx="2171700" cy="658336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62700" cy="6583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686800" cy="6583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41529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143000"/>
            <a:ext cx="41529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al1a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762000" y="1219200"/>
            <a:ext cx="5730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143000"/>
            <a:ext cx="8458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600">
          <a:solidFill>
            <a:srgbClr val="800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AC4600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png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9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6.jpeg"/><Relationship Id="rId4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52.jpeg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62.bin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oleObject64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69.bin"/><Relationship Id="rId5" Type="http://schemas.openxmlformats.org/officeDocument/2006/relationships/oleObject" Target="../embeddings/oleObject68.bin"/><Relationship Id="rId4" Type="http://schemas.openxmlformats.org/officeDocument/2006/relationships/oleObject" Target="../embeddings/oleObject67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oleObject" Target="../embeddings/oleObject72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80.bin"/><Relationship Id="rId5" Type="http://schemas.openxmlformats.org/officeDocument/2006/relationships/oleObject" Target="../embeddings/oleObject79.bin"/><Relationship Id="rId4" Type="http://schemas.openxmlformats.org/officeDocument/2006/relationships/oleObject" Target="../embeddings/oleObject78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9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85.bin"/><Relationship Id="rId5" Type="http://schemas.openxmlformats.org/officeDocument/2006/relationships/oleObject" Target="../embeddings/oleObject84.bin"/><Relationship Id="rId4" Type="http://schemas.openxmlformats.org/officeDocument/2006/relationships/oleObject" Target="../embeddings/oleObject83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4" Type="http://schemas.openxmlformats.org/officeDocument/2006/relationships/oleObject" Target="../embeddings/oleObject88.bin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oleObject" Target="../embeddings/oleObject94.bin"/><Relationship Id="rId4" Type="http://schemas.openxmlformats.org/officeDocument/2006/relationships/oleObject" Target="../embeddings/oleObject93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96.bin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114.jpeg"/><Relationship Id="rId5" Type="http://schemas.openxmlformats.org/officeDocument/2006/relationships/oleObject" Target="../embeddings/oleObject106.bin"/><Relationship Id="rId4" Type="http://schemas.openxmlformats.org/officeDocument/2006/relationships/oleObject" Target="../embeddings/oleObject10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11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11.bin"/><Relationship Id="rId5" Type="http://schemas.openxmlformats.org/officeDocument/2006/relationships/oleObject" Target="../embeddings/oleObject110.bin"/><Relationship Id="rId4" Type="http://schemas.openxmlformats.org/officeDocument/2006/relationships/oleObject" Target="../embeddings/oleObject109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5" Type="http://schemas.openxmlformats.org/officeDocument/2006/relationships/oleObject" Target="../embeddings/oleObject114.bin"/><Relationship Id="rId4" Type="http://schemas.openxmlformats.org/officeDocument/2006/relationships/oleObject" Target="../embeddings/oleObject113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oleObject" Target="../embeddings/oleObject116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12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4" Type="http://schemas.openxmlformats.org/officeDocument/2006/relationships/oleObject" Target="../embeddings/oleObject119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7" Type="http://schemas.openxmlformats.org/officeDocument/2006/relationships/oleObject" Target="../embeddings/oleObject1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123.bin"/><Relationship Id="rId5" Type="http://schemas.openxmlformats.org/officeDocument/2006/relationships/oleObject" Target="../embeddings/oleObject122.bin"/><Relationship Id="rId4" Type="http://schemas.openxmlformats.org/officeDocument/2006/relationships/oleObject" Target="../embeddings/oleObject121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128.bin"/><Relationship Id="rId5" Type="http://schemas.openxmlformats.org/officeDocument/2006/relationships/oleObject" Target="../embeddings/oleObject127.bin"/><Relationship Id="rId4" Type="http://schemas.openxmlformats.org/officeDocument/2006/relationships/oleObject" Target="../embeddings/oleObject12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138.jpeg"/><Relationship Id="rId5" Type="http://schemas.openxmlformats.org/officeDocument/2006/relationships/oleObject" Target="../embeddings/oleObject129.bin"/><Relationship Id="rId4" Type="http://schemas.openxmlformats.org/officeDocument/2006/relationships/image" Target="../media/image13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4" Type="http://schemas.openxmlformats.org/officeDocument/2006/relationships/oleObject" Target="../embeddings/oleObject131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142.jpeg"/><Relationship Id="rId4" Type="http://schemas.openxmlformats.org/officeDocument/2006/relationships/oleObject" Target="../embeddings/oleObject13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498" name="Picture 2" descr="caldesi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23863"/>
            <a:ext cx="8210550" cy="6157912"/>
          </a:xfrm>
          <a:prstGeom prst="rect">
            <a:avLst/>
          </a:prstGeom>
          <a:noFill/>
        </p:spPr>
      </p:pic>
      <p:sp>
        <p:nvSpPr>
          <p:cNvPr id="618499" name="Text Box 3"/>
          <p:cNvSpPr txBox="1">
            <a:spLocks noChangeArrowheads="1"/>
          </p:cNvSpPr>
          <p:nvPr/>
        </p:nvSpPr>
        <p:spPr bwMode="auto">
          <a:xfrm>
            <a:off x="1662113" y="3138488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D8B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APPLICATIONS OF DIFFERENTIATION</a:t>
            </a:r>
          </a:p>
        </p:txBody>
      </p:sp>
      <p:sp>
        <p:nvSpPr>
          <p:cNvPr id="618500" name="Text Box 4"/>
          <p:cNvSpPr txBox="1">
            <a:spLocks noChangeArrowheads="1"/>
          </p:cNvSpPr>
          <p:nvPr/>
        </p:nvSpPr>
        <p:spPr bwMode="auto">
          <a:xfrm>
            <a:off x="6781800" y="21336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18501" name="Text Box 5"/>
          <p:cNvSpPr txBox="1">
            <a:spLocks noChangeArrowheads="1"/>
          </p:cNvSpPr>
          <p:nvPr/>
        </p:nvSpPr>
        <p:spPr bwMode="auto">
          <a:xfrm>
            <a:off x="4953000" y="606425"/>
            <a:ext cx="1676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0">
                <a:solidFill>
                  <a:srgbClr val="FFD8BD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971550"/>
            <a:ext cx="8458200" cy="5715000"/>
          </a:xfrm>
        </p:spPr>
        <p:txBody>
          <a:bodyPr/>
          <a:lstStyle/>
          <a:p>
            <a:r>
              <a:rPr lang="en-US" sz="4000"/>
              <a:t>Another notation for                  is</a:t>
            </a:r>
          </a:p>
          <a:p>
            <a:r>
              <a:rPr lang="en-US" sz="4000"/>
              <a:t>               as</a:t>
            </a:r>
            <a:r>
              <a:rPr lang="en-US"/>
              <a:t> 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symbol      does not represent a number.</a:t>
            </a:r>
          </a:p>
          <a:p>
            <a:pPr lvl="1"/>
            <a:r>
              <a:rPr lang="en-US" sz="2400"/>
              <a:t>Nonetheless, the expression                    is often read as:</a:t>
            </a:r>
            <a:br>
              <a:rPr lang="en-US" sz="2400"/>
            </a:br>
            <a:r>
              <a:rPr lang="en-US" sz="2400"/>
              <a:t>“the limit of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), as </a:t>
            </a:r>
            <a:r>
              <a:rPr lang="en-US" sz="2400" i="1"/>
              <a:t>x</a:t>
            </a:r>
            <a:r>
              <a:rPr lang="en-US" sz="2400"/>
              <a:t> approaches infinity, is </a:t>
            </a:r>
            <a:r>
              <a:rPr lang="en-US" sz="2400" i="1"/>
              <a:t>L</a:t>
            </a:r>
            <a:r>
              <a:rPr lang="en-US" sz="2400"/>
              <a:t>”</a:t>
            </a:r>
            <a:br>
              <a:rPr lang="en-US" sz="2400"/>
            </a:br>
            <a:r>
              <a:rPr lang="en-US" sz="2400"/>
              <a:t>or “the limit of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), as </a:t>
            </a:r>
            <a:r>
              <a:rPr lang="en-US" sz="2400" i="1"/>
              <a:t>x</a:t>
            </a:r>
            <a:r>
              <a:rPr lang="en-US" sz="2400"/>
              <a:t> becomes infinite, is </a:t>
            </a:r>
            <a:r>
              <a:rPr lang="en-US" sz="2400" i="1"/>
              <a:t>L</a:t>
            </a:r>
            <a:r>
              <a:rPr lang="en-US" sz="2400"/>
              <a:t>”</a:t>
            </a:r>
            <a:br>
              <a:rPr lang="en-US" sz="2400"/>
            </a:br>
            <a:r>
              <a:rPr lang="en-US" sz="2400"/>
              <a:t>or “the limit of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), as </a:t>
            </a:r>
            <a:r>
              <a:rPr lang="en-US" sz="2400" i="1"/>
              <a:t>x</a:t>
            </a:r>
            <a:r>
              <a:rPr lang="en-US" sz="2400"/>
              <a:t> increases without bound, is </a:t>
            </a:r>
            <a:r>
              <a:rPr lang="en-US" sz="2400" i="1"/>
              <a:t>L</a:t>
            </a:r>
            <a:r>
              <a:rPr lang="en-US" sz="2400"/>
              <a:t>”</a:t>
            </a:r>
          </a:p>
        </p:txBody>
      </p:sp>
      <p:graphicFrame>
        <p:nvGraphicFramePr>
          <p:cNvPr id="535557" name="Object 5"/>
          <p:cNvGraphicFramePr>
            <a:graphicFrameLocks noChangeAspect="1"/>
          </p:cNvGraphicFramePr>
          <p:nvPr/>
        </p:nvGraphicFramePr>
        <p:xfrm>
          <a:off x="5200650" y="1033463"/>
          <a:ext cx="2438400" cy="838200"/>
        </p:xfrm>
        <a:graphic>
          <a:graphicData uri="http://schemas.openxmlformats.org/presentationml/2006/ole">
            <p:oleObj spid="_x0000_s535557" name="Equation" r:id="rId4" imgW="812520" imgH="279360" progId="Equation.DSMT4">
              <p:embed/>
            </p:oleObj>
          </a:graphicData>
        </a:graphic>
      </p:graphicFrame>
      <p:graphicFrame>
        <p:nvGraphicFramePr>
          <p:cNvPr id="535558" name="Object 6"/>
          <p:cNvGraphicFramePr>
            <a:graphicFrameLocks noChangeAspect="1"/>
          </p:cNvGraphicFramePr>
          <p:nvPr/>
        </p:nvGraphicFramePr>
        <p:xfrm>
          <a:off x="595313" y="1782763"/>
          <a:ext cx="2028825" cy="635000"/>
        </p:xfrm>
        <a:graphic>
          <a:graphicData uri="http://schemas.openxmlformats.org/presentationml/2006/ole">
            <p:oleObj spid="_x0000_s535558" name="Equation" r:id="rId5" imgW="647640" imgH="203040" progId="Equation.DSMT4">
              <p:embed/>
            </p:oleObj>
          </a:graphicData>
        </a:graphic>
      </p:graphicFrame>
      <p:graphicFrame>
        <p:nvGraphicFramePr>
          <p:cNvPr id="535559" name="Object 7"/>
          <p:cNvGraphicFramePr>
            <a:graphicFrameLocks noChangeAspect="1"/>
          </p:cNvGraphicFramePr>
          <p:nvPr/>
        </p:nvGraphicFramePr>
        <p:xfrm>
          <a:off x="3414713" y="1879600"/>
          <a:ext cx="1524000" cy="479425"/>
        </p:xfrm>
        <a:graphic>
          <a:graphicData uri="http://schemas.openxmlformats.org/presentationml/2006/ole">
            <p:oleObj spid="_x0000_s535559" name="Equation" r:id="rId6" imgW="444240" imgH="139680" progId="Equation.DSMT4">
              <p:embed/>
            </p:oleObj>
          </a:graphicData>
        </a:graphic>
      </p:graphicFrame>
      <p:graphicFrame>
        <p:nvGraphicFramePr>
          <p:cNvPr id="535560" name="Object 8"/>
          <p:cNvGraphicFramePr>
            <a:graphicFrameLocks noChangeAspect="1"/>
          </p:cNvGraphicFramePr>
          <p:nvPr/>
        </p:nvGraphicFramePr>
        <p:xfrm>
          <a:off x="3005138" y="2898775"/>
          <a:ext cx="438150" cy="365125"/>
        </p:xfrm>
        <a:graphic>
          <a:graphicData uri="http://schemas.openxmlformats.org/presentationml/2006/ole">
            <p:oleObj spid="_x0000_s535560" name="Equation" r:id="rId7" imgW="152280" imgH="126720" progId="Equation.DSMT4">
              <p:embed/>
            </p:oleObj>
          </a:graphicData>
        </a:graphic>
      </p:graphicFrame>
      <p:sp>
        <p:nvSpPr>
          <p:cNvPr id="535565" name="Text Box 1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graphicFrame>
        <p:nvGraphicFramePr>
          <p:cNvPr id="535566" name="Object 14"/>
          <p:cNvGraphicFramePr>
            <a:graphicFrameLocks noChangeAspect="1"/>
          </p:cNvGraphicFramePr>
          <p:nvPr/>
        </p:nvGraphicFramePr>
        <p:xfrm>
          <a:off x="5294313" y="3300413"/>
          <a:ext cx="1619250" cy="552450"/>
        </p:xfrm>
        <a:graphic>
          <a:graphicData uri="http://schemas.openxmlformats.org/presentationml/2006/ole">
            <p:oleObj spid="_x0000_s535566" name="Equation" r:id="rId8" imgW="82548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5838"/>
            <a:ext cx="8458200" cy="5715000"/>
          </a:xfrm>
        </p:spPr>
        <p:txBody>
          <a:bodyPr/>
          <a:lstStyle/>
          <a:p>
            <a:r>
              <a:rPr lang="en-US"/>
              <a:t>The meaning of such phrases is given</a:t>
            </a:r>
          </a:p>
          <a:p>
            <a:r>
              <a:rPr lang="en-US"/>
              <a:t>by Definition 1.</a:t>
            </a:r>
            <a:endParaRPr lang="en-US">
              <a:solidFill>
                <a:srgbClr val="AC4600"/>
              </a:solidFill>
            </a:endParaRPr>
          </a:p>
          <a:p>
            <a:r>
              <a:rPr lang="en-US"/>
              <a:t>A more precise definition—similar to</a:t>
            </a:r>
          </a:p>
          <a:p>
            <a:r>
              <a:rPr lang="en-US"/>
              <a:t>the         definition of Section 2.4—is </a:t>
            </a:r>
          </a:p>
          <a:p>
            <a:r>
              <a:rPr lang="en-US"/>
              <a:t>given at the end of this section.</a:t>
            </a:r>
          </a:p>
        </p:txBody>
      </p:sp>
      <p:sp>
        <p:nvSpPr>
          <p:cNvPr id="594950" name="Text Box 6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graphicFrame>
        <p:nvGraphicFramePr>
          <p:cNvPr id="594951" name="Object 7"/>
          <p:cNvGraphicFramePr>
            <a:graphicFrameLocks noChangeAspect="1"/>
          </p:cNvGraphicFramePr>
          <p:nvPr/>
        </p:nvGraphicFramePr>
        <p:xfrm>
          <a:off x="1395413" y="2986088"/>
          <a:ext cx="958850" cy="638175"/>
        </p:xfrm>
        <a:graphic>
          <a:graphicData uri="http://schemas.openxmlformats.org/presentationml/2006/ole">
            <p:oleObj spid="_x0000_s594951" name="Equation" r:id="rId3" imgW="304560" imgH="203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976313"/>
            <a:ext cx="8458200" cy="5715000"/>
          </a:xfrm>
        </p:spPr>
        <p:txBody>
          <a:bodyPr/>
          <a:lstStyle/>
          <a:p>
            <a:r>
              <a:rPr lang="en-US" sz="3800"/>
              <a:t>Geometric illustrations of Definition 1 </a:t>
            </a:r>
          </a:p>
          <a:p>
            <a:r>
              <a:rPr lang="en-US" sz="3800"/>
              <a:t>are shown in the figures.</a:t>
            </a:r>
            <a:r>
              <a:rPr lang="en-US"/>
              <a:t> </a:t>
            </a:r>
          </a:p>
          <a:p>
            <a:pPr lvl="1"/>
            <a:r>
              <a:rPr lang="en-US" sz="2400"/>
              <a:t>Notice that there are many ways for the graph of </a:t>
            </a:r>
            <a:r>
              <a:rPr lang="en-US" sz="2400" i="1"/>
              <a:t>f</a:t>
            </a:r>
            <a:r>
              <a:rPr lang="en-US" sz="2400"/>
              <a:t> to approach the line </a:t>
            </a:r>
            <a:r>
              <a:rPr lang="en-US" sz="2400" i="1"/>
              <a:t>y</a:t>
            </a:r>
            <a:r>
              <a:rPr lang="en-US" sz="2400"/>
              <a:t> = </a:t>
            </a:r>
            <a:r>
              <a:rPr lang="en-US" sz="2400" i="1"/>
              <a:t>L</a:t>
            </a:r>
            <a:r>
              <a:rPr lang="en-US" sz="2400"/>
              <a:t> (which is called a horizontal asymptote) as we look to the far right of each graph.</a:t>
            </a:r>
          </a:p>
        </p:txBody>
      </p:sp>
      <p:sp>
        <p:nvSpPr>
          <p:cNvPr id="537609" name="Rectangle 9"/>
          <p:cNvSpPr>
            <a:spLocks noChangeArrowheads="1"/>
          </p:cNvSpPr>
          <p:nvPr/>
        </p:nvSpPr>
        <p:spPr bwMode="auto">
          <a:xfrm>
            <a:off x="762000" y="4614863"/>
            <a:ext cx="8281988" cy="1828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7610" name="Text Box 10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pic>
        <p:nvPicPr>
          <p:cNvPr id="537615" name="Picture 15" descr="0206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730750"/>
            <a:ext cx="815340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987425"/>
            <a:ext cx="8458200" cy="5715000"/>
          </a:xfrm>
        </p:spPr>
        <p:txBody>
          <a:bodyPr/>
          <a:lstStyle/>
          <a:p>
            <a:pPr>
              <a:tabLst>
                <a:tab pos="60325" algn="l"/>
              </a:tabLst>
            </a:pPr>
            <a:r>
              <a:rPr lang="en-US" sz="3400"/>
              <a:t>Referring to the earlier figure, we see that, </a:t>
            </a:r>
          </a:p>
          <a:p>
            <a:pPr>
              <a:tabLst>
                <a:tab pos="60325" algn="l"/>
              </a:tabLst>
            </a:pPr>
            <a:r>
              <a:rPr lang="en-US" sz="3400"/>
              <a:t>for numerically large negative values of </a:t>
            </a:r>
            <a:r>
              <a:rPr lang="en-US" sz="3400" i="1"/>
              <a:t>x</a:t>
            </a:r>
            <a:r>
              <a:rPr lang="en-US" sz="3400"/>
              <a:t>, </a:t>
            </a:r>
          </a:p>
          <a:p>
            <a:pPr>
              <a:tabLst>
                <a:tab pos="60325" algn="l"/>
              </a:tabLst>
            </a:pPr>
            <a:r>
              <a:rPr lang="en-US" sz="3400"/>
              <a:t>the values of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are close to 1.</a:t>
            </a:r>
          </a:p>
          <a:p>
            <a:pPr lvl="1">
              <a:tabLst>
                <a:tab pos="60325" algn="l"/>
              </a:tabLst>
            </a:pPr>
            <a:r>
              <a:rPr lang="en-US" sz="2400"/>
              <a:t>By letting </a:t>
            </a:r>
            <a:r>
              <a:rPr lang="en-US" sz="2400" i="1"/>
              <a:t>x</a:t>
            </a:r>
            <a:r>
              <a:rPr lang="en-US" sz="2400"/>
              <a:t> decrease through negative values without bound, we can make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as close as we like to 1.</a:t>
            </a:r>
          </a:p>
        </p:txBody>
      </p:sp>
      <p:sp>
        <p:nvSpPr>
          <p:cNvPr id="538635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38637" name="Rectangle 13"/>
          <p:cNvSpPr>
            <a:spLocks noChangeArrowheads="1"/>
          </p:cNvSpPr>
          <p:nvPr/>
        </p:nvSpPr>
        <p:spPr bwMode="auto">
          <a:xfrm>
            <a:off x="838200" y="4495800"/>
            <a:ext cx="8102600" cy="2133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38638" name="Picture 14" descr="020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8063" y="4548188"/>
            <a:ext cx="773906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85838"/>
            <a:ext cx="8458200" cy="5715000"/>
          </a:xfrm>
        </p:spPr>
        <p:txBody>
          <a:bodyPr/>
          <a:lstStyle/>
          <a:p>
            <a:r>
              <a:rPr lang="en-US"/>
              <a:t>This is expressed by writing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The general definition is as follows.</a:t>
            </a:r>
          </a:p>
        </p:txBody>
      </p:sp>
      <p:graphicFrame>
        <p:nvGraphicFramePr>
          <p:cNvPr id="606212" name="Object 4"/>
          <p:cNvGraphicFramePr>
            <a:graphicFrameLocks noChangeAspect="1"/>
          </p:cNvGraphicFramePr>
          <p:nvPr/>
        </p:nvGraphicFramePr>
        <p:xfrm>
          <a:off x="3205163" y="1905000"/>
          <a:ext cx="2662237" cy="1295400"/>
        </p:xfrm>
        <a:graphic>
          <a:graphicData uri="http://schemas.openxmlformats.org/presentationml/2006/ole">
            <p:oleObj spid="_x0000_s606212" name="Equation" r:id="rId3" imgW="825480" imgH="419040" progId="Equation.DSMT4">
              <p:embed/>
            </p:oleObj>
          </a:graphicData>
        </a:graphic>
      </p:graphicFrame>
      <p:sp>
        <p:nvSpPr>
          <p:cNvPr id="606213" name="Text Box 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1975" y="976313"/>
            <a:ext cx="8458200" cy="5715000"/>
          </a:xfrm>
        </p:spPr>
        <p:txBody>
          <a:bodyPr/>
          <a:lstStyle/>
          <a:p>
            <a:r>
              <a:rPr lang="en-US"/>
              <a:t>Let </a:t>
            </a:r>
            <a:r>
              <a:rPr lang="en-US" i="1"/>
              <a:t>f</a:t>
            </a:r>
            <a:r>
              <a:rPr lang="en-US"/>
              <a:t> be a function defined on some </a:t>
            </a:r>
          </a:p>
          <a:p>
            <a:r>
              <a:rPr lang="en-US"/>
              <a:t>interval             . </a:t>
            </a:r>
          </a:p>
          <a:p>
            <a:r>
              <a:rPr lang="en-US"/>
              <a:t>Then,</a:t>
            </a:r>
          </a:p>
          <a:p>
            <a:endParaRPr lang="en-US"/>
          </a:p>
          <a:p>
            <a:r>
              <a:rPr lang="en-US"/>
              <a:t>means that the values of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can be</a:t>
            </a:r>
          </a:p>
          <a:p>
            <a:r>
              <a:rPr lang="en-US"/>
              <a:t>made arbitrarily close to </a:t>
            </a:r>
            <a:r>
              <a:rPr lang="en-US" i="1"/>
              <a:t>L</a:t>
            </a:r>
            <a:r>
              <a:rPr lang="en-US"/>
              <a:t> by taking </a:t>
            </a:r>
            <a:r>
              <a:rPr lang="en-US" i="1"/>
              <a:t>x</a:t>
            </a:r>
          </a:p>
          <a:p>
            <a:r>
              <a:rPr lang="en-US"/>
              <a:t>sufficiently large negative.</a:t>
            </a:r>
          </a:p>
        </p:txBody>
      </p:sp>
      <p:graphicFrame>
        <p:nvGraphicFramePr>
          <p:cNvPr id="539654" name="Object 6"/>
          <p:cNvGraphicFramePr>
            <a:graphicFrameLocks noChangeAspect="1"/>
          </p:cNvGraphicFramePr>
          <p:nvPr/>
        </p:nvGraphicFramePr>
        <p:xfrm>
          <a:off x="2124075" y="1662113"/>
          <a:ext cx="1665288" cy="669925"/>
        </p:xfrm>
        <a:graphic>
          <a:graphicData uri="http://schemas.openxmlformats.org/presentationml/2006/ole">
            <p:oleObj spid="_x0000_s539654" name="Equation" r:id="rId3" imgW="507960" imgH="203040" progId="Equation.DSMT4">
              <p:embed/>
            </p:oleObj>
          </a:graphicData>
        </a:graphic>
      </p:graphicFrame>
      <p:graphicFrame>
        <p:nvGraphicFramePr>
          <p:cNvPr id="539655" name="Object 7"/>
          <p:cNvGraphicFramePr>
            <a:graphicFrameLocks noChangeAspect="1"/>
          </p:cNvGraphicFramePr>
          <p:nvPr/>
        </p:nvGraphicFramePr>
        <p:xfrm>
          <a:off x="1971675" y="2657475"/>
          <a:ext cx="2743200" cy="847725"/>
        </p:xfrm>
        <a:graphic>
          <a:graphicData uri="http://schemas.openxmlformats.org/presentationml/2006/ole">
            <p:oleObj spid="_x0000_s539655" name="Equation" r:id="rId4" imgW="863280" imgH="279360" progId="Equation.DSMT4">
              <p:embed/>
            </p:oleObj>
          </a:graphicData>
        </a:graphic>
      </p:graphicFrame>
      <p:sp>
        <p:nvSpPr>
          <p:cNvPr id="539659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39660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2. Definition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1025" y="1004888"/>
            <a:ext cx="8458200" cy="5867400"/>
          </a:xfrm>
        </p:spPr>
        <p:txBody>
          <a:bodyPr/>
          <a:lstStyle/>
          <a:p>
            <a:r>
              <a:rPr lang="en-US"/>
              <a:t>Again, the symbol        does not</a:t>
            </a:r>
          </a:p>
          <a:p>
            <a:r>
              <a:rPr lang="en-US"/>
              <a:t>represent a number.</a:t>
            </a:r>
          </a:p>
          <a:p>
            <a:r>
              <a:rPr lang="en-US"/>
              <a:t>However, the expression                </a:t>
            </a:r>
          </a:p>
          <a:p>
            <a:r>
              <a:rPr lang="en-US"/>
              <a:t>is often read as:</a:t>
            </a:r>
          </a:p>
          <a:p>
            <a:r>
              <a:rPr lang="en-US"/>
              <a:t>“the limit of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), as </a:t>
            </a:r>
            <a:r>
              <a:rPr lang="en-US" i="1"/>
              <a:t>x </a:t>
            </a:r>
            <a:r>
              <a:rPr lang="en-US"/>
              <a:t>approaches </a:t>
            </a:r>
          </a:p>
          <a:p>
            <a:r>
              <a:rPr lang="en-US"/>
              <a:t>negative infinity, is </a:t>
            </a:r>
            <a:r>
              <a:rPr lang="en-US" i="1"/>
              <a:t>L</a:t>
            </a:r>
            <a:r>
              <a:rPr lang="en-US"/>
              <a:t>”</a:t>
            </a:r>
          </a:p>
        </p:txBody>
      </p:sp>
      <p:graphicFrame>
        <p:nvGraphicFramePr>
          <p:cNvPr id="540677" name="Object 5"/>
          <p:cNvGraphicFramePr>
            <a:graphicFrameLocks noChangeAspect="1"/>
          </p:cNvGraphicFramePr>
          <p:nvPr/>
        </p:nvGraphicFramePr>
        <p:xfrm>
          <a:off x="4414838" y="1127125"/>
          <a:ext cx="838200" cy="442913"/>
        </p:xfrm>
        <a:graphic>
          <a:graphicData uri="http://schemas.openxmlformats.org/presentationml/2006/ole">
            <p:oleObj spid="_x0000_s540677" name="Equation" r:id="rId3" imgW="241200" imgH="126720" progId="Equation.DSMT4">
              <p:embed/>
            </p:oleObj>
          </a:graphicData>
        </a:graphic>
      </p:graphicFrame>
      <p:graphicFrame>
        <p:nvGraphicFramePr>
          <p:cNvPr id="540678" name="Object 6"/>
          <p:cNvGraphicFramePr>
            <a:graphicFrameLocks noChangeAspect="1"/>
          </p:cNvGraphicFramePr>
          <p:nvPr/>
        </p:nvGraphicFramePr>
        <p:xfrm>
          <a:off x="5734050" y="2344738"/>
          <a:ext cx="2590800" cy="801687"/>
        </p:xfrm>
        <a:graphic>
          <a:graphicData uri="http://schemas.openxmlformats.org/presentationml/2006/ole">
            <p:oleObj spid="_x0000_s540678" name="Equation" r:id="rId4" imgW="863280" imgH="279360" progId="Equation.DSMT4">
              <p:embed/>
            </p:oleObj>
          </a:graphicData>
        </a:graphic>
      </p:graphicFrame>
      <p:sp>
        <p:nvSpPr>
          <p:cNvPr id="540683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971550"/>
            <a:ext cx="8458200" cy="5715000"/>
          </a:xfrm>
        </p:spPr>
        <p:txBody>
          <a:bodyPr/>
          <a:lstStyle/>
          <a:p>
            <a:r>
              <a:rPr lang="en-US" sz="4000"/>
              <a:t>Definition 2 </a:t>
            </a:r>
          </a:p>
          <a:p>
            <a:r>
              <a:rPr lang="en-US" sz="4000"/>
              <a:t>is illustrated in </a:t>
            </a:r>
          </a:p>
          <a:p>
            <a:r>
              <a:rPr lang="en-US" sz="4000"/>
              <a:t>the figure.</a:t>
            </a:r>
            <a:r>
              <a:rPr lang="en-US">
                <a:solidFill>
                  <a:srgbClr val="AC4600"/>
                </a:solidFill>
              </a:rPr>
              <a:t> </a:t>
            </a:r>
          </a:p>
          <a:p>
            <a:pPr lvl="1"/>
            <a:r>
              <a:rPr lang="en-US" sz="2400"/>
              <a:t>Notice that the graph </a:t>
            </a:r>
            <a:br>
              <a:rPr lang="en-US" sz="2400"/>
            </a:br>
            <a:r>
              <a:rPr lang="en-US" sz="2400"/>
              <a:t>approaches the line </a:t>
            </a:r>
            <a:br>
              <a:rPr lang="en-US" sz="2400"/>
            </a:br>
            <a:r>
              <a:rPr lang="en-US" sz="2400" i="1"/>
              <a:t>y</a:t>
            </a:r>
            <a:r>
              <a:rPr lang="en-US" sz="2400"/>
              <a:t> = </a:t>
            </a:r>
            <a:r>
              <a:rPr lang="en-US" sz="2400" i="1"/>
              <a:t>L</a:t>
            </a:r>
            <a:r>
              <a:rPr lang="en-US" sz="2400"/>
              <a:t> as we look to </a:t>
            </a:r>
            <a:br>
              <a:rPr lang="en-US" sz="2400"/>
            </a:br>
            <a:r>
              <a:rPr lang="en-US" sz="2400"/>
              <a:t>the far left of each </a:t>
            </a:r>
            <a:br>
              <a:rPr lang="en-US" sz="2400"/>
            </a:br>
            <a:r>
              <a:rPr lang="en-US" sz="2400"/>
              <a:t>graph.</a:t>
            </a:r>
          </a:p>
        </p:txBody>
      </p:sp>
      <p:sp>
        <p:nvSpPr>
          <p:cNvPr id="595974" name="Rectangle 6"/>
          <p:cNvSpPr>
            <a:spLocks noChangeArrowheads="1"/>
          </p:cNvSpPr>
          <p:nvPr/>
        </p:nvSpPr>
        <p:spPr bwMode="auto">
          <a:xfrm>
            <a:off x="4543425" y="1143000"/>
            <a:ext cx="4191000" cy="5486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E45C00"/>
              </a:solidFill>
            </a:endParaRPr>
          </a:p>
        </p:txBody>
      </p:sp>
      <p:sp>
        <p:nvSpPr>
          <p:cNvPr id="595975" name="Text Box 7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pic>
        <p:nvPicPr>
          <p:cNvPr id="595976" name="Picture 8" descr="0206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295400"/>
            <a:ext cx="3827463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985838"/>
            <a:ext cx="8458200" cy="5715000"/>
          </a:xfrm>
        </p:spPr>
        <p:txBody>
          <a:bodyPr/>
          <a:lstStyle/>
          <a:p>
            <a:r>
              <a:rPr lang="en-US"/>
              <a:t>The line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L</a:t>
            </a:r>
            <a:r>
              <a:rPr lang="en-US"/>
              <a:t> is called a horizontal</a:t>
            </a:r>
          </a:p>
          <a:p>
            <a:r>
              <a:rPr lang="en-US"/>
              <a:t>asymptote of the curve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if either</a:t>
            </a:r>
          </a:p>
        </p:txBody>
      </p:sp>
      <p:graphicFrame>
        <p:nvGraphicFramePr>
          <p:cNvPr id="541702" name="Object 6"/>
          <p:cNvGraphicFramePr>
            <a:graphicFrameLocks noChangeAspect="1"/>
          </p:cNvGraphicFramePr>
          <p:nvPr/>
        </p:nvGraphicFramePr>
        <p:xfrm>
          <a:off x="1268413" y="3128963"/>
          <a:ext cx="6737350" cy="920750"/>
        </p:xfrm>
        <a:graphic>
          <a:graphicData uri="http://schemas.openxmlformats.org/presentationml/2006/ole">
            <p:oleObj spid="_x0000_s541702" name="Equation" r:id="rId3" imgW="2044440" imgH="279360" progId="Equation.DSMT4">
              <p:embed/>
            </p:oleObj>
          </a:graphicData>
        </a:graphic>
      </p:graphicFrame>
      <p:sp>
        <p:nvSpPr>
          <p:cNvPr id="541708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1709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3. Definition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985838"/>
            <a:ext cx="8558212" cy="5715000"/>
          </a:xfrm>
        </p:spPr>
        <p:txBody>
          <a:bodyPr/>
          <a:lstStyle/>
          <a:p>
            <a:r>
              <a:rPr lang="en-US"/>
              <a:t>For instance, the curve illustrated in </a:t>
            </a:r>
          </a:p>
          <a:p>
            <a:r>
              <a:rPr lang="en-US"/>
              <a:t>the earlier figure has the line </a:t>
            </a:r>
            <a:r>
              <a:rPr lang="en-US" i="1"/>
              <a:t>y</a:t>
            </a:r>
            <a:r>
              <a:rPr lang="en-US"/>
              <a:t> = 1 as </a:t>
            </a:r>
          </a:p>
          <a:p>
            <a:r>
              <a:rPr lang="en-US"/>
              <a:t>a horizontal asymptote because</a:t>
            </a:r>
          </a:p>
        </p:txBody>
      </p:sp>
      <p:graphicFrame>
        <p:nvGraphicFramePr>
          <p:cNvPr id="607236" name="Object 4"/>
          <p:cNvGraphicFramePr>
            <a:graphicFrameLocks noChangeAspect="1"/>
          </p:cNvGraphicFramePr>
          <p:nvPr/>
        </p:nvGraphicFramePr>
        <p:xfrm>
          <a:off x="6005513" y="2809875"/>
          <a:ext cx="2767012" cy="1304925"/>
        </p:xfrm>
        <a:graphic>
          <a:graphicData uri="http://schemas.openxmlformats.org/presentationml/2006/ole">
            <p:oleObj spid="_x0000_s607236" name="Equation" r:id="rId3" imgW="850680" imgH="419040" progId="Equation.DSMT4">
              <p:embed/>
            </p:oleObj>
          </a:graphicData>
        </a:graphic>
      </p:graphicFrame>
      <p:sp>
        <p:nvSpPr>
          <p:cNvPr id="607237" name="Text Box 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607240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3. Definition</a:t>
            </a:r>
          </a:p>
        </p:txBody>
      </p:sp>
      <p:sp>
        <p:nvSpPr>
          <p:cNvPr id="607241" name="Rectangle 9"/>
          <p:cNvSpPr>
            <a:spLocks noChangeArrowheads="1"/>
          </p:cNvSpPr>
          <p:nvPr/>
        </p:nvSpPr>
        <p:spPr bwMode="auto">
          <a:xfrm>
            <a:off x="838200" y="4495800"/>
            <a:ext cx="8102600" cy="2133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07242" name="Picture 10" descr="0206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8063" y="4548188"/>
            <a:ext cx="7739062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6100" y="835025"/>
            <a:ext cx="8458200" cy="5715000"/>
          </a:xfrm>
        </p:spPr>
        <p:txBody>
          <a:bodyPr/>
          <a:lstStyle/>
          <a:p>
            <a:pPr marL="0" indent="0">
              <a:lnSpc>
                <a:spcPct val="130000"/>
              </a:lnSpc>
            </a:pPr>
            <a:r>
              <a:rPr lang="en-US" sz="3800"/>
              <a:t>In Sections 2.2 and 2.4, we investigated infinite limits and </a:t>
            </a:r>
            <a:br>
              <a:rPr lang="en-US" sz="3800"/>
            </a:br>
            <a:r>
              <a:rPr lang="en-US" sz="3800"/>
              <a:t>vertical asymptotes.</a:t>
            </a:r>
          </a:p>
          <a:p>
            <a:pPr lvl="1"/>
            <a:endParaRPr lang="en-US"/>
          </a:p>
          <a:p>
            <a:pPr lvl="1"/>
            <a:r>
              <a:rPr lang="en-US"/>
              <a:t>There, we let </a:t>
            </a:r>
            <a:r>
              <a:rPr lang="en-US" i="1"/>
              <a:t>x</a:t>
            </a:r>
            <a:r>
              <a:rPr lang="en-US"/>
              <a:t> approach a number.</a:t>
            </a:r>
          </a:p>
          <a:p>
            <a:pPr lvl="1"/>
            <a:endParaRPr lang="en-US"/>
          </a:p>
          <a:p>
            <a:pPr lvl="1"/>
            <a:r>
              <a:rPr lang="en-US"/>
              <a:t>The result was that the values of </a:t>
            </a:r>
            <a:r>
              <a:rPr lang="en-US" i="1"/>
              <a:t>y</a:t>
            </a:r>
            <a:r>
              <a:rPr lang="en-US"/>
              <a:t> became arbitrarily large (positive or negative).</a:t>
            </a:r>
          </a:p>
        </p:txBody>
      </p:sp>
      <p:sp>
        <p:nvSpPr>
          <p:cNvPr id="529414" name="Text Box 6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5313" y="857250"/>
            <a:ext cx="8458200" cy="5715000"/>
          </a:xfrm>
        </p:spPr>
        <p:txBody>
          <a:bodyPr/>
          <a:lstStyle/>
          <a:p>
            <a:pPr marL="0" indent="0">
              <a:lnSpc>
                <a:spcPct val="130000"/>
              </a:lnSpc>
            </a:pPr>
            <a:r>
              <a:rPr lang="en-US" sz="3400"/>
              <a:t>The curve </a:t>
            </a:r>
            <a:r>
              <a:rPr lang="en-US" sz="3400" i="1"/>
              <a:t>y</a:t>
            </a:r>
            <a:r>
              <a:rPr lang="en-US" sz="3400"/>
              <a:t> =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sketched here has both </a:t>
            </a:r>
            <a:r>
              <a:rPr lang="en-US" sz="3400" i="1"/>
              <a:t>y</a:t>
            </a:r>
            <a:r>
              <a:rPr lang="en-US" sz="3400"/>
              <a:t> = -1 and </a:t>
            </a:r>
            <a:r>
              <a:rPr lang="en-US" sz="3400" i="1"/>
              <a:t>y</a:t>
            </a:r>
            <a:r>
              <a:rPr lang="en-US" sz="3400"/>
              <a:t> = 2 as horizontal asymptotes.</a:t>
            </a:r>
          </a:p>
          <a:p>
            <a:pPr lvl="1">
              <a:lnSpc>
                <a:spcPct val="130000"/>
              </a:lnSpc>
            </a:pPr>
            <a:endParaRPr lang="en-US"/>
          </a:p>
          <a:p>
            <a:pPr lvl="1">
              <a:lnSpc>
                <a:spcPct val="130000"/>
              </a:lnSpc>
            </a:pPr>
            <a:r>
              <a:rPr lang="en-US"/>
              <a:t>This is because:</a:t>
            </a:r>
          </a:p>
        </p:txBody>
      </p:sp>
      <p:sp>
        <p:nvSpPr>
          <p:cNvPr id="543759" name="Text Box 1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graphicFrame>
        <p:nvGraphicFramePr>
          <p:cNvPr id="543761" name="Object 17"/>
          <p:cNvGraphicFramePr>
            <a:graphicFrameLocks noChangeAspect="1"/>
          </p:cNvGraphicFramePr>
          <p:nvPr/>
        </p:nvGraphicFramePr>
        <p:xfrm>
          <a:off x="3295650" y="3573463"/>
          <a:ext cx="5181600" cy="655637"/>
        </p:xfrm>
        <a:graphic>
          <a:graphicData uri="http://schemas.openxmlformats.org/presentationml/2006/ole">
            <p:oleObj spid="_x0000_s543761" name="Equation" r:id="rId4" imgW="2209680" imgH="279360" progId="Equation.DSMT4">
              <p:embed/>
            </p:oleObj>
          </a:graphicData>
        </a:graphic>
      </p:graphicFrame>
      <p:pic>
        <p:nvPicPr>
          <p:cNvPr id="543762" name="Picture 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22538" y="4552950"/>
            <a:ext cx="6392862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43766" name="Group 22"/>
          <p:cNvGrpSpPr>
            <a:grpSpLocks/>
          </p:cNvGrpSpPr>
          <p:nvPr/>
        </p:nvGrpSpPr>
        <p:grpSpPr bwMode="auto">
          <a:xfrm>
            <a:off x="2432050" y="4433888"/>
            <a:ext cx="6573838" cy="2286000"/>
            <a:chOff x="1532" y="2793"/>
            <a:chExt cx="4141" cy="1440"/>
          </a:xfrm>
        </p:grpSpPr>
        <p:sp>
          <p:nvSpPr>
            <p:cNvPr id="543763" name="Rectangle 19"/>
            <p:cNvSpPr>
              <a:spLocks noChangeArrowheads="1"/>
            </p:cNvSpPr>
            <p:nvPr/>
          </p:nvSpPr>
          <p:spPr bwMode="auto">
            <a:xfrm>
              <a:off x="1532" y="2793"/>
              <a:ext cx="4141" cy="14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solidFill>
                <a:srgbClr val="E45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543765" name="Picture 2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602" y="4062"/>
              <a:ext cx="966" cy="9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1975" y="985838"/>
            <a:ext cx="8458200" cy="5715000"/>
          </a:xfrm>
        </p:spPr>
        <p:txBody>
          <a:bodyPr/>
          <a:lstStyle/>
          <a:p>
            <a:r>
              <a:rPr lang="en-US"/>
              <a:t>Find the infinite limits, limits at infinity,</a:t>
            </a:r>
          </a:p>
          <a:p>
            <a:r>
              <a:rPr lang="en-US"/>
              <a:t>and asymptotes for the function </a:t>
            </a:r>
            <a:r>
              <a:rPr lang="en-US" i="1"/>
              <a:t>f </a:t>
            </a:r>
            <a:r>
              <a:rPr lang="en-US"/>
              <a:t>whose</a:t>
            </a:r>
          </a:p>
          <a:p>
            <a:r>
              <a:rPr lang="en-US"/>
              <a:t>graph is shown in the figure. </a:t>
            </a:r>
          </a:p>
        </p:txBody>
      </p:sp>
      <p:sp>
        <p:nvSpPr>
          <p:cNvPr id="544780" name="Rectangle 12"/>
          <p:cNvSpPr>
            <a:spLocks noChangeArrowheads="1"/>
          </p:cNvSpPr>
          <p:nvPr/>
        </p:nvSpPr>
        <p:spPr bwMode="auto">
          <a:xfrm>
            <a:off x="5181600" y="3429000"/>
            <a:ext cx="37338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4781" name="Text Box 1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4782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pic>
        <p:nvPicPr>
          <p:cNvPr id="544784" name="Picture 16" descr="0206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913" y="3654425"/>
            <a:ext cx="3344862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814" name="Picture 22" descr="0206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913" y="3654425"/>
            <a:ext cx="3344862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3725" y="1004888"/>
            <a:ext cx="8458200" cy="5715000"/>
          </a:xfrm>
        </p:spPr>
        <p:txBody>
          <a:bodyPr/>
          <a:lstStyle/>
          <a:p>
            <a:r>
              <a:rPr lang="en-US"/>
              <a:t>We see that the values of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become </a:t>
            </a:r>
          </a:p>
          <a:p>
            <a:r>
              <a:rPr lang="en-US"/>
              <a:t>large as   	     from both sides.</a:t>
            </a:r>
          </a:p>
          <a:p>
            <a:pPr lvl="1"/>
            <a:endParaRPr lang="en-US"/>
          </a:p>
          <a:p>
            <a:pPr lvl="1"/>
            <a:r>
              <a:rPr lang="en-US"/>
              <a:t>So,</a:t>
            </a:r>
          </a:p>
        </p:txBody>
      </p:sp>
      <p:graphicFrame>
        <p:nvGraphicFramePr>
          <p:cNvPr id="545805" name="Object 13"/>
          <p:cNvGraphicFramePr>
            <a:graphicFrameLocks noChangeAspect="1"/>
          </p:cNvGraphicFramePr>
          <p:nvPr/>
        </p:nvGraphicFramePr>
        <p:xfrm>
          <a:off x="2365375" y="1693863"/>
          <a:ext cx="1611313" cy="579437"/>
        </p:xfrm>
        <a:graphic>
          <a:graphicData uri="http://schemas.openxmlformats.org/presentationml/2006/ole">
            <p:oleObj spid="_x0000_s545805" name="Equation" r:id="rId4" imgW="495000" imgH="177480" progId="Equation.DSMT4">
              <p:embed/>
            </p:oleObj>
          </a:graphicData>
        </a:graphic>
      </p:graphicFrame>
      <p:graphicFrame>
        <p:nvGraphicFramePr>
          <p:cNvPr id="545806" name="Object 14"/>
          <p:cNvGraphicFramePr>
            <a:graphicFrameLocks noChangeAspect="1"/>
          </p:cNvGraphicFramePr>
          <p:nvPr/>
        </p:nvGraphicFramePr>
        <p:xfrm>
          <a:off x="2139950" y="2836863"/>
          <a:ext cx="2138363" cy="701675"/>
        </p:xfrm>
        <a:graphic>
          <a:graphicData uri="http://schemas.openxmlformats.org/presentationml/2006/ole">
            <p:oleObj spid="_x0000_s545806" name="Equation" r:id="rId5" imgW="850900" imgH="279400" progId="Equation.DSMT4">
              <p:embed/>
            </p:oleObj>
          </a:graphicData>
        </a:graphic>
      </p:graphicFrame>
      <p:sp>
        <p:nvSpPr>
          <p:cNvPr id="545807" name="Rectangle 15"/>
          <p:cNvSpPr>
            <a:spLocks noChangeArrowheads="1"/>
          </p:cNvSpPr>
          <p:nvPr/>
        </p:nvSpPr>
        <p:spPr bwMode="auto">
          <a:xfrm>
            <a:off x="5181600" y="3429000"/>
            <a:ext cx="37338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5809" name="Text Box 17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5810" name="Text Box 1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85838"/>
            <a:ext cx="8458200" cy="5715000"/>
          </a:xfrm>
        </p:spPr>
        <p:txBody>
          <a:bodyPr/>
          <a:lstStyle/>
          <a:p>
            <a:r>
              <a:rPr lang="en-US" sz="3400"/>
              <a:t>Notice that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becomes large negative </a:t>
            </a:r>
          </a:p>
          <a:p>
            <a:r>
              <a:rPr lang="en-US" sz="3400"/>
              <a:t>as </a:t>
            </a:r>
            <a:r>
              <a:rPr lang="en-US" sz="3400" i="1"/>
              <a:t>x </a:t>
            </a:r>
            <a:r>
              <a:rPr lang="en-US" sz="3400"/>
              <a:t>approaches 2 from the left, but large </a:t>
            </a:r>
          </a:p>
          <a:p>
            <a:r>
              <a:rPr lang="en-US" sz="3400"/>
              <a:t>positive as </a:t>
            </a:r>
            <a:r>
              <a:rPr lang="en-US" sz="3400" i="1"/>
              <a:t>x </a:t>
            </a:r>
            <a:r>
              <a:rPr lang="en-US" sz="3400"/>
              <a:t>approaches 2 from the right.</a:t>
            </a:r>
            <a:r>
              <a:rPr lang="en-US"/>
              <a:t> </a:t>
            </a:r>
          </a:p>
          <a:p>
            <a:pPr lvl="1"/>
            <a:r>
              <a:rPr lang="en-US" sz="2400"/>
              <a:t>So,</a:t>
            </a:r>
          </a:p>
          <a:p>
            <a:endParaRPr lang="en-US" sz="2400">
              <a:solidFill>
                <a:srgbClr val="AC4600"/>
              </a:solidFill>
            </a:endParaRPr>
          </a:p>
          <a:p>
            <a:pPr lvl="1"/>
            <a:r>
              <a:rPr lang="en-US" sz="2400"/>
              <a:t>Thus, both the lines </a:t>
            </a:r>
            <a:br>
              <a:rPr lang="en-US" sz="2400"/>
            </a:br>
            <a:r>
              <a:rPr lang="en-US" sz="2400" i="1"/>
              <a:t>x</a:t>
            </a:r>
            <a:r>
              <a:rPr lang="en-US" sz="2400"/>
              <a:t> = -1 and </a:t>
            </a:r>
            <a:r>
              <a:rPr lang="en-US" sz="2400" i="1"/>
              <a:t>x</a:t>
            </a:r>
            <a:r>
              <a:rPr lang="en-US" sz="2400"/>
              <a:t> = 2 are </a:t>
            </a:r>
            <a:br>
              <a:rPr lang="en-US" sz="2400"/>
            </a:br>
            <a:r>
              <a:rPr lang="en-US" sz="2400"/>
              <a:t>vertical asymptotes.</a:t>
            </a:r>
            <a:endParaRPr lang="en-US" sz="1800"/>
          </a:p>
        </p:txBody>
      </p:sp>
      <p:graphicFrame>
        <p:nvGraphicFramePr>
          <p:cNvPr id="608260" name="Object 4"/>
          <p:cNvGraphicFramePr>
            <a:graphicFrameLocks noChangeAspect="1"/>
          </p:cNvGraphicFramePr>
          <p:nvPr/>
        </p:nvGraphicFramePr>
        <p:xfrm>
          <a:off x="1900238" y="2881313"/>
          <a:ext cx="4670425" cy="577850"/>
        </p:xfrm>
        <a:graphic>
          <a:graphicData uri="http://schemas.openxmlformats.org/presentationml/2006/ole">
            <p:oleObj spid="_x0000_s608260" name="Equation" r:id="rId3" imgW="2260440" imgH="279360" progId="Equation.DSMT4">
              <p:embed/>
            </p:oleObj>
          </a:graphicData>
        </a:graphic>
      </p:graphicFrame>
      <p:sp>
        <p:nvSpPr>
          <p:cNvPr id="608261" name="Text Box 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60826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608263" name="Rectangle 7"/>
          <p:cNvSpPr>
            <a:spLocks noChangeArrowheads="1"/>
          </p:cNvSpPr>
          <p:nvPr/>
        </p:nvSpPr>
        <p:spPr bwMode="auto">
          <a:xfrm>
            <a:off x="5181600" y="3429000"/>
            <a:ext cx="37338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08265" name="Picture 9" descr="0206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913" y="3654425"/>
            <a:ext cx="3344862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22" name="Rectangle 6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600">
              <a:solidFill>
                <a:srgbClr val="800000"/>
              </a:solidFill>
            </a:endParaRPr>
          </a:p>
        </p:txBody>
      </p:sp>
      <p:sp>
        <p:nvSpPr>
          <p:cNvPr id="546824" name="Rectangle 8"/>
          <p:cNvSpPr>
            <a:spLocks noChangeArrowheads="1"/>
          </p:cNvSpPr>
          <p:nvPr/>
        </p:nvSpPr>
        <p:spPr bwMode="auto">
          <a:xfrm>
            <a:off x="609600" y="1143000"/>
            <a:ext cx="8534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solidFill>
                <a:srgbClr val="AC46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solidFill>
                <a:srgbClr val="AC46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en-US" sz="3600">
              <a:solidFill>
                <a:srgbClr val="800000"/>
              </a:solidFill>
            </a:endParaRPr>
          </a:p>
        </p:txBody>
      </p:sp>
      <p:sp>
        <p:nvSpPr>
          <p:cNvPr id="546826" name="Rectangle 10"/>
          <p:cNvSpPr>
            <a:spLocks noChangeArrowheads="1"/>
          </p:cNvSpPr>
          <p:nvPr/>
        </p:nvSpPr>
        <p:spPr bwMode="auto">
          <a:xfrm>
            <a:off x="590550" y="1001713"/>
            <a:ext cx="8524875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800000"/>
                </a:solidFill>
              </a:rPr>
              <a:t>As </a:t>
            </a:r>
            <a:r>
              <a:rPr lang="en-US" sz="3200" i="1">
                <a:solidFill>
                  <a:srgbClr val="800000"/>
                </a:solidFill>
              </a:rPr>
              <a:t>x </a:t>
            </a:r>
            <a:r>
              <a:rPr lang="en-US" sz="3200">
                <a:solidFill>
                  <a:srgbClr val="800000"/>
                </a:solidFill>
              </a:rPr>
              <a:t>becomes large, it appears that </a:t>
            </a:r>
            <a:r>
              <a:rPr lang="en-US" sz="3200" i="1">
                <a:solidFill>
                  <a:srgbClr val="800000"/>
                </a:solidFill>
              </a:rPr>
              <a:t>f</a:t>
            </a:r>
            <a:r>
              <a:rPr lang="en-US" sz="3200">
                <a:solidFill>
                  <a:srgbClr val="800000"/>
                </a:solidFill>
              </a:rPr>
              <a:t>(</a:t>
            </a:r>
            <a:r>
              <a:rPr lang="en-US" sz="3200" i="1">
                <a:solidFill>
                  <a:srgbClr val="800000"/>
                </a:solidFill>
              </a:rPr>
              <a:t>x</a:t>
            </a:r>
            <a:r>
              <a:rPr lang="en-US" sz="3200">
                <a:solidFill>
                  <a:srgbClr val="800000"/>
                </a:solidFill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800000"/>
                </a:solidFill>
              </a:rPr>
              <a:t>approaches 4.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800000"/>
                </a:solidFill>
              </a:rPr>
              <a:t>However, as </a:t>
            </a:r>
            <a:r>
              <a:rPr lang="en-US" sz="3200" i="1">
                <a:solidFill>
                  <a:srgbClr val="800000"/>
                </a:solidFill>
              </a:rPr>
              <a:t>x </a:t>
            </a:r>
            <a:r>
              <a:rPr lang="en-US" sz="3200">
                <a:solidFill>
                  <a:srgbClr val="800000"/>
                </a:solidFill>
              </a:rPr>
              <a:t>decreases through negative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3200">
                <a:solidFill>
                  <a:srgbClr val="800000"/>
                </a:solidFill>
              </a:rPr>
              <a:t>values, </a:t>
            </a:r>
            <a:r>
              <a:rPr lang="en-US" sz="3200" i="1">
                <a:solidFill>
                  <a:srgbClr val="800000"/>
                </a:solidFill>
              </a:rPr>
              <a:t>f</a:t>
            </a:r>
            <a:r>
              <a:rPr lang="en-US" sz="3200">
                <a:solidFill>
                  <a:srgbClr val="800000"/>
                </a:solidFill>
              </a:rPr>
              <a:t>(</a:t>
            </a:r>
            <a:r>
              <a:rPr lang="en-US" sz="3200" i="1">
                <a:solidFill>
                  <a:srgbClr val="800000"/>
                </a:solidFill>
              </a:rPr>
              <a:t>x</a:t>
            </a:r>
            <a:r>
              <a:rPr lang="en-US" sz="3200">
                <a:solidFill>
                  <a:srgbClr val="800000"/>
                </a:solidFill>
              </a:rPr>
              <a:t>) approaches 2.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solidFill>
                  <a:srgbClr val="AC4600"/>
                </a:solidFill>
              </a:rPr>
              <a:t>So, </a:t>
            </a:r>
            <a:br>
              <a:rPr lang="en-US" sz="2400">
                <a:solidFill>
                  <a:srgbClr val="AC4600"/>
                </a:solidFill>
              </a:rPr>
            </a:br>
            <a:r>
              <a:rPr lang="en-US" sz="2400">
                <a:solidFill>
                  <a:srgbClr val="AC4600"/>
                </a:solidFill>
              </a:rPr>
              <a:t/>
            </a:r>
            <a:br>
              <a:rPr lang="en-US" sz="2400">
                <a:solidFill>
                  <a:srgbClr val="AC4600"/>
                </a:solidFill>
              </a:rPr>
            </a:br>
            <a:r>
              <a:rPr lang="en-US" sz="2400">
                <a:solidFill>
                  <a:srgbClr val="AC4600"/>
                </a:solidFill>
              </a:rPr>
              <a:t>and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endParaRPr lang="en-US" sz="2400">
              <a:solidFill>
                <a:srgbClr val="AC4600"/>
              </a:solidFill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>
                <a:solidFill>
                  <a:srgbClr val="AC4600"/>
                </a:solidFill>
              </a:rPr>
              <a:t>This means that both </a:t>
            </a:r>
            <a:br>
              <a:rPr lang="en-US" sz="2400">
                <a:solidFill>
                  <a:srgbClr val="AC4600"/>
                </a:solidFill>
              </a:rPr>
            </a:br>
            <a:r>
              <a:rPr lang="en-US" sz="2400" i="1">
                <a:solidFill>
                  <a:srgbClr val="AC4600"/>
                </a:solidFill>
              </a:rPr>
              <a:t>y </a:t>
            </a:r>
            <a:r>
              <a:rPr lang="en-US" sz="2400">
                <a:solidFill>
                  <a:srgbClr val="AC4600"/>
                </a:solidFill>
              </a:rPr>
              <a:t>= 4 and </a:t>
            </a:r>
            <a:r>
              <a:rPr lang="en-US" sz="2400" i="1">
                <a:solidFill>
                  <a:srgbClr val="AC4600"/>
                </a:solidFill>
              </a:rPr>
              <a:t>y =</a:t>
            </a:r>
            <a:r>
              <a:rPr lang="en-US" sz="2400">
                <a:solidFill>
                  <a:srgbClr val="AC4600"/>
                </a:solidFill>
              </a:rPr>
              <a:t> 2 are </a:t>
            </a:r>
            <a:br>
              <a:rPr lang="en-US" sz="2400">
                <a:solidFill>
                  <a:srgbClr val="AC4600"/>
                </a:solidFill>
              </a:rPr>
            </a:br>
            <a:r>
              <a:rPr lang="en-US" sz="2400">
                <a:solidFill>
                  <a:srgbClr val="AC4600"/>
                </a:solidFill>
              </a:rPr>
              <a:t>horizontal asymptotes.</a:t>
            </a:r>
          </a:p>
        </p:txBody>
      </p:sp>
      <p:graphicFrame>
        <p:nvGraphicFramePr>
          <p:cNvPr id="546827" name="Object 11"/>
          <p:cNvGraphicFramePr>
            <a:graphicFrameLocks noChangeAspect="1"/>
          </p:cNvGraphicFramePr>
          <p:nvPr/>
        </p:nvGraphicFramePr>
        <p:xfrm>
          <a:off x="1966913" y="3357563"/>
          <a:ext cx="1574800" cy="550862"/>
        </p:xfrm>
        <a:graphic>
          <a:graphicData uri="http://schemas.openxmlformats.org/presentationml/2006/ole">
            <p:oleObj spid="_x0000_s546827" name="Equation" r:id="rId3" imgW="799920" imgH="279360" progId="Equation.DSMT4">
              <p:embed/>
            </p:oleObj>
          </a:graphicData>
        </a:graphic>
      </p:graphicFrame>
      <p:sp>
        <p:nvSpPr>
          <p:cNvPr id="546833" name="Text Box 17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6834" name="Text Box 1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546836" name="Rectangle 20"/>
          <p:cNvSpPr>
            <a:spLocks noChangeArrowheads="1"/>
          </p:cNvSpPr>
          <p:nvPr/>
        </p:nvSpPr>
        <p:spPr bwMode="auto">
          <a:xfrm>
            <a:off x="5181600" y="3429000"/>
            <a:ext cx="37338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546838" name="Object 22"/>
          <p:cNvGraphicFramePr>
            <a:graphicFrameLocks noChangeAspect="1"/>
          </p:cNvGraphicFramePr>
          <p:nvPr/>
        </p:nvGraphicFramePr>
        <p:xfrm>
          <a:off x="2014538" y="4095750"/>
          <a:ext cx="1581150" cy="517525"/>
        </p:xfrm>
        <a:graphic>
          <a:graphicData uri="http://schemas.openxmlformats.org/presentationml/2006/ole">
            <p:oleObj spid="_x0000_s546838" name="Equation" r:id="rId4" imgW="850680" imgH="279360" progId="Equation.DSMT4">
              <p:embed/>
            </p:oleObj>
          </a:graphicData>
        </a:graphic>
      </p:graphicFrame>
      <p:pic>
        <p:nvPicPr>
          <p:cNvPr id="546840" name="Picture 24" descr="0206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913" y="3654425"/>
            <a:ext cx="3344862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813" y="941388"/>
            <a:ext cx="8458200" cy="5916612"/>
          </a:xfrm>
        </p:spPr>
        <p:txBody>
          <a:bodyPr/>
          <a:lstStyle/>
          <a:p>
            <a:r>
              <a:rPr lang="en-US" sz="4800"/>
              <a:t>Find         and</a:t>
            </a:r>
            <a:r>
              <a:rPr lang="en-US" sz="4000"/>
              <a:t>  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Observe that, when </a:t>
            </a:r>
            <a:r>
              <a:rPr lang="en-US" sz="2400" i="1"/>
              <a:t>x</a:t>
            </a:r>
            <a:r>
              <a:rPr lang="en-US" sz="2400"/>
              <a:t> is large, 1/</a:t>
            </a:r>
            <a:r>
              <a:rPr lang="en-US" sz="2400" i="1"/>
              <a:t>x</a:t>
            </a:r>
            <a:r>
              <a:rPr lang="en-US" sz="2400"/>
              <a:t> is small.</a:t>
            </a:r>
          </a:p>
          <a:p>
            <a:pPr lvl="1"/>
            <a:r>
              <a:rPr lang="en-US" sz="2400"/>
              <a:t>For instance, 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In fact, by taking </a:t>
            </a:r>
            <a:r>
              <a:rPr lang="en-US" sz="2400" i="1"/>
              <a:t>x</a:t>
            </a:r>
            <a:r>
              <a:rPr lang="en-US" sz="2400"/>
              <a:t> large enough, we can make 1/</a:t>
            </a:r>
            <a:r>
              <a:rPr lang="en-US" sz="2400" i="1"/>
              <a:t>x</a:t>
            </a:r>
            <a:r>
              <a:rPr lang="en-US" sz="2400"/>
              <a:t> as close to 0 as we please.</a:t>
            </a:r>
          </a:p>
          <a:p>
            <a:pPr lvl="1"/>
            <a:r>
              <a:rPr lang="en-US" sz="2400"/>
              <a:t>Therefore, according to Definition 1, we have</a:t>
            </a:r>
          </a:p>
        </p:txBody>
      </p:sp>
      <p:graphicFrame>
        <p:nvGraphicFramePr>
          <p:cNvPr id="547846" name="Object 6"/>
          <p:cNvGraphicFramePr>
            <a:graphicFrameLocks noChangeAspect="1"/>
          </p:cNvGraphicFramePr>
          <p:nvPr/>
        </p:nvGraphicFramePr>
        <p:xfrm>
          <a:off x="1905000" y="762000"/>
          <a:ext cx="1435100" cy="1370013"/>
        </p:xfrm>
        <a:graphic>
          <a:graphicData uri="http://schemas.openxmlformats.org/presentationml/2006/ole">
            <p:oleObj spid="_x0000_s547846" name="Equation" r:id="rId3" imgW="380880" imgH="393480" progId="Equation.DSMT4">
              <p:embed/>
            </p:oleObj>
          </a:graphicData>
        </a:graphic>
      </p:graphicFrame>
      <p:graphicFrame>
        <p:nvGraphicFramePr>
          <p:cNvPr id="547847" name="Object 7"/>
          <p:cNvGraphicFramePr>
            <a:graphicFrameLocks noChangeAspect="1"/>
          </p:cNvGraphicFramePr>
          <p:nvPr/>
        </p:nvGraphicFramePr>
        <p:xfrm>
          <a:off x="4495800" y="762000"/>
          <a:ext cx="1600200" cy="1395413"/>
        </p:xfrm>
        <a:graphic>
          <a:graphicData uri="http://schemas.openxmlformats.org/presentationml/2006/ole">
            <p:oleObj spid="_x0000_s547847" name="Equation" r:id="rId4" imgW="419040" imgH="393480" progId="Equation.DSMT4">
              <p:embed/>
            </p:oleObj>
          </a:graphicData>
        </a:graphic>
      </p:graphicFrame>
      <p:graphicFrame>
        <p:nvGraphicFramePr>
          <p:cNvPr id="547848" name="Object 8"/>
          <p:cNvGraphicFramePr>
            <a:graphicFrameLocks noChangeAspect="1"/>
          </p:cNvGraphicFramePr>
          <p:nvPr/>
        </p:nvGraphicFramePr>
        <p:xfrm>
          <a:off x="1408113" y="3443288"/>
          <a:ext cx="6710362" cy="814387"/>
        </p:xfrm>
        <a:graphic>
          <a:graphicData uri="http://schemas.openxmlformats.org/presentationml/2006/ole">
            <p:oleObj spid="_x0000_s547848" name="Equation" r:id="rId5" imgW="3454200" imgH="419040" progId="Equation.DSMT4">
              <p:embed/>
            </p:oleObj>
          </a:graphicData>
        </a:graphic>
      </p:graphicFrame>
      <p:sp>
        <p:nvSpPr>
          <p:cNvPr id="547853" name="Text Box 1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7854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graphicFrame>
        <p:nvGraphicFramePr>
          <p:cNvPr id="547855" name="Object 15"/>
          <p:cNvGraphicFramePr>
            <a:graphicFrameLocks noChangeAspect="1"/>
          </p:cNvGraphicFramePr>
          <p:nvPr/>
        </p:nvGraphicFramePr>
        <p:xfrm>
          <a:off x="7529513" y="5033963"/>
          <a:ext cx="1168400" cy="754062"/>
        </p:xfrm>
        <a:graphic>
          <a:graphicData uri="http://schemas.openxmlformats.org/presentationml/2006/ole">
            <p:oleObj spid="_x0000_s547855" name="Equation" r:id="rId6" imgW="60948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1975" y="1003300"/>
            <a:ext cx="8458200" cy="5715000"/>
          </a:xfrm>
        </p:spPr>
        <p:txBody>
          <a:bodyPr/>
          <a:lstStyle/>
          <a:p>
            <a:r>
              <a:rPr lang="en-US"/>
              <a:t>Similar reasoning shows that, when </a:t>
            </a:r>
            <a:r>
              <a:rPr lang="en-US" i="1"/>
              <a:t>x</a:t>
            </a:r>
            <a:r>
              <a:rPr lang="en-US"/>
              <a:t> </a:t>
            </a:r>
          </a:p>
          <a:p>
            <a:r>
              <a:rPr lang="en-US"/>
              <a:t>is large negative, 1/</a:t>
            </a:r>
            <a:r>
              <a:rPr lang="en-US" i="1"/>
              <a:t>x</a:t>
            </a:r>
            <a:r>
              <a:rPr lang="en-US"/>
              <a:t> is small negative.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So, we also have</a:t>
            </a:r>
          </a:p>
          <a:p>
            <a:pPr lvl="1"/>
            <a:r>
              <a:rPr lang="en-US" sz="2400"/>
              <a:t>It follows that the line </a:t>
            </a:r>
            <a:r>
              <a:rPr lang="en-US" sz="2400" i="1"/>
              <a:t>y</a:t>
            </a:r>
            <a:r>
              <a:rPr lang="en-US" sz="2400"/>
              <a:t> = 0 (the </a:t>
            </a:r>
            <a:r>
              <a:rPr lang="en-US" sz="2400" i="1"/>
              <a:t>x</a:t>
            </a:r>
            <a:r>
              <a:rPr lang="en-US" sz="2400"/>
              <a:t>-axis) is a horizontal asymptote of the curve </a:t>
            </a:r>
            <a:r>
              <a:rPr lang="en-US" sz="2400" i="1"/>
              <a:t>y</a:t>
            </a:r>
            <a:r>
              <a:rPr lang="en-US" sz="2400"/>
              <a:t> = 1/</a:t>
            </a:r>
            <a:r>
              <a:rPr lang="en-US" sz="2400" i="1"/>
              <a:t>x</a:t>
            </a:r>
            <a:r>
              <a:rPr lang="en-US" sz="2400"/>
              <a:t>.</a:t>
            </a:r>
          </a:p>
          <a:p>
            <a:pPr lvl="1"/>
            <a:r>
              <a:rPr lang="en-US" sz="2400"/>
              <a:t>This is an equilateral hyperbola.</a:t>
            </a:r>
          </a:p>
        </p:txBody>
      </p:sp>
      <p:graphicFrame>
        <p:nvGraphicFramePr>
          <p:cNvPr id="548871" name="Object 7"/>
          <p:cNvGraphicFramePr>
            <a:graphicFrameLocks noChangeAspect="1"/>
          </p:cNvGraphicFramePr>
          <p:nvPr/>
        </p:nvGraphicFramePr>
        <p:xfrm>
          <a:off x="3771900" y="2538413"/>
          <a:ext cx="1219200" cy="741362"/>
        </p:xfrm>
        <a:graphic>
          <a:graphicData uri="http://schemas.openxmlformats.org/presentationml/2006/ole">
            <p:oleObj spid="_x0000_s548871" name="Equation" r:id="rId3" imgW="647640" imgH="393480" progId="Equation.DSMT4">
              <p:embed/>
            </p:oleObj>
          </a:graphicData>
        </a:graphic>
      </p:graphicFrame>
      <p:sp>
        <p:nvSpPr>
          <p:cNvPr id="548876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48877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sp>
        <p:nvSpPr>
          <p:cNvPr id="548879" name="Rectangle 15"/>
          <p:cNvSpPr>
            <a:spLocks noChangeArrowheads="1"/>
          </p:cNvSpPr>
          <p:nvPr/>
        </p:nvSpPr>
        <p:spPr bwMode="auto">
          <a:xfrm>
            <a:off x="5791200" y="3962400"/>
            <a:ext cx="3124200" cy="26670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48880" name="Picture 16" descr="0206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038600"/>
            <a:ext cx="2813050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971550"/>
            <a:ext cx="8458200" cy="5715000"/>
          </a:xfrm>
        </p:spPr>
        <p:txBody>
          <a:bodyPr/>
          <a:lstStyle/>
          <a:p>
            <a:r>
              <a:rPr lang="en-US" sz="4000"/>
              <a:t>Most of the Limit Laws given </a:t>
            </a:r>
          </a:p>
          <a:p>
            <a:r>
              <a:rPr lang="en-US" sz="4000"/>
              <a:t>in Section 2.3 also hold for limits </a:t>
            </a:r>
          </a:p>
          <a:p>
            <a:r>
              <a:rPr lang="en-US" sz="4000"/>
              <a:t>at infinity.</a:t>
            </a:r>
          </a:p>
          <a:p>
            <a:pPr lvl="1"/>
            <a:r>
              <a:rPr lang="en-US" sz="2400"/>
              <a:t>It can be proved that the Limit Laws (with the exception of Laws 9 and 10) are also valid if           is replaced by    		or                . </a:t>
            </a:r>
          </a:p>
          <a:p>
            <a:pPr lvl="1"/>
            <a:r>
              <a:rPr lang="en-US" sz="2400"/>
              <a:t>In particular, if we combine Laws 6 and 11 with the results of Example 2, we obtain the following important rule for calculating limits.</a:t>
            </a:r>
            <a:endParaRPr lang="en-US" sz="1800"/>
          </a:p>
        </p:txBody>
      </p:sp>
      <p:graphicFrame>
        <p:nvGraphicFramePr>
          <p:cNvPr id="550917" name="Object 5"/>
          <p:cNvGraphicFramePr>
            <a:graphicFrameLocks noChangeAspect="1"/>
          </p:cNvGraphicFramePr>
          <p:nvPr/>
        </p:nvGraphicFramePr>
        <p:xfrm>
          <a:off x="6019800" y="3605213"/>
          <a:ext cx="838200" cy="279400"/>
        </p:xfrm>
        <a:graphic>
          <a:graphicData uri="http://schemas.openxmlformats.org/presentationml/2006/ole">
            <p:oleObj spid="_x0000_s550917" name="Equation" r:id="rId3" imgW="419040" imgH="139680" progId="Equation.DSMT4">
              <p:embed/>
            </p:oleObj>
          </a:graphicData>
        </a:graphic>
      </p:graphicFrame>
      <p:graphicFrame>
        <p:nvGraphicFramePr>
          <p:cNvPr id="550918" name="Object 6"/>
          <p:cNvGraphicFramePr>
            <a:graphicFrameLocks noChangeAspect="1"/>
          </p:cNvGraphicFramePr>
          <p:nvPr/>
        </p:nvGraphicFramePr>
        <p:xfrm>
          <a:off x="2824163" y="3935413"/>
          <a:ext cx="1271587" cy="333375"/>
        </p:xfrm>
        <a:graphic>
          <a:graphicData uri="http://schemas.openxmlformats.org/presentationml/2006/ole">
            <p:oleObj spid="_x0000_s550918" name="Equation" r:id="rId4" imgW="533160" imgH="139680" progId="Equation.DSMT4">
              <p:embed/>
            </p:oleObj>
          </a:graphicData>
        </a:graphic>
      </p:graphicFrame>
      <p:graphicFrame>
        <p:nvGraphicFramePr>
          <p:cNvPr id="550919" name="Object 7"/>
          <p:cNvGraphicFramePr>
            <a:graphicFrameLocks noChangeAspect="1"/>
          </p:cNvGraphicFramePr>
          <p:nvPr/>
        </p:nvGraphicFramePr>
        <p:xfrm>
          <a:off x="1376363" y="3943350"/>
          <a:ext cx="1066800" cy="334963"/>
        </p:xfrm>
        <a:graphic>
          <a:graphicData uri="http://schemas.openxmlformats.org/presentationml/2006/ole">
            <p:oleObj spid="_x0000_s550919" name="Equation" r:id="rId5" imgW="444240" imgH="139680" progId="Equation.DSMT4">
              <p:embed/>
            </p:oleObj>
          </a:graphicData>
        </a:graphic>
      </p:graphicFrame>
      <p:sp>
        <p:nvSpPr>
          <p:cNvPr id="550923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85838"/>
            <a:ext cx="8458200" cy="5715000"/>
          </a:xfrm>
        </p:spPr>
        <p:txBody>
          <a:bodyPr/>
          <a:lstStyle/>
          <a:p>
            <a:r>
              <a:rPr lang="en-US"/>
              <a:t>If </a:t>
            </a:r>
            <a:r>
              <a:rPr lang="en-US" i="1"/>
              <a:t>r</a:t>
            </a:r>
            <a:r>
              <a:rPr lang="en-US"/>
              <a:t> &gt; 0 is a rational number, then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If </a:t>
            </a:r>
            <a:r>
              <a:rPr lang="en-US" i="1"/>
              <a:t>r</a:t>
            </a:r>
            <a:r>
              <a:rPr lang="en-US"/>
              <a:t> &gt; 0 is a rational number such that </a:t>
            </a:r>
            <a:r>
              <a:rPr lang="en-US" i="1"/>
              <a:t>x</a:t>
            </a:r>
            <a:r>
              <a:rPr lang="en-US" i="1" baseline="30000"/>
              <a:t>r</a:t>
            </a:r>
            <a:r>
              <a:rPr lang="en-US"/>
              <a:t> </a:t>
            </a:r>
          </a:p>
          <a:p>
            <a:r>
              <a:rPr lang="en-US"/>
              <a:t>is defined for all </a:t>
            </a:r>
            <a:r>
              <a:rPr lang="en-US" i="1"/>
              <a:t>x</a:t>
            </a:r>
            <a:r>
              <a:rPr lang="en-US"/>
              <a:t>, then</a:t>
            </a:r>
          </a:p>
        </p:txBody>
      </p:sp>
      <p:graphicFrame>
        <p:nvGraphicFramePr>
          <p:cNvPr id="551942" name="Object 6"/>
          <p:cNvGraphicFramePr>
            <a:graphicFrameLocks noChangeAspect="1"/>
          </p:cNvGraphicFramePr>
          <p:nvPr/>
        </p:nvGraphicFramePr>
        <p:xfrm>
          <a:off x="3419475" y="1668463"/>
          <a:ext cx="2057400" cy="1225550"/>
        </p:xfrm>
        <a:graphic>
          <a:graphicData uri="http://schemas.openxmlformats.org/presentationml/2006/ole">
            <p:oleObj spid="_x0000_s551942" name="Equation" r:id="rId3" imgW="660240" imgH="393480" progId="Equation.DSMT4">
              <p:embed/>
            </p:oleObj>
          </a:graphicData>
        </a:graphic>
      </p:graphicFrame>
      <p:graphicFrame>
        <p:nvGraphicFramePr>
          <p:cNvPr id="551943" name="Object 7"/>
          <p:cNvGraphicFramePr>
            <a:graphicFrameLocks noChangeAspect="1"/>
          </p:cNvGraphicFramePr>
          <p:nvPr/>
        </p:nvGraphicFramePr>
        <p:xfrm>
          <a:off x="3398838" y="4572000"/>
          <a:ext cx="2106612" cy="1165225"/>
        </p:xfrm>
        <a:graphic>
          <a:graphicData uri="http://schemas.openxmlformats.org/presentationml/2006/ole">
            <p:oleObj spid="_x0000_s551943" name="Equation" r:id="rId4" imgW="711000" imgH="393480" progId="Equation.DSMT4">
              <p:embed/>
            </p:oleObj>
          </a:graphicData>
        </a:graphic>
      </p:graphicFrame>
      <p:sp>
        <p:nvSpPr>
          <p:cNvPr id="551947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1948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5. Theorem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000125"/>
            <a:ext cx="8458200" cy="5715000"/>
          </a:xfrm>
        </p:spPr>
        <p:txBody>
          <a:bodyPr/>
          <a:lstStyle/>
          <a:p>
            <a:r>
              <a:rPr lang="en-US"/>
              <a:t>Evaluate</a:t>
            </a:r>
          </a:p>
          <a:p>
            <a:endParaRPr lang="en-US"/>
          </a:p>
          <a:p>
            <a:r>
              <a:rPr lang="en-US"/>
              <a:t>and indicate which properties of limits </a:t>
            </a:r>
          </a:p>
          <a:p>
            <a:r>
              <a:rPr lang="en-US"/>
              <a:t>are used at each stage.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As x becomes large, both numerator and denominator become large.</a:t>
            </a:r>
          </a:p>
          <a:p>
            <a:pPr lvl="1"/>
            <a:r>
              <a:rPr lang="en-US" sz="2400"/>
              <a:t>So, it isn’t obvious what happens to their ratio. </a:t>
            </a:r>
          </a:p>
          <a:p>
            <a:pPr lvl="1"/>
            <a:r>
              <a:rPr lang="en-US" sz="2400"/>
              <a:t>We need to do some preliminary algebra.</a:t>
            </a:r>
          </a:p>
        </p:txBody>
      </p:sp>
      <p:graphicFrame>
        <p:nvGraphicFramePr>
          <p:cNvPr id="552966" name="Object 6"/>
          <p:cNvGraphicFramePr>
            <a:graphicFrameLocks noChangeAspect="1"/>
          </p:cNvGraphicFramePr>
          <p:nvPr/>
        </p:nvGraphicFramePr>
        <p:xfrm>
          <a:off x="2600325" y="876300"/>
          <a:ext cx="2895600" cy="1223963"/>
        </p:xfrm>
        <a:graphic>
          <a:graphicData uri="http://schemas.openxmlformats.org/presentationml/2006/ole">
            <p:oleObj spid="_x0000_s552966" name="Equation" r:id="rId3" imgW="990360" imgH="419040" progId="Equation.DSMT4">
              <p:embed/>
            </p:oleObj>
          </a:graphicData>
        </a:graphic>
      </p:graphicFrame>
      <p:sp>
        <p:nvSpPr>
          <p:cNvPr id="552971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2972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61975" y="850900"/>
            <a:ext cx="8458200" cy="5715000"/>
          </a:xfrm>
        </p:spPr>
        <p:txBody>
          <a:bodyPr/>
          <a:lstStyle/>
          <a:p>
            <a:pPr marL="0" indent="0">
              <a:lnSpc>
                <a:spcPct val="130000"/>
              </a:lnSpc>
            </a:pPr>
            <a:r>
              <a:rPr lang="en-US"/>
              <a:t>In this section, we let become </a:t>
            </a:r>
            <a:r>
              <a:rPr lang="en-US" i="1"/>
              <a:t>x</a:t>
            </a:r>
            <a:r>
              <a:rPr lang="en-US"/>
              <a:t> arbitrarily large (positive or negative) and see what happens to </a:t>
            </a:r>
            <a:r>
              <a:rPr lang="en-US" i="1"/>
              <a:t>y</a:t>
            </a:r>
            <a:r>
              <a:rPr lang="en-US"/>
              <a:t>.</a:t>
            </a:r>
          </a:p>
          <a:p>
            <a:pPr lvl="1"/>
            <a:endParaRPr lang="en-US"/>
          </a:p>
          <a:p>
            <a:pPr lvl="1"/>
            <a:r>
              <a:rPr lang="en-US"/>
              <a:t>We will find it very useful to consider this </a:t>
            </a:r>
            <a:br>
              <a:rPr lang="en-US"/>
            </a:br>
            <a:r>
              <a:rPr lang="en-US"/>
              <a:t>so-called end behavior</a:t>
            </a:r>
            <a:r>
              <a:rPr lang="en-US" i="1"/>
              <a:t> </a:t>
            </a:r>
            <a:r>
              <a:rPr lang="en-US"/>
              <a:t>when sketching graphs.</a:t>
            </a:r>
          </a:p>
        </p:txBody>
      </p:sp>
      <p:sp>
        <p:nvSpPr>
          <p:cNvPr id="619523" name="Text Box 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1014413"/>
            <a:ext cx="8458200" cy="5715000"/>
          </a:xfrm>
        </p:spPr>
        <p:txBody>
          <a:bodyPr/>
          <a:lstStyle/>
          <a:p>
            <a:r>
              <a:rPr lang="en-US" sz="3200"/>
              <a:t>To evaluate the limit at infinity of any rational </a:t>
            </a:r>
          </a:p>
          <a:p>
            <a:r>
              <a:rPr lang="en-US" sz="3200"/>
              <a:t>function, we first divide both the numerator </a:t>
            </a:r>
          </a:p>
          <a:p>
            <a:r>
              <a:rPr lang="en-US" sz="3200"/>
              <a:t>and denominator by the highest power of </a:t>
            </a:r>
            <a:r>
              <a:rPr lang="en-US" sz="3200" i="1"/>
              <a:t>x</a:t>
            </a:r>
            <a:r>
              <a:rPr lang="en-US" sz="3200"/>
              <a:t> </a:t>
            </a:r>
          </a:p>
          <a:p>
            <a:r>
              <a:rPr lang="en-US" sz="3200"/>
              <a:t>that occurs in the denominator.</a:t>
            </a:r>
            <a:r>
              <a:rPr lang="en-US" sz="3200">
                <a:solidFill>
                  <a:srgbClr val="AC4600"/>
                </a:solidFill>
              </a:rPr>
              <a:t> </a:t>
            </a:r>
          </a:p>
          <a:p>
            <a:pPr lvl="1"/>
            <a:r>
              <a:rPr lang="en-US" sz="2400"/>
              <a:t>We may assume that         , since we are interested </a:t>
            </a:r>
            <a:br>
              <a:rPr lang="en-US" sz="2400"/>
            </a:br>
            <a:r>
              <a:rPr lang="en-US" sz="2400"/>
              <a:t>in only large values of </a:t>
            </a:r>
            <a:r>
              <a:rPr lang="en-US" sz="2400" i="1"/>
              <a:t>x</a:t>
            </a:r>
            <a:r>
              <a:rPr lang="en-US" sz="2400"/>
              <a:t>.</a:t>
            </a:r>
          </a:p>
        </p:txBody>
      </p:sp>
      <p:graphicFrame>
        <p:nvGraphicFramePr>
          <p:cNvPr id="553990" name="Object 6"/>
          <p:cNvGraphicFramePr>
            <a:graphicFrameLocks noChangeAspect="1"/>
          </p:cNvGraphicFramePr>
          <p:nvPr/>
        </p:nvGraphicFramePr>
        <p:xfrm>
          <a:off x="4343400" y="3343275"/>
          <a:ext cx="762000" cy="381000"/>
        </p:xfrm>
        <a:graphic>
          <a:graphicData uri="http://schemas.openxmlformats.org/presentationml/2006/ole">
            <p:oleObj spid="_x0000_s553990" name="Equation" r:id="rId3" imgW="355320" imgH="177480" progId="Equation.DSMT4">
              <p:embed/>
            </p:oleObj>
          </a:graphicData>
        </a:graphic>
      </p:graphicFrame>
      <p:sp>
        <p:nvSpPr>
          <p:cNvPr id="553996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3997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1000125"/>
            <a:ext cx="8458200" cy="5715000"/>
          </a:xfrm>
        </p:spPr>
        <p:txBody>
          <a:bodyPr/>
          <a:lstStyle/>
          <a:p>
            <a:r>
              <a:rPr lang="en-US" sz="3200"/>
              <a:t>In this case, the highest power of </a:t>
            </a:r>
            <a:r>
              <a:rPr lang="en-US" sz="3200" i="1"/>
              <a:t>x</a:t>
            </a:r>
            <a:r>
              <a:rPr lang="en-US" sz="3200"/>
              <a:t> in the </a:t>
            </a:r>
          </a:p>
          <a:p>
            <a:r>
              <a:rPr lang="en-US" sz="3200"/>
              <a:t>denominator is </a:t>
            </a:r>
            <a:r>
              <a:rPr lang="en-US" sz="3200" i="1"/>
              <a:t>x</a:t>
            </a:r>
            <a:r>
              <a:rPr lang="en-US" sz="3200" baseline="30000"/>
              <a:t>2</a:t>
            </a:r>
            <a:r>
              <a:rPr lang="en-US" sz="3200"/>
              <a:t>. So, we have:</a:t>
            </a:r>
          </a:p>
        </p:txBody>
      </p:sp>
      <p:graphicFrame>
        <p:nvGraphicFramePr>
          <p:cNvPr id="601094" name="Object 6"/>
          <p:cNvGraphicFramePr>
            <a:graphicFrameLocks noChangeAspect="1"/>
          </p:cNvGraphicFramePr>
          <p:nvPr/>
        </p:nvGraphicFramePr>
        <p:xfrm>
          <a:off x="609600" y="2284413"/>
          <a:ext cx="8305800" cy="2108200"/>
        </p:xfrm>
        <a:graphic>
          <a:graphicData uri="http://schemas.openxmlformats.org/presentationml/2006/ole">
            <p:oleObj spid="_x0000_s601094" name="Equation" r:id="rId3" imgW="3200400" imgH="812520" progId="Equation.DSMT4">
              <p:embed/>
            </p:oleObj>
          </a:graphicData>
        </a:graphic>
      </p:graphicFrame>
      <p:sp>
        <p:nvSpPr>
          <p:cNvPr id="601096" name="Text Box 8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601097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5019" name="Object 11"/>
          <p:cNvGraphicFramePr>
            <a:graphicFrameLocks noChangeAspect="1"/>
          </p:cNvGraphicFramePr>
          <p:nvPr/>
        </p:nvGraphicFramePr>
        <p:xfrm>
          <a:off x="644525" y="4505325"/>
          <a:ext cx="7688263" cy="1608138"/>
        </p:xfrm>
        <a:graphic>
          <a:graphicData uri="http://schemas.openxmlformats.org/presentationml/2006/ole">
            <p:oleObj spid="_x0000_s555019" name="Equation" r:id="rId3" imgW="3886200" imgH="812520" progId="Equation.DSMT4">
              <p:embed/>
            </p:oleObj>
          </a:graphicData>
        </a:graphic>
      </p:graphicFrame>
      <p:graphicFrame>
        <p:nvGraphicFramePr>
          <p:cNvPr id="555023" name="Object 15"/>
          <p:cNvGraphicFramePr>
            <a:graphicFrameLocks noChangeAspect="1"/>
          </p:cNvGraphicFramePr>
          <p:nvPr/>
        </p:nvGraphicFramePr>
        <p:xfrm>
          <a:off x="647700" y="2824163"/>
          <a:ext cx="6894513" cy="1522412"/>
        </p:xfrm>
        <a:graphic>
          <a:graphicData uri="http://schemas.openxmlformats.org/presentationml/2006/ole">
            <p:oleObj spid="_x0000_s555023" name="Equation" r:id="rId4" imgW="3568680" imgH="787320" progId="Equation.DSMT4">
              <p:embed/>
            </p:oleObj>
          </a:graphicData>
        </a:graphic>
      </p:graphicFrame>
      <p:sp>
        <p:nvSpPr>
          <p:cNvPr id="555024" name="Text Box 16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5025" name="Text Box 1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graphicFrame>
        <p:nvGraphicFramePr>
          <p:cNvPr id="555026" name="Object 18"/>
          <p:cNvGraphicFramePr>
            <a:graphicFrameLocks noChangeAspect="1"/>
          </p:cNvGraphicFramePr>
          <p:nvPr/>
        </p:nvGraphicFramePr>
        <p:xfrm>
          <a:off x="655638" y="1071563"/>
          <a:ext cx="5634037" cy="1657350"/>
        </p:xfrm>
        <a:graphic>
          <a:graphicData uri="http://schemas.openxmlformats.org/presentationml/2006/ole">
            <p:oleObj spid="_x0000_s555026" name="Equation" r:id="rId5" imgW="2933640" imgH="8632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85838"/>
            <a:ext cx="8558213" cy="5715000"/>
          </a:xfrm>
        </p:spPr>
        <p:txBody>
          <a:bodyPr/>
          <a:lstStyle/>
          <a:p>
            <a:r>
              <a:rPr lang="en-US"/>
              <a:t>A similar calculation shows that the limit </a:t>
            </a:r>
          </a:p>
          <a:p>
            <a:r>
              <a:rPr lang="en-US"/>
              <a:t>as      	    is also     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figure illustrates the results of these calculations </a:t>
            </a:r>
            <a:br>
              <a:rPr lang="en-US" sz="2400"/>
            </a:br>
            <a:r>
              <a:rPr lang="en-US" sz="2400"/>
              <a:t>by showing how the graph </a:t>
            </a:r>
            <a:br>
              <a:rPr lang="en-US" sz="2400"/>
            </a:br>
            <a:r>
              <a:rPr lang="en-US" sz="2400"/>
              <a:t>of the given rational function </a:t>
            </a:r>
            <a:br>
              <a:rPr lang="en-US" sz="2400"/>
            </a:br>
            <a:r>
              <a:rPr lang="en-US" sz="2400"/>
              <a:t>approaches the horizontal </a:t>
            </a:r>
            <a:br>
              <a:rPr lang="en-US" sz="2400"/>
            </a:br>
            <a:r>
              <a:rPr lang="en-US" sz="2400"/>
              <a:t>asymptote</a:t>
            </a:r>
          </a:p>
        </p:txBody>
      </p:sp>
      <p:graphicFrame>
        <p:nvGraphicFramePr>
          <p:cNvPr id="556039" name="Object 7"/>
          <p:cNvGraphicFramePr>
            <a:graphicFrameLocks noChangeAspect="1"/>
          </p:cNvGraphicFramePr>
          <p:nvPr/>
        </p:nvGraphicFramePr>
        <p:xfrm>
          <a:off x="1192213" y="1762125"/>
          <a:ext cx="1560512" cy="487363"/>
        </p:xfrm>
        <a:graphic>
          <a:graphicData uri="http://schemas.openxmlformats.org/presentationml/2006/ole">
            <p:oleObj spid="_x0000_s556039" name="Equation" r:id="rId3" imgW="545760" imgH="139680" progId="Equation.DSMT4">
              <p:embed/>
            </p:oleObj>
          </a:graphicData>
        </a:graphic>
      </p:graphicFrame>
      <p:graphicFrame>
        <p:nvGraphicFramePr>
          <p:cNvPr id="556040" name="Object 8"/>
          <p:cNvGraphicFramePr>
            <a:graphicFrameLocks noChangeAspect="1"/>
          </p:cNvGraphicFramePr>
          <p:nvPr/>
        </p:nvGraphicFramePr>
        <p:xfrm>
          <a:off x="4371975" y="1423988"/>
          <a:ext cx="428625" cy="1066800"/>
        </p:xfrm>
        <a:graphic>
          <a:graphicData uri="http://schemas.openxmlformats.org/presentationml/2006/ole">
            <p:oleObj spid="_x0000_s556040" name="Equation" r:id="rId4" imgW="139680" imgH="393480" progId="Equation.DSMT4">
              <p:embed/>
            </p:oleObj>
          </a:graphicData>
        </a:graphic>
      </p:graphicFrame>
      <p:graphicFrame>
        <p:nvGraphicFramePr>
          <p:cNvPr id="556041" name="Object 9"/>
          <p:cNvGraphicFramePr>
            <a:graphicFrameLocks noChangeAspect="1"/>
          </p:cNvGraphicFramePr>
          <p:nvPr/>
        </p:nvGraphicFramePr>
        <p:xfrm>
          <a:off x="2809875" y="4124325"/>
          <a:ext cx="1076325" cy="847725"/>
        </p:xfrm>
        <a:graphic>
          <a:graphicData uri="http://schemas.openxmlformats.org/presentationml/2006/ole">
            <p:oleObj spid="_x0000_s556041" name="Equation" r:id="rId5" imgW="380880" imgH="393480" progId="Equation.DSMT4">
              <p:embed/>
            </p:oleObj>
          </a:graphicData>
        </a:graphic>
      </p:graphicFrame>
      <p:sp>
        <p:nvSpPr>
          <p:cNvPr id="556047" name="Text Box 1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6048" name="Text Box 1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556049" name="Rectangle 17"/>
          <p:cNvSpPr>
            <a:spLocks noChangeArrowheads="1"/>
          </p:cNvSpPr>
          <p:nvPr/>
        </p:nvSpPr>
        <p:spPr bwMode="auto">
          <a:xfrm>
            <a:off x="5732463" y="3438525"/>
            <a:ext cx="3224212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56050" name="Picture 18" descr="02060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97563" y="3524250"/>
            <a:ext cx="2852737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971550"/>
            <a:ext cx="8458200" cy="5715000"/>
          </a:xfrm>
        </p:spPr>
        <p:txBody>
          <a:bodyPr/>
          <a:lstStyle/>
          <a:p>
            <a:r>
              <a:rPr lang="en-US" sz="4000"/>
              <a:t>Find the horizontal and vertical </a:t>
            </a:r>
          </a:p>
          <a:p>
            <a:r>
              <a:rPr lang="en-US" sz="4000"/>
              <a:t>asymptotes of the graph of the </a:t>
            </a:r>
          </a:p>
          <a:p>
            <a:r>
              <a:rPr lang="en-US" sz="4000"/>
              <a:t>function</a:t>
            </a:r>
          </a:p>
        </p:txBody>
      </p:sp>
      <p:graphicFrame>
        <p:nvGraphicFramePr>
          <p:cNvPr id="557062" name="Object 6"/>
          <p:cNvGraphicFramePr>
            <a:graphicFrameLocks noChangeAspect="1"/>
          </p:cNvGraphicFramePr>
          <p:nvPr/>
        </p:nvGraphicFramePr>
        <p:xfrm>
          <a:off x="2819400" y="2803525"/>
          <a:ext cx="3429000" cy="1463675"/>
        </p:xfrm>
        <a:graphic>
          <a:graphicData uri="http://schemas.openxmlformats.org/presentationml/2006/ole">
            <p:oleObj spid="_x0000_s557062" name="Equation" r:id="rId3" imgW="1041120" imgH="444240" progId="Equation.DSMT4">
              <p:embed/>
            </p:oleObj>
          </a:graphicData>
        </a:graphic>
      </p:graphicFrame>
      <p:sp>
        <p:nvSpPr>
          <p:cNvPr id="557070" name="Text Box 1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7071" name="Text Box 1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1000125"/>
            <a:ext cx="8458200" cy="5715000"/>
          </a:xfrm>
        </p:spPr>
        <p:txBody>
          <a:bodyPr/>
          <a:lstStyle/>
          <a:p>
            <a:r>
              <a:rPr lang="en-US" sz="3200"/>
              <a:t>Dividing both numerator and denominator </a:t>
            </a:r>
          </a:p>
          <a:p>
            <a:r>
              <a:rPr lang="en-US" sz="3200"/>
              <a:t>by </a:t>
            </a:r>
            <a:r>
              <a:rPr lang="en-US" sz="3200" i="1"/>
              <a:t>x</a:t>
            </a:r>
            <a:r>
              <a:rPr lang="en-US" sz="3200"/>
              <a:t> and using the properties of limits, </a:t>
            </a:r>
          </a:p>
          <a:p>
            <a:r>
              <a:rPr lang="en-US" sz="3200"/>
              <a:t>we have:</a:t>
            </a:r>
          </a:p>
        </p:txBody>
      </p:sp>
      <p:sp>
        <p:nvSpPr>
          <p:cNvPr id="610308" name="Text Box 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61030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graphicFrame>
        <p:nvGraphicFramePr>
          <p:cNvPr id="610310" name="Object 6"/>
          <p:cNvGraphicFramePr>
            <a:graphicFrameLocks noChangeAspect="1"/>
          </p:cNvGraphicFramePr>
          <p:nvPr/>
        </p:nvGraphicFramePr>
        <p:xfrm>
          <a:off x="869950" y="2508250"/>
          <a:ext cx="7283450" cy="1690688"/>
        </p:xfrm>
        <a:graphic>
          <a:graphicData uri="http://schemas.openxmlformats.org/presentationml/2006/ole">
            <p:oleObj spid="_x0000_s610310" name="Equation" r:id="rId3" imgW="3555720" imgH="825480" progId="Equation.DSMT4">
              <p:embed/>
            </p:oleObj>
          </a:graphicData>
        </a:graphic>
      </p:graphicFrame>
      <p:graphicFrame>
        <p:nvGraphicFramePr>
          <p:cNvPr id="610311" name="Object 7"/>
          <p:cNvGraphicFramePr>
            <a:graphicFrameLocks noChangeAspect="1"/>
          </p:cNvGraphicFramePr>
          <p:nvPr/>
        </p:nvGraphicFramePr>
        <p:xfrm>
          <a:off x="657225" y="4241800"/>
          <a:ext cx="6124575" cy="1701800"/>
        </p:xfrm>
        <a:graphic>
          <a:graphicData uri="http://schemas.openxmlformats.org/presentationml/2006/ole">
            <p:oleObj spid="_x0000_s610311" name="Equation" r:id="rId4" imgW="3047760" imgH="863280" progId="Equation.DSMT4">
              <p:embed/>
            </p:oleObj>
          </a:graphicData>
        </a:graphic>
      </p:graphicFrame>
      <p:graphicFrame>
        <p:nvGraphicFramePr>
          <p:cNvPr id="610313" name="Object 9"/>
          <p:cNvGraphicFramePr>
            <a:graphicFrameLocks noChangeAspect="1"/>
          </p:cNvGraphicFramePr>
          <p:nvPr/>
        </p:nvGraphicFramePr>
        <p:xfrm>
          <a:off x="3276600" y="1892300"/>
          <a:ext cx="914400" cy="198438"/>
        </p:xfrm>
        <a:graphic>
          <a:graphicData uri="http://schemas.openxmlformats.org/presentationml/2006/ole">
            <p:oleObj spid="_x0000_s610313" name="Equation" r:id="rId5" imgW="914400" imgH="1987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85838"/>
            <a:ext cx="8458200" cy="5715000"/>
          </a:xfrm>
        </p:spPr>
        <p:txBody>
          <a:bodyPr/>
          <a:lstStyle/>
          <a:p>
            <a:r>
              <a:rPr lang="en-US"/>
              <a:t>Therefore, the line                is </a:t>
            </a:r>
          </a:p>
          <a:p>
            <a:r>
              <a:rPr lang="en-US"/>
              <a:t>a horizontal asymptote of the graph of </a:t>
            </a:r>
            <a:r>
              <a:rPr lang="en-US" i="1"/>
              <a:t>f</a:t>
            </a:r>
            <a:r>
              <a:rPr lang="en-US"/>
              <a:t>.</a:t>
            </a:r>
          </a:p>
        </p:txBody>
      </p:sp>
      <p:graphicFrame>
        <p:nvGraphicFramePr>
          <p:cNvPr id="558087" name="Object 7"/>
          <p:cNvGraphicFramePr>
            <a:graphicFrameLocks noChangeAspect="1"/>
          </p:cNvGraphicFramePr>
          <p:nvPr/>
        </p:nvGraphicFramePr>
        <p:xfrm>
          <a:off x="4457700" y="947738"/>
          <a:ext cx="1862138" cy="704850"/>
        </p:xfrm>
        <a:graphic>
          <a:graphicData uri="http://schemas.openxmlformats.org/presentationml/2006/ole">
            <p:oleObj spid="_x0000_s558087" name="Equation" r:id="rId3" imgW="634680" imgH="241200" progId="Equation.DSMT4">
              <p:embed/>
            </p:oleObj>
          </a:graphicData>
        </a:graphic>
      </p:graphicFrame>
      <p:pic>
        <p:nvPicPr>
          <p:cNvPr id="55808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2950" y="3386138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808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2950" y="3386138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8095" name="Rectangle 15"/>
          <p:cNvSpPr>
            <a:spLocks noChangeArrowheads="1"/>
          </p:cNvSpPr>
          <p:nvPr/>
        </p:nvSpPr>
        <p:spPr bwMode="auto">
          <a:xfrm>
            <a:off x="5562600" y="3352800"/>
            <a:ext cx="3352800" cy="3276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8096" name="Text Box 16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8097" name="Text Box 1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pic>
        <p:nvPicPr>
          <p:cNvPr id="558098" name="Picture 18" descr="0206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3429000"/>
            <a:ext cx="296545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85838"/>
            <a:ext cx="8586787" cy="5715000"/>
          </a:xfrm>
        </p:spPr>
        <p:txBody>
          <a:bodyPr/>
          <a:lstStyle/>
          <a:p>
            <a:r>
              <a:rPr lang="en-US"/>
              <a:t>In computing the limit as              , </a:t>
            </a:r>
          </a:p>
          <a:p>
            <a:r>
              <a:rPr lang="en-US"/>
              <a:t>we must remember that, for </a:t>
            </a:r>
            <a:r>
              <a:rPr lang="en-US" i="1"/>
              <a:t>x</a:t>
            </a:r>
            <a:r>
              <a:rPr lang="en-US"/>
              <a:t> &lt; 0, </a:t>
            </a:r>
          </a:p>
          <a:p>
            <a:r>
              <a:rPr lang="en-US"/>
              <a:t>we have               </a:t>
            </a:r>
            <a:r>
              <a:rPr lang="en-US" sz="3200">
                <a:solidFill>
                  <a:srgbClr val="AC4600"/>
                </a:solidFill>
              </a:rPr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So, when we divide the numerator by </a:t>
            </a:r>
            <a:r>
              <a:rPr lang="en-US" sz="2400" i="1"/>
              <a:t>x</a:t>
            </a:r>
            <a:r>
              <a:rPr lang="en-US" sz="2400"/>
              <a:t>, for </a:t>
            </a:r>
            <a:r>
              <a:rPr lang="en-US" sz="2400" i="1"/>
              <a:t>x</a:t>
            </a:r>
            <a:r>
              <a:rPr lang="en-US" sz="2400"/>
              <a:t> &lt; 0, </a:t>
            </a:r>
            <a:br>
              <a:rPr lang="en-US" sz="2400"/>
            </a:br>
            <a:r>
              <a:rPr lang="en-US" sz="2400"/>
              <a:t>we get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Therefore,</a:t>
            </a:r>
          </a:p>
        </p:txBody>
      </p:sp>
      <p:graphicFrame>
        <p:nvGraphicFramePr>
          <p:cNvPr id="559110" name="Object 6"/>
          <p:cNvGraphicFramePr>
            <a:graphicFrameLocks noChangeAspect="1"/>
          </p:cNvGraphicFramePr>
          <p:nvPr/>
        </p:nvGraphicFramePr>
        <p:xfrm>
          <a:off x="5614988" y="1120775"/>
          <a:ext cx="1728787" cy="452438"/>
        </p:xfrm>
        <a:graphic>
          <a:graphicData uri="http://schemas.openxmlformats.org/presentationml/2006/ole">
            <p:oleObj spid="_x0000_s559110" name="Equation" r:id="rId3" imgW="533160" imgH="139680" progId="Equation.DSMT4">
              <p:embed/>
            </p:oleObj>
          </a:graphicData>
        </a:graphic>
      </p:graphicFrame>
      <p:graphicFrame>
        <p:nvGraphicFramePr>
          <p:cNvPr id="559111" name="Object 7"/>
          <p:cNvGraphicFramePr>
            <a:graphicFrameLocks noChangeAspect="1"/>
          </p:cNvGraphicFramePr>
          <p:nvPr/>
        </p:nvGraphicFramePr>
        <p:xfrm>
          <a:off x="2390775" y="2198688"/>
          <a:ext cx="2562225" cy="831850"/>
        </p:xfrm>
        <a:graphic>
          <a:graphicData uri="http://schemas.openxmlformats.org/presentationml/2006/ole">
            <p:oleObj spid="_x0000_s559111" name="Equation" r:id="rId4" imgW="901440" imgH="291960" progId="Equation.DSMT4">
              <p:embed/>
            </p:oleObj>
          </a:graphicData>
        </a:graphic>
      </p:graphicFrame>
      <p:graphicFrame>
        <p:nvGraphicFramePr>
          <p:cNvPr id="559112" name="Object 8"/>
          <p:cNvGraphicFramePr>
            <a:graphicFrameLocks noChangeAspect="1"/>
          </p:cNvGraphicFramePr>
          <p:nvPr/>
        </p:nvGraphicFramePr>
        <p:xfrm>
          <a:off x="2514600" y="3746500"/>
          <a:ext cx="4800600" cy="901700"/>
        </p:xfrm>
        <a:graphic>
          <a:graphicData uri="http://schemas.openxmlformats.org/presentationml/2006/ole">
            <p:oleObj spid="_x0000_s559112" name="Equation" r:id="rId5" imgW="2501640" imgH="469800" progId="Equation.DSMT4">
              <p:embed/>
            </p:oleObj>
          </a:graphicData>
        </a:graphic>
      </p:graphicFrame>
      <p:graphicFrame>
        <p:nvGraphicFramePr>
          <p:cNvPr id="559120" name="Object 16"/>
          <p:cNvGraphicFramePr>
            <a:graphicFrameLocks noChangeAspect="1"/>
          </p:cNvGraphicFramePr>
          <p:nvPr/>
        </p:nvGraphicFramePr>
        <p:xfrm>
          <a:off x="1776413" y="4951413"/>
          <a:ext cx="6561137" cy="1771650"/>
        </p:xfrm>
        <a:graphic>
          <a:graphicData uri="http://schemas.openxmlformats.org/presentationml/2006/ole">
            <p:oleObj spid="_x0000_s559120" name="Equation" r:id="rId6" imgW="3314700" imgH="914400" progId="Equation.DSMT4">
              <p:embed/>
            </p:oleObj>
          </a:graphicData>
        </a:graphic>
      </p:graphicFrame>
      <p:sp>
        <p:nvSpPr>
          <p:cNvPr id="559121" name="Text Box 17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59122" name="Text Box 1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4250"/>
            <a:ext cx="8458200" cy="5715000"/>
          </a:xfrm>
        </p:spPr>
        <p:txBody>
          <a:bodyPr/>
          <a:lstStyle/>
          <a:p>
            <a:r>
              <a:rPr lang="en-US"/>
              <a:t>Thus, the line       		    is also </a:t>
            </a:r>
          </a:p>
          <a:p>
            <a:r>
              <a:rPr lang="en-US"/>
              <a:t>a horizontal asymptote.</a:t>
            </a:r>
          </a:p>
        </p:txBody>
      </p:sp>
      <p:graphicFrame>
        <p:nvGraphicFramePr>
          <p:cNvPr id="560135" name="Object 7"/>
          <p:cNvGraphicFramePr>
            <a:graphicFrameLocks noChangeAspect="1"/>
          </p:cNvGraphicFramePr>
          <p:nvPr/>
        </p:nvGraphicFramePr>
        <p:xfrm>
          <a:off x="3536950" y="708025"/>
          <a:ext cx="2330450" cy="1127125"/>
        </p:xfrm>
        <a:graphic>
          <a:graphicData uri="http://schemas.openxmlformats.org/presentationml/2006/ole">
            <p:oleObj spid="_x0000_s560135" name="Equation" r:id="rId3" imgW="711000" imgH="342720" progId="Equation.DSMT4">
              <p:embed/>
            </p:oleObj>
          </a:graphicData>
        </a:graphic>
      </p:graphicFrame>
      <p:sp>
        <p:nvSpPr>
          <p:cNvPr id="560142" name="Text Box 1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0143" name="Text Box 1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sp>
        <p:nvSpPr>
          <p:cNvPr id="560145" name="Rectangle 17"/>
          <p:cNvSpPr>
            <a:spLocks noChangeArrowheads="1"/>
          </p:cNvSpPr>
          <p:nvPr/>
        </p:nvSpPr>
        <p:spPr bwMode="auto">
          <a:xfrm>
            <a:off x="5562600" y="3352800"/>
            <a:ext cx="3352800" cy="3276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60146" name="Picture 18" descr="0206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429000"/>
            <a:ext cx="296545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4250"/>
            <a:ext cx="8458200" cy="5715000"/>
          </a:xfrm>
        </p:spPr>
        <p:txBody>
          <a:bodyPr/>
          <a:lstStyle/>
          <a:p>
            <a:r>
              <a:rPr lang="en-US"/>
              <a:t>A vertical asymptote is likely to occur </a:t>
            </a:r>
          </a:p>
          <a:p>
            <a:r>
              <a:rPr lang="en-US"/>
              <a:t>when the denominator, 3</a:t>
            </a:r>
            <a:r>
              <a:rPr lang="en-US" i="1"/>
              <a:t>x</a:t>
            </a:r>
            <a:r>
              <a:rPr lang="en-US"/>
              <a:t> - 5, is 0, </a:t>
            </a:r>
          </a:p>
          <a:p>
            <a:r>
              <a:rPr lang="en-US"/>
              <a:t>that is, when</a:t>
            </a:r>
            <a:r>
              <a:rPr lang="en-US">
                <a:solidFill>
                  <a:srgbClr val="AC4600"/>
                </a:solidFill>
              </a:rPr>
              <a:t>      	</a:t>
            </a:r>
            <a:endParaRPr lang="en-US" sz="3200">
              <a:solidFill>
                <a:srgbClr val="AC4600"/>
              </a:solidFill>
            </a:endParaRPr>
          </a:p>
          <a:p>
            <a:pPr lvl="1"/>
            <a:endParaRPr lang="en-US" sz="2400"/>
          </a:p>
          <a:p>
            <a:pPr lvl="1"/>
            <a:r>
              <a:rPr lang="en-US" sz="2400"/>
              <a:t>If </a:t>
            </a:r>
            <a:r>
              <a:rPr lang="en-US" sz="2400" i="1"/>
              <a:t>x</a:t>
            </a:r>
            <a:r>
              <a:rPr lang="en-US" sz="2400"/>
              <a:t> is close to     and         , then the denominator </a:t>
            </a:r>
            <a:br>
              <a:rPr lang="en-US" sz="2400"/>
            </a:br>
            <a:r>
              <a:rPr lang="en-US" sz="2400"/>
              <a:t>is close to 0 and 3</a:t>
            </a:r>
            <a:r>
              <a:rPr lang="en-US" sz="2400" i="1"/>
              <a:t>x</a:t>
            </a:r>
            <a:r>
              <a:rPr lang="en-US" sz="2400"/>
              <a:t> - 5 is positive.</a:t>
            </a:r>
          </a:p>
          <a:p>
            <a:pPr lvl="1"/>
            <a:r>
              <a:rPr lang="en-US" sz="2400"/>
              <a:t>The numerator               is always positive, so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</a:t>
            </a:r>
            <a:br>
              <a:rPr lang="en-US" sz="2400"/>
            </a:br>
            <a:r>
              <a:rPr lang="en-US" sz="2400"/>
              <a:t>is positive.</a:t>
            </a:r>
          </a:p>
          <a:p>
            <a:pPr lvl="1"/>
            <a:r>
              <a:rPr lang="en-US" sz="2400"/>
              <a:t>Therefore,</a:t>
            </a:r>
          </a:p>
        </p:txBody>
      </p:sp>
      <p:graphicFrame>
        <p:nvGraphicFramePr>
          <p:cNvPr id="561158" name="Object 6"/>
          <p:cNvGraphicFramePr>
            <a:graphicFrameLocks noChangeAspect="1"/>
          </p:cNvGraphicFramePr>
          <p:nvPr/>
        </p:nvGraphicFramePr>
        <p:xfrm>
          <a:off x="3387725" y="2044700"/>
          <a:ext cx="1139825" cy="1219200"/>
        </p:xfrm>
        <a:graphic>
          <a:graphicData uri="http://schemas.openxmlformats.org/presentationml/2006/ole">
            <p:oleObj spid="_x0000_s561158" name="Equation" r:id="rId3" imgW="368280" imgH="393480" progId="Equation.DSMT4">
              <p:embed/>
            </p:oleObj>
          </a:graphicData>
        </a:graphic>
      </p:graphicFrame>
      <p:graphicFrame>
        <p:nvGraphicFramePr>
          <p:cNvPr id="561159" name="Object 7"/>
          <p:cNvGraphicFramePr>
            <a:graphicFrameLocks noChangeAspect="1"/>
          </p:cNvGraphicFramePr>
          <p:nvPr/>
        </p:nvGraphicFramePr>
        <p:xfrm>
          <a:off x="3352800" y="3071813"/>
          <a:ext cx="269875" cy="762000"/>
        </p:xfrm>
        <a:graphic>
          <a:graphicData uri="http://schemas.openxmlformats.org/presentationml/2006/ole">
            <p:oleObj spid="_x0000_s561159" name="Equation" r:id="rId4" imgW="139680" imgH="393480" progId="Equation.DSMT4">
              <p:embed/>
            </p:oleObj>
          </a:graphicData>
        </a:graphic>
      </p:graphicFrame>
      <p:graphicFrame>
        <p:nvGraphicFramePr>
          <p:cNvPr id="561160" name="Object 8"/>
          <p:cNvGraphicFramePr>
            <a:graphicFrameLocks noChangeAspect="1"/>
          </p:cNvGraphicFramePr>
          <p:nvPr/>
        </p:nvGraphicFramePr>
        <p:xfrm>
          <a:off x="4251325" y="3135313"/>
          <a:ext cx="712788" cy="762000"/>
        </p:xfrm>
        <a:graphic>
          <a:graphicData uri="http://schemas.openxmlformats.org/presentationml/2006/ole">
            <p:oleObj spid="_x0000_s561160" name="Equation" r:id="rId5" imgW="368280" imgH="393480" progId="Equation.DSMT4">
              <p:embed/>
            </p:oleObj>
          </a:graphicData>
        </a:graphic>
      </p:graphicFrame>
      <p:graphicFrame>
        <p:nvGraphicFramePr>
          <p:cNvPr id="561161" name="Object 9"/>
          <p:cNvGraphicFramePr>
            <a:graphicFrameLocks noChangeAspect="1"/>
          </p:cNvGraphicFramePr>
          <p:nvPr/>
        </p:nvGraphicFramePr>
        <p:xfrm>
          <a:off x="3438525" y="4086225"/>
          <a:ext cx="1133475" cy="503238"/>
        </p:xfrm>
        <a:graphic>
          <a:graphicData uri="http://schemas.openxmlformats.org/presentationml/2006/ole">
            <p:oleObj spid="_x0000_s561161" name="Equation" r:id="rId6" imgW="571320" imgH="253800" progId="Equation.DSMT4">
              <p:embed/>
            </p:oleObj>
          </a:graphicData>
        </a:graphic>
      </p:graphicFrame>
      <p:sp>
        <p:nvSpPr>
          <p:cNvPr id="561166" name="Text Box 1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1167" name="Text Box 1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graphicFrame>
        <p:nvGraphicFramePr>
          <p:cNvPr id="561168" name="Object 16"/>
          <p:cNvGraphicFramePr>
            <a:graphicFrameLocks noChangeAspect="1"/>
          </p:cNvGraphicFramePr>
          <p:nvPr/>
        </p:nvGraphicFramePr>
        <p:xfrm>
          <a:off x="2844800" y="4937125"/>
          <a:ext cx="2717800" cy="942975"/>
        </p:xfrm>
        <a:graphic>
          <a:graphicData uri="http://schemas.openxmlformats.org/presentationml/2006/ole">
            <p:oleObj spid="_x0000_s561168" name="Equation" r:id="rId7" imgW="1282680" imgH="4442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914400" y="1447800"/>
            <a:ext cx="731520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800" b="1">
                <a:solidFill>
                  <a:srgbClr val="800000"/>
                </a:solidFill>
              </a:rPr>
              <a:t>4.4</a:t>
            </a:r>
            <a:r>
              <a:rPr lang="en-US" sz="4000" b="1">
                <a:solidFill>
                  <a:srgbClr val="E45C00"/>
                </a:solidFill>
              </a:rPr>
              <a:t/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Limits at Infinity; </a:t>
            </a:r>
          </a:p>
          <a:p>
            <a:pPr algn="ctr">
              <a:lnSpc>
                <a:spcPct val="120000"/>
              </a:lnSpc>
            </a:pPr>
            <a:r>
              <a:rPr lang="en-US" sz="40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1218" name="Rectangle 18"/>
          <p:cNvSpPr>
            <a:spLocks noChangeArrowheads="1"/>
          </p:cNvSpPr>
          <p:nvPr/>
        </p:nvSpPr>
        <p:spPr bwMode="auto">
          <a:xfrm>
            <a:off x="609600" y="3657600"/>
            <a:ext cx="830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3200">
              <a:solidFill>
                <a:srgbClr val="800000"/>
              </a:solidFill>
            </a:endParaRPr>
          </a:p>
        </p:txBody>
      </p:sp>
      <p:sp>
        <p:nvSpPr>
          <p:cNvPr id="51220" name="Rectangle 20"/>
          <p:cNvSpPr>
            <a:spLocks noChangeArrowheads="1"/>
          </p:cNvSpPr>
          <p:nvPr/>
        </p:nvSpPr>
        <p:spPr bwMode="auto">
          <a:xfrm>
            <a:off x="0" y="4435475"/>
            <a:ext cx="893445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42950" lvl="1" indent="-285750"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>
                <a:solidFill>
                  <a:srgbClr val="800000"/>
                </a:solidFill>
              </a:rPr>
              <a:t>In this section, we will learn about:</a:t>
            </a:r>
          </a:p>
          <a:p>
            <a:pPr marL="742950" lvl="1" indent="-285750" algn="ctr">
              <a:spcBef>
                <a:spcPct val="20000"/>
              </a:spcBef>
              <a:buFont typeface="Wingdings" pitchFamily="2" charset="2"/>
              <a:buNone/>
            </a:pPr>
            <a:r>
              <a:rPr lang="en-US" sz="2800">
                <a:solidFill>
                  <a:srgbClr val="800000"/>
                </a:solidFill>
              </a:rPr>
              <a:t>Various aspects of horizontal asymptotes.</a:t>
            </a:r>
            <a:endParaRPr lang="en-US" sz="3200">
              <a:solidFill>
                <a:srgbClr val="AC4600"/>
              </a:solidFill>
            </a:endParaRPr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425" y="1000125"/>
            <a:ext cx="9045575" cy="5715000"/>
          </a:xfrm>
        </p:spPr>
        <p:txBody>
          <a:bodyPr/>
          <a:lstStyle/>
          <a:p>
            <a:pPr lvl="1"/>
            <a:r>
              <a:rPr lang="en-US"/>
              <a:t>If x is close to     but          , then 3</a:t>
            </a:r>
            <a:r>
              <a:rPr lang="en-US" i="1"/>
              <a:t>x</a:t>
            </a:r>
            <a:r>
              <a:rPr lang="en-US"/>
              <a:t> – 5 &lt; 0, </a:t>
            </a:r>
            <a:br>
              <a:rPr lang="en-US"/>
            </a:br>
            <a:r>
              <a:rPr lang="en-US"/>
              <a:t>so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is large negative.</a:t>
            </a:r>
          </a:p>
          <a:p>
            <a:pPr lvl="1"/>
            <a:endParaRPr lang="en-US"/>
          </a:p>
          <a:p>
            <a:pPr lvl="1"/>
            <a:r>
              <a:rPr lang="en-US"/>
              <a:t>Thus, </a:t>
            </a:r>
          </a:p>
          <a:p>
            <a:endParaRPr lang="en-US" sz="2800">
              <a:solidFill>
                <a:srgbClr val="AC4600"/>
              </a:solidFill>
            </a:endParaRPr>
          </a:p>
          <a:p>
            <a:endParaRPr lang="en-US" sz="3200">
              <a:solidFill>
                <a:srgbClr val="AC4600"/>
              </a:solidFill>
            </a:endParaRPr>
          </a:p>
          <a:p>
            <a:pPr lvl="1"/>
            <a:r>
              <a:rPr lang="en-US" sz="2400"/>
              <a:t>The vertical asymptote is</a:t>
            </a:r>
            <a:endParaRPr lang="en-US"/>
          </a:p>
        </p:txBody>
      </p:sp>
      <p:graphicFrame>
        <p:nvGraphicFramePr>
          <p:cNvPr id="562183" name="Object 7"/>
          <p:cNvGraphicFramePr>
            <a:graphicFrameLocks noChangeAspect="1"/>
          </p:cNvGraphicFramePr>
          <p:nvPr/>
        </p:nvGraphicFramePr>
        <p:xfrm>
          <a:off x="3155950" y="790575"/>
          <a:ext cx="296863" cy="838200"/>
        </p:xfrm>
        <a:graphic>
          <a:graphicData uri="http://schemas.openxmlformats.org/presentationml/2006/ole">
            <p:oleObj spid="_x0000_s562183" name="Equation" r:id="rId3" imgW="139680" imgH="393480" progId="Equation.DSMT4">
              <p:embed/>
            </p:oleObj>
          </a:graphicData>
        </a:graphic>
      </p:graphicFrame>
      <p:graphicFrame>
        <p:nvGraphicFramePr>
          <p:cNvPr id="562184" name="Object 8"/>
          <p:cNvGraphicFramePr>
            <a:graphicFrameLocks noChangeAspect="1"/>
          </p:cNvGraphicFramePr>
          <p:nvPr/>
        </p:nvGraphicFramePr>
        <p:xfrm>
          <a:off x="4162425" y="784225"/>
          <a:ext cx="903288" cy="965200"/>
        </p:xfrm>
        <a:graphic>
          <a:graphicData uri="http://schemas.openxmlformats.org/presentationml/2006/ole">
            <p:oleObj spid="_x0000_s562184" name="Equation" r:id="rId4" imgW="368280" imgH="393480" progId="Equation.DSMT4">
              <p:embed/>
            </p:oleObj>
          </a:graphicData>
        </a:graphic>
      </p:graphicFrame>
      <p:graphicFrame>
        <p:nvGraphicFramePr>
          <p:cNvPr id="562185" name="Object 9"/>
          <p:cNvGraphicFramePr>
            <a:graphicFrameLocks noChangeAspect="1"/>
          </p:cNvGraphicFramePr>
          <p:nvPr/>
        </p:nvGraphicFramePr>
        <p:xfrm>
          <a:off x="1603375" y="2714625"/>
          <a:ext cx="3276600" cy="1071563"/>
        </p:xfrm>
        <a:graphic>
          <a:graphicData uri="http://schemas.openxmlformats.org/presentationml/2006/ole">
            <p:oleObj spid="_x0000_s562185" name="Equation" r:id="rId5" imgW="1358640" imgH="444240" progId="Equation.DSMT4">
              <p:embed/>
            </p:oleObj>
          </a:graphicData>
        </a:graphic>
      </p:graphicFrame>
      <p:graphicFrame>
        <p:nvGraphicFramePr>
          <p:cNvPr id="562187" name="Object 11"/>
          <p:cNvGraphicFramePr>
            <a:graphicFrameLocks noChangeAspect="1"/>
          </p:cNvGraphicFramePr>
          <p:nvPr/>
        </p:nvGraphicFramePr>
        <p:xfrm>
          <a:off x="4387850" y="3876675"/>
          <a:ext cx="817563" cy="847725"/>
        </p:xfrm>
        <a:graphic>
          <a:graphicData uri="http://schemas.openxmlformats.org/presentationml/2006/ole">
            <p:oleObj spid="_x0000_s562187" name="Equation" r:id="rId6" imgW="380880" imgH="393480" progId="Equation.DSMT4">
              <p:embed/>
            </p:oleObj>
          </a:graphicData>
        </a:graphic>
      </p:graphicFrame>
      <p:sp>
        <p:nvSpPr>
          <p:cNvPr id="562194" name="Text Box 18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2195" name="Text Box 1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sp>
        <p:nvSpPr>
          <p:cNvPr id="562197" name="Rectangle 21"/>
          <p:cNvSpPr>
            <a:spLocks noChangeArrowheads="1"/>
          </p:cNvSpPr>
          <p:nvPr/>
        </p:nvSpPr>
        <p:spPr bwMode="auto">
          <a:xfrm>
            <a:off x="5562600" y="3352800"/>
            <a:ext cx="3352800" cy="3276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62198" name="Picture 22" descr="02060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3429000"/>
            <a:ext cx="2965450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936625"/>
            <a:ext cx="8458200" cy="5715000"/>
          </a:xfrm>
        </p:spPr>
        <p:txBody>
          <a:bodyPr/>
          <a:lstStyle/>
          <a:p>
            <a:r>
              <a:rPr lang="en-US" sz="4800"/>
              <a:t>Compute </a:t>
            </a:r>
          </a:p>
          <a:p>
            <a:endParaRPr lang="en-US" sz="4800"/>
          </a:p>
          <a:p>
            <a:pPr lvl="1"/>
            <a:endParaRPr lang="en-US" sz="2400"/>
          </a:p>
          <a:p>
            <a:pPr lvl="1"/>
            <a:r>
              <a:rPr lang="en-US" sz="2400"/>
              <a:t>As both              and </a:t>
            </a:r>
            <a:r>
              <a:rPr lang="en-US" sz="2400" i="1"/>
              <a:t>x </a:t>
            </a:r>
            <a:r>
              <a:rPr lang="en-US" sz="2400"/>
              <a:t>are large when </a:t>
            </a:r>
            <a:r>
              <a:rPr lang="en-US" sz="2400" i="1"/>
              <a:t>x </a:t>
            </a:r>
            <a:r>
              <a:rPr lang="en-US" sz="2400"/>
              <a:t>is large, </a:t>
            </a:r>
            <a:br>
              <a:rPr lang="en-US" sz="2400"/>
            </a:br>
            <a:r>
              <a:rPr lang="en-US" sz="2400"/>
              <a:t>it’s difficult to see what happens to their difference.</a:t>
            </a:r>
          </a:p>
          <a:p>
            <a:pPr lvl="1"/>
            <a:r>
              <a:rPr lang="en-US" sz="2400"/>
              <a:t>So, we use algebra to rewrite the function. </a:t>
            </a:r>
          </a:p>
        </p:txBody>
      </p:sp>
      <p:graphicFrame>
        <p:nvGraphicFramePr>
          <p:cNvPr id="563206" name="Object 6"/>
          <p:cNvGraphicFramePr>
            <a:graphicFrameLocks noChangeAspect="1"/>
          </p:cNvGraphicFramePr>
          <p:nvPr/>
        </p:nvGraphicFramePr>
        <p:xfrm>
          <a:off x="3189288" y="787400"/>
          <a:ext cx="3821112" cy="1273175"/>
        </p:xfrm>
        <a:graphic>
          <a:graphicData uri="http://schemas.openxmlformats.org/presentationml/2006/ole">
            <p:oleObj spid="_x0000_s563206" name="Equation" r:id="rId3" imgW="1066680" imgH="355320" progId="Equation.DSMT4">
              <p:embed/>
            </p:oleObj>
          </a:graphicData>
        </a:graphic>
      </p:graphicFrame>
      <p:graphicFrame>
        <p:nvGraphicFramePr>
          <p:cNvPr id="563208" name="Object 8"/>
          <p:cNvGraphicFramePr>
            <a:graphicFrameLocks noChangeAspect="1"/>
          </p:cNvGraphicFramePr>
          <p:nvPr/>
        </p:nvGraphicFramePr>
        <p:xfrm>
          <a:off x="2466975" y="2970213"/>
          <a:ext cx="1066800" cy="547687"/>
        </p:xfrm>
        <a:graphic>
          <a:graphicData uri="http://schemas.openxmlformats.org/presentationml/2006/ole">
            <p:oleObj spid="_x0000_s563208" name="Equation" r:id="rId4" imgW="495000" imgH="253800" progId="Equation.DSMT4">
              <p:embed/>
            </p:oleObj>
          </a:graphicData>
        </a:graphic>
      </p:graphicFrame>
      <p:sp>
        <p:nvSpPr>
          <p:cNvPr id="563213" name="Text Box 1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3214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4250"/>
            <a:ext cx="8458200" cy="5715000"/>
          </a:xfrm>
        </p:spPr>
        <p:txBody>
          <a:bodyPr/>
          <a:lstStyle/>
          <a:p>
            <a:r>
              <a:rPr lang="en-US"/>
              <a:t>We first multiply the numerator and </a:t>
            </a:r>
          </a:p>
          <a:p>
            <a:r>
              <a:rPr lang="en-US"/>
              <a:t>denominator by the conjugate radical:</a:t>
            </a:r>
          </a:p>
          <a:p>
            <a:endParaRPr lang="en-US"/>
          </a:p>
          <a:p>
            <a:endParaRPr lang="en-US"/>
          </a:p>
          <a:p>
            <a:endParaRPr lang="en-US" sz="3200">
              <a:solidFill>
                <a:srgbClr val="AC4600"/>
              </a:solidFill>
            </a:endParaRPr>
          </a:p>
          <a:p>
            <a:endParaRPr lang="en-US" sz="3200">
              <a:solidFill>
                <a:srgbClr val="AC4600"/>
              </a:solidFill>
            </a:endParaRPr>
          </a:p>
          <a:p>
            <a:pPr lvl="1"/>
            <a:endParaRPr lang="en-US" sz="2400"/>
          </a:p>
          <a:p>
            <a:pPr lvl="1"/>
            <a:r>
              <a:rPr lang="en-US" sz="2400"/>
              <a:t>The Squeeze Theorem could be used to show that </a:t>
            </a:r>
            <a:br>
              <a:rPr lang="en-US" sz="2400"/>
            </a:br>
            <a:r>
              <a:rPr lang="en-US" sz="2400"/>
              <a:t>this limit is 0.</a:t>
            </a:r>
          </a:p>
        </p:txBody>
      </p:sp>
      <p:graphicFrame>
        <p:nvGraphicFramePr>
          <p:cNvPr id="564230" name="Object 6"/>
          <p:cNvGraphicFramePr>
            <a:graphicFrameLocks noChangeAspect="1"/>
          </p:cNvGraphicFramePr>
          <p:nvPr/>
        </p:nvGraphicFramePr>
        <p:xfrm>
          <a:off x="1063625" y="2543175"/>
          <a:ext cx="7089775" cy="2020888"/>
        </p:xfrm>
        <a:graphic>
          <a:graphicData uri="http://schemas.openxmlformats.org/presentationml/2006/ole">
            <p:oleObj spid="_x0000_s564230" name="Equation" r:id="rId3" imgW="3213000" imgH="965160" progId="Equation.DSMT4">
              <p:embed/>
            </p:oleObj>
          </a:graphicData>
        </a:graphic>
      </p:graphicFrame>
      <p:sp>
        <p:nvSpPr>
          <p:cNvPr id="564235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4236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1031875"/>
            <a:ext cx="8458200" cy="5715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However, an easier method is to divide </a:t>
            </a:r>
          </a:p>
          <a:p>
            <a:pPr>
              <a:lnSpc>
                <a:spcPct val="90000"/>
              </a:lnSpc>
            </a:pPr>
            <a:r>
              <a:rPr lang="en-US"/>
              <a:t>the numerator and denominator by </a:t>
            </a:r>
            <a:r>
              <a:rPr lang="en-US" i="1"/>
              <a:t>x</a:t>
            </a:r>
            <a:r>
              <a:rPr lang="en-US"/>
              <a:t>.</a:t>
            </a:r>
            <a:r>
              <a:rPr lang="en-US" sz="3200">
                <a:solidFill>
                  <a:srgbClr val="AC4600"/>
                </a:solidFill>
              </a:rPr>
              <a:t> 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r>
              <a:rPr lang="en-US" sz="2400"/>
              <a:t>Doing this and using the Limit Laws, we obtain:</a:t>
            </a:r>
          </a:p>
        </p:txBody>
      </p:sp>
      <p:graphicFrame>
        <p:nvGraphicFramePr>
          <p:cNvPr id="565254" name="Object 6"/>
          <p:cNvGraphicFramePr>
            <a:graphicFrameLocks noChangeAspect="1"/>
          </p:cNvGraphicFramePr>
          <p:nvPr/>
        </p:nvGraphicFramePr>
        <p:xfrm>
          <a:off x="1384300" y="3082925"/>
          <a:ext cx="6781800" cy="3470275"/>
        </p:xfrm>
        <a:graphic>
          <a:graphicData uri="http://schemas.openxmlformats.org/presentationml/2006/ole">
            <p:oleObj spid="_x0000_s565254" name="Equation" r:id="rId3" imgW="3174840" imgH="1625400" progId="Equation.DSMT4">
              <p:embed/>
            </p:oleObj>
          </a:graphicData>
        </a:graphic>
      </p:graphicFrame>
      <p:sp>
        <p:nvSpPr>
          <p:cNvPr id="565261" name="Text Box 1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5262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936625"/>
            <a:ext cx="8458200" cy="5715000"/>
          </a:xfrm>
        </p:spPr>
        <p:txBody>
          <a:bodyPr/>
          <a:lstStyle/>
          <a:p>
            <a:r>
              <a:rPr lang="en-US" sz="4800"/>
              <a:t>The figure illustrates this </a:t>
            </a:r>
          </a:p>
          <a:p>
            <a:r>
              <a:rPr lang="en-US" sz="4800"/>
              <a:t>result.</a:t>
            </a:r>
          </a:p>
        </p:txBody>
      </p:sp>
      <p:sp>
        <p:nvSpPr>
          <p:cNvPr id="611334" name="Text Box 6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61133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  <p:sp>
        <p:nvSpPr>
          <p:cNvPr id="611336" name="Rectangle 8"/>
          <p:cNvSpPr>
            <a:spLocks noChangeArrowheads="1"/>
          </p:cNvSpPr>
          <p:nvPr/>
        </p:nvSpPr>
        <p:spPr bwMode="auto">
          <a:xfrm>
            <a:off x="4343400" y="3124200"/>
            <a:ext cx="4572000" cy="3505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1337" name="Picture 9" descr="0206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276600"/>
            <a:ext cx="4297363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952500"/>
            <a:ext cx="8458200" cy="5715000"/>
          </a:xfrm>
        </p:spPr>
        <p:txBody>
          <a:bodyPr/>
          <a:lstStyle/>
          <a:p>
            <a:r>
              <a:rPr lang="en-US" sz="4400"/>
              <a:t>Evaluate </a:t>
            </a:r>
          </a:p>
          <a:p>
            <a:pPr lvl="1"/>
            <a:endParaRPr lang="en-US" sz="2000"/>
          </a:p>
          <a:p>
            <a:pPr lvl="1"/>
            <a:endParaRPr lang="en-US"/>
          </a:p>
          <a:p>
            <a:pPr lvl="1"/>
            <a:r>
              <a:rPr lang="en-US"/>
              <a:t>If we let </a:t>
            </a:r>
            <a:r>
              <a:rPr lang="en-US" i="1"/>
              <a:t>t</a:t>
            </a:r>
            <a:r>
              <a:rPr lang="en-US"/>
              <a:t> = 1/</a:t>
            </a:r>
            <a:r>
              <a:rPr lang="en-US" i="1"/>
              <a:t>x</a:t>
            </a:r>
            <a:r>
              <a:rPr lang="en-US"/>
              <a:t>, then              as             .            </a:t>
            </a:r>
          </a:p>
          <a:p>
            <a:pPr lvl="1"/>
            <a:endParaRPr lang="en-US"/>
          </a:p>
          <a:p>
            <a:pPr lvl="1"/>
            <a:r>
              <a:rPr lang="en-US"/>
              <a:t>Therefore,                                     .</a:t>
            </a:r>
          </a:p>
        </p:txBody>
      </p:sp>
      <p:graphicFrame>
        <p:nvGraphicFramePr>
          <p:cNvPr id="568326" name="Object 6"/>
          <p:cNvGraphicFramePr>
            <a:graphicFrameLocks noChangeAspect="1"/>
          </p:cNvGraphicFramePr>
          <p:nvPr/>
        </p:nvGraphicFramePr>
        <p:xfrm>
          <a:off x="3030538" y="900113"/>
          <a:ext cx="2281237" cy="1165225"/>
        </p:xfrm>
        <a:graphic>
          <a:graphicData uri="http://schemas.openxmlformats.org/presentationml/2006/ole">
            <p:oleObj spid="_x0000_s568326" name="Equation" r:id="rId4" imgW="571320" imgH="291960" progId="Equation.DSMT4">
              <p:embed/>
            </p:oleObj>
          </a:graphicData>
        </a:graphic>
      </p:graphicFrame>
      <p:graphicFrame>
        <p:nvGraphicFramePr>
          <p:cNvPr id="568327" name="Object 7"/>
          <p:cNvGraphicFramePr>
            <a:graphicFrameLocks noChangeAspect="1"/>
          </p:cNvGraphicFramePr>
          <p:nvPr/>
        </p:nvGraphicFramePr>
        <p:xfrm>
          <a:off x="4721225" y="2592388"/>
          <a:ext cx="1066800" cy="485775"/>
        </p:xfrm>
        <a:graphic>
          <a:graphicData uri="http://schemas.openxmlformats.org/presentationml/2006/ole">
            <p:oleObj spid="_x0000_s568327" name="Equation" r:id="rId5" imgW="444240" imgH="203040" progId="Equation.DSMT4">
              <p:embed/>
            </p:oleObj>
          </a:graphicData>
        </a:graphic>
      </p:graphicFrame>
      <p:graphicFrame>
        <p:nvGraphicFramePr>
          <p:cNvPr id="568329" name="Object 9"/>
          <p:cNvGraphicFramePr>
            <a:graphicFrameLocks noChangeAspect="1"/>
          </p:cNvGraphicFramePr>
          <p:nvPr/>
        </p:nvGraphicFramePr>
        <p:xfrm>
          <a:off x="6429375" y="2727325"/>
          <a:ext cx="1133475" cy="355600"/>
        </p:xfrm>
        <a:graphic>
          <a:graphicData uri="http://schemas.openxmlformats.org/presentationml/2006/ole">
            <p:oleObj spid="_x0000_s568329" name="Equation" r:id="rId6" imgW="444240" imgH="139680" progId="Equation.DSMT4">
              <p:embed/>
            </p:oleObj>
          </a:graphicData>
        </a:graphic>
      </p:graphicFrame>
      <p:graphicFrame>
        <p:nvGraphicFramePr>
          <p:cNvPr id="568330" name="Object 10"/>
          <p:cNvGraphicFramePr>
            <a:graphicFrameLocks noChangeAspect="1"/>
          </p:cNvGraphicFramePr>
          <p:nvPr/>
        </p:nvGraphicFramePr>
        <p:xfrm>
          <a:off x="3095625" y="3427413"/>
          <a:ext cx="3609975" cy="971550"/>
        </p:xfrm>
        <a:graphic>
          <a:graphicData uri="http://schemas.openxmlformats.org/presentationml/2006/ole">
            <p:oleObj spid="_x0000_s568330" name="Equation" r:id="rId7" imgW="1460160" imgH="393480" progId="Equation.DSMT4">
              <p:embed/>
            </p:oleObj>
          </a:graphicData>
        </a:graphic>
      </p:graphicFrame>
      <p:sp>
        <p:nvSpPr>
          <p:cNvPr id="568335" name="Text Box 15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8336" name="Text Box 1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936625"/>
            <a:ext cx="8458200" cy="5715000"/>
          </a:xfrm>
        </p:spPr>
        <p:txBody>
          <a:bodyPr/>
          <a:lstStyle/>
          <a:p>
            <a:r>
              <a:rPr lang="en-US" sz="4800"/>
              <a:t>Evaluate</a:t>
            </a:r>
            <a:r>
              <a:rPr lang="en-US" sz="4000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As </a:t>
            </a:r>
            <a:r>
              <a:rPr lang="en-US" sz="2400" i="1"/>
              <a:t>x </a:t>
            </a:r>
            <a:r>
              <a:rPr lang="en-US" sz="2400"/>
              <a:t>increases, the values of sin </a:t>
            </a:r>
            <a:r>
              <a:rPr lang="en-US" sz="2400" i="1"/>
              <a:t>x </a:t>
            </a:r>
            <a:r>
              <a:rPr lang="en-US" sz="2400"/>
              <a:t>oscillate between </a:t>
            </a:r>
            <a:br>
              <a:rPr lang="en-US" sz="2400"/>
            </a:br>
            <a:r>
              <a:rPr lang="en-US" sz="2400"/>
              <a:t>1 and -1 infinitely often.</a:t>
            </a:r>
          </a:p>
          <a:p>
            <a:pPr lvl="1"/>
            <a:r>
              <a:rPr lang="en-US" sz="2400"/>
              <a:t>So, they don’t approach any definite number.</a:t>
            </a:r>
          </a:p>
          <a:p>
            <a:pPr lvl="1"/>
            <a:r>
              <a:rPr lang="en-US" sz="2400"/>
              <a:t>Thus,                does not exist.</a:t>
            </a:r>
            <a:endParaRPr lang="en-US"/>
          </a:p>
        </p:txBody>
      </p:sp>
      <p:graphicFrame>
        <p:nvGraphicFramePr>
          <p:cNvPr id="569350" name="Object 6"/>
          <p:cNvGraphicFramePr>
            <a:graphicFrameLocks noChangeAspect="1"/>
          </p:cNvGraphicFramePr>
          <p:nvPr/>
        </p:nvGraphicFramePr>
        <p:xfrm>
          <a:off x="3098800" y="941388"/>
          <a:ext cx="2235200" cy="1144587"/>
        </p:xfrm>
        <a:graphic>
          <a:graphicData uri="http://schemas.openxmlformats.org/presentationml/2006/ole">
            <p:oleObj spid="_x0000_s569350" name="Equation" r:id="rId3" imgW="545760" imgH="279360" progId="Equation.DSMT4">
              <p:embed/>
            </p:oleObj>
          </a:graphicData>
        </a:graphic>
      </p:graphicFrame>
      <p:sp>
        <p:nvSpPr>
          <p:cNvPr id="569356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69357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graphicFrame>
        <p:nvGraphicFramePr>
          <p:cNvPr id="569358" name="Object 14"/>
          <p:cNvGraphicFramePr>
            <a:graphicFrameLocks noChangeAspect="1"/>
          </p:cNvGraphicFramePr>
          <p:nvPr/>
        </p:nvGraphicFramePr>
        <p:xfrm>
          <a:off x="2192338" y="3408363"/>
          <a:ext cx="1250950" cy="639762"/>
        </p:xfrm>
        <a:graphic>
          <a:graphicData uri="http://schemas.openxmlformats.org/presentationml/2006/ole">
            <p:oleObj spid="_x0000_s569358" name="Equation" r:id="rId4" imgW="54576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4250"/>
            <a:ext cx="8458200" cy="5715000"/>
          </a:xfrm>
        </p:spPr>
        <p:txBody>
          <a:bodyPr/>
          <a:lstStyle/>
          <a:p>
            <a:r>
              <a:rPr lang="en-US"/>
              <a:t>The notation 			      is used to </a:t>
            </a:r>
          </a:p>
          <a:p>
            <a:r>
              <a:rPr lang="en-US"/>
              <a:t>indicate that the values of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become </a:t>
            </a:r>
          </a:p>
          <a:p>
            <a:r>
              <a:rPr lang="en-US"/>
              <a:t>large as </a:t>
            </a:r>
            <a:r>
              <a:rPr lang="en-US" i="1"/>
              <a:t>x</a:t>
            </a:r>
            <a:r>
              <a:rPr lang="en-US"/>
              <a:t> becomes large.</a:t>
            </a:r>
          </a:p>
          <a:p>
            <a:pPr lvl="1"/>
            <a:r>
              <a:rPr lang="en-US" sz="2400"/>
              <a:t>Similar meanings are attached to the following symbols:</a:t>
            </a:r>
          </a:p>
        </p:txBody>
      </p:sp>
      <p:graphicFrame>
        <p:nvGraphicFramePr>
          <p:cNvPr id="570373" name="Object 5"/>
          <p:cNvGraphicFramePr>
            <a:graphicFrameLocks noChangeAspect="1"/>
          </p:cNvGraphicFramePr>
          <p:nvPr/>
        </p:nvGraphicFramePr>
        <p:xfrm>
          <a:off x="3302000" y="1014413"/>
          <a:ext cx="2514600" cy="849312"/>
        </p:xfrm>
        <a:graphic>
          <a:graphicData uri="http://schemas.openxmlformats.org/presentationml/2006/ole">
            <p:oleObj spid="_x0000_s570373" name="Equation" r:id="rId3" imgW="825480" imgH="279360" progId="Equation.DSMT4">
              <p:embed/>
            </p:oleObj>
          </a:graphicData>
        </a:graphic>
      </p:graphicFrame>
      <p:graphicFrame>
        <p:nvGraphicFramePr>
          <p:cNvPr id="570374" name="Object 6"/>
          <p:cNvGraphicFramePr>
            <a:graphicFrameLocks noChangeAspect="1"/>
          </p:cNvGraphicFramePr>
          <p:nvPr/>
        </p:nvGraphicFramePr>
        <p:xfrm>
          <a:off x="1333500" y="3573463"/>
          <a:ext cx="1905000" cy="600075"/>
        </p:xfrm>
        <a:graphic>
          <a:graphicData uri="http://schemas.openxmlformats.org/presentationml/2006/ole">
            <p:oleObj spid="_x0000_s570374" name="Equation" r:id="rId4" imgW="888840" imgH="279360" progId="Equation.DSMT4">
              <p:embed/>
            </p:oleObj>
          </a:graphicData>
        </a:graphic>
      </p:graphicFrame>
      <p:sp>
        <p:nvSpPr>
          <p:cNvPr id="570375" name="Text Box 7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  <p:graphicFrame>
        <p:nvGraphicFramePr>
          <p:cNvPr id="570376" name="Object 8"/>
          <p:cNvGraphicFramePr>
            <a:graphicFrameLocks noChangeAspect="1"/>
          </p:cNvGraphicFramePr>
          <p:nvPr/>
        </p:nvGraphicFramePr>
        <p:xfrm>
          <a:off x="1320800" y="4391025"/>
          <a:ext cx="1905000" cy="573088"/>
        </p:xfrm>
        <a:graphic>
          <a:graphicData uri="http://schemas.openxmlformats.org/presentationml/2006/ole">
            <p:oleObj spid="_x0000_s570376" name="Equation" r:id="rId5" imgW="927000" imgH="279360" progId="Equation.DSMT4">
              <p:embed/>
            </p:oleObj>
          </a:graphicData>
        </a:graphic>
      </p:graphicFrame>
      <p:graphicFrame>
        <p:nvGraphicFramePr>
          <p:cNvPr id="570377" name="Object 9"/>
          <p:cNvGraphicFramePr>
            <a:graphicFrameLocks noChangeAspect="1"/>
          </p:cNvGraphicFramePr>
          <p:nvPr/>
        </p:nvGraphicFramePr>
        <p:xfrm>
          <a:off x="1308100" y="5211763"/>
          <a:ext cx="2028825" cy="579437"/>
        </p:xfrm>
        <a:graphic>
          <a:graphicData uri="http://schemas.openxmlformats.org/presentationml/2006/ole">
            <p:oleObj spid="_x0000_s570377" name="Equation" r:id="rId6" imgW="97776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936625"/>
            <a:ext cx="8458200" cy="5715000"/>
          </a:xfrm>
        </p:spPr>
        <p:txBody>
          <a:bodyPr/>
          <a:lstStyle/>
          <a:p>
            <a:r>
              <a:rPr lang="en-US" sz="4800"/>
              <a:t>Find         and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When </a:t>
            </a:r>
            <a:r>
              <a:rPr lang="en-US" sz="2400" i="1"/>
              <a:t>x</a:t>
            </a:r>
            <a:r>
              <a:rPr lang="en-US" sz="2400"/>
              <a:t> becomes large, </a:t>
            </a:r>
            <a:r>
              <a:rPr lang="en-US" sz="2400" i="1"/>
              <a:t>x</a:t>
            </a:r>
            <a:r>
              <a:rPr lang="en-US" sz="2400" baseline="30000"/>
              <a:t>3 </a:t>
            </a:r>
            <a:r>
              <a:rPr lang="en-US" sz="2400"/>
              <a:t>also becomes large.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For instance,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 fact, we can make x</a:t>
            </a:r>
            <a:r>
              <a:rPr lang="en-US" sz="2400" baseline="30000"/>
              <a:t>3</a:t>
            </a:r>
            <a:r>
              <a:rPr lang="en-US" sz="2400"/>
              <a:t> as big as we like by taking </a:t>
            </a:r>
            <a:br>
              <a:rPr lang="en-US" sz="2400"/>
            </a:br>
            <a:r>
              <a:rPr lang="en-US" sz="2400" i="1"/>
              <a:t>x</a:t>
            </a:r>
            <a:r>
              <a:rPr lang="en-US" sz="2400"/>
              <a:t> large enough.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Therefore, we can write</a:t>
            </a:r>
            <a:endParaRPr lang="en-US"/>
          </a:p>
        </p:txBody>
      </p:sp>
      <p:graphicFrame>
        <p:nvGraphicFramePr>
          <p:cNvPr id="571398" name="Object 6"/>
          <p:cNvGraphicFramePr>
            <a:graphicFrameLocks noChangeAspect="1"/>
          </p:cNvGraphicFramePr>
          <p:nvPr/>
        </p:nvGraphicFramePr>
        <p:xfrm>
          <a:off x="1828800" y="925513"/>
          <a:ext cx="1533525" cy="1136650"/>
        </p:xfrm>
        <a:graphic>
          <a:graphicData uri="http://schemas.openxmlformats.org/presentationml/2006/ole">
            <p:oleObj spid="_x0000_s571398" name="Equation" r:id="rId3" imgW="393480" imgH="291960" progId="Equation.DSMT4">
              <p:embed/>
            </p:oleObj>
          </a:graphicData>
        </a:graphic>
      </p:graphicFrame>
      <p:graphicFrame>
        <p:nvGraphicFramePr>
          <p:cNvPr id="571399" name="Object 7"/>
          <p:cNvGraphicFramePr>
            <a:graphicFrameLocks noChangeAspect="1"/>
          </p:cNvGraphicFramePr>
          <p:nvPr/>
        </p:nvGraphicFramePr>
        <p:xfrm>
          <a:off x="4425950" y="885825"/>
          <a:ext cx="1822450" cy="1198563"/>
        </p:xfrm>
        <a:graphic>
          <a:graphicData uri="http://schemas.openxmlformats.org/presentationml/2006/ole">
            <p:oleObj spid="_x0000_s571399" name="Equation" r:id="rId4" imgW="444240" imgH="291960" progId="Equation.DSMT4">
              <p:embed/>
            </p:oleObj>
          </a:graphicData>
        </a:graphic>
      </p:graphicFrame>
      <p:graphicFrame>
        <p:nvGraphicFramePr>
          <p:cNvPr id="571400" name="Object 8"/>
          <p:cNvGraphicFramePr>
            <a:graphicFrameLocks noChangeAspect="1"/>
          </p:cNvGraphicFramePr>
          <p:nvPr/>
        </p:nvGraphicFramePr>
        <p:xfrm>
          <a:off x="1355725" y="3451225"/>
          <a:ext cx="7467600" cy="450850"/>
        </p:xfrm>
        <a:graphic>
          <a:graphicData uri="http://schemas.openxmlformats.org/presentationml/2006/ole">
            <p:oleObj spid="_x0000_s571400" name="Equation" r:id="rId5" imgW="3784320" imgH="228600" progId="Equation.DSMT4">
              <p:embed/>
            </p:oleObj>
          </a:graphicData>
        </a:graphic>
      </p:graphicFrame>
      <p:graphicFrame>
        <p:nvGraphicFramePr>
          <p:cNvPr id="571401" name="Object 9"/>
          <p:cNvGraphicFramePr>
            <a:graphicFrameLocks noChangeAspect="1"/>
          </p:cNvGraphicFramePr>
          <p:nvPr/>
        </p:nvGraphicFramePr>
        <p:xfrm>
          <a:off x="4670425" y="5103813"/>
          <a:ext cx="1555750" cy="677862"/>
        </p:xfrm>
        <a:graphic>
          <a:graphicData uri="http://schemas.openxmlformats.org/presentationml/2006/ole">
            <p:oleObj spid="_x0000_s571401" name="Equation" r:id="rId6" imgW="672840" imgH="291960" progId="Equation.DSMT4">
              <p:embed/>
            </p:oleObj>
          </a:graphicData>
        </a:graphic>
      </p:graphicFrame>
      <p:sp>
        <p:nvSpPr>
          <p:cNvPr id="571406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  <p:sp>
        <p:nvSpPr>
          <p:cNvPr id="571407" name="Text Box 15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425" y="1000125"/>
            <a:ext cx="9045575" cy="5715000"/>
          </a:xfrm>
        </p:spPr>
        <p:txBody>
          <a:bodyPr/>
          <a:lstStyle/>
          <a:p>
            <a:pPr lvl="1"/>
            <a:r>
              <a:rPr lang="en-US"/>
              <a:t>Similarly, when </a:t>
            </a:r>
            <a:r>
              <a:rPr lang="en-US" i="1"/>
              <a:t>x</a:t>
            </a:r>
            <a:r>
              <a:rPr lang="en-US"/>
              <a:t> is large negative, so is </a:t>
            </a:r>
            <a:r>
              <a:rPr lang="en-US" i="1"/>
              <a:t>x</a:t>
            </a:r>
            <a:r>
              <a:rPr lang="en-US" baseline="30000"/>
              <a:t>3</a:t>
            </a:r>
            <a:r>
              <a:rPr lang="en-US"/>
              <a:t>. </a:t>
            </a:r>
          </a:p>
          <a:p>
            <a:pPr lvl="1"/>
            <a:r>
              <a:rPr lang="en-US"/>
              <a:t>Thus, </a:t>
            </a:r>
          </a:p>
          <a:p>
            <a:endParaRPr lang="en-US" sz="2800">
              <a:solidFill>
                <a:srgbClr val="AC4600"/>
              </a:solidFill>
            </a:endParaRPr>
          </a:p>
          <a:p>
            <a:pPr lvl="1"/>
            <a:r>
              <a:rPr lang="en-US"/>
              <a:t>These limit statements can also be seen from the graph of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x</a:t>
            </a:r>
            <a:r>
              <a:rPr lang="en-US" baseline="30000"/>
              <a:t>3</a:t>
            </a:r>
            <a:r>
              <a:rPr lang="en-US"/>
              <a:t> in the figure.</a:t>
            </a:r>
          </a:p>
        </p:txBody>
      </p:sp>
      <p:graphicFrame>
        <p:nvGraphicFramePr>
          <p:cNvPr id="572422" name="Object 6"/>
          <p:cNvGraphicFramePr>
            <a:graphicFrameLocks noChangeAspect="1"/>
          </p:cNvGraphicFramePr>
          <p:nvPr/>
        </p:nvGraphicFramePr>
        <p:xfrm>
          <a:off x="1844675" y="1506538"/>
          <a:ext cx="1905000" cy="674687"/>
        </p:xfrm>
        <a:graphic>
          <a:graphicData uri="http://schemas.openxmlformats.org/presentationml/2006/ole">
            <p:oleObj spid="_x0000_s572422" name="Equation" r:id="rId3" imgW="825480" imgH="291960" progId="Equation.DSMT4">
              <p:embed/>
            </p:oleObj>
          </a:graphicData>
        </a:graphic>
      </p:graphicFrame>
      <p:sp>
        <p:nvSpPr>
          <p:cNvPr id="572427" name="Rectangle 11"/>
          <p:cNvSpPr>
            <a:spLocks noChangeArrowheads="1"/>
          </p:cNvSpPr>
          <p:nvPr/>
        </p:nvSpPr>
        <p:spPr bwMode="auto">
          <a:xfrm>
            <a:off x="5562600" y="3429000"/>
            <a:ext cx="3387725" cy="32353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2429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  <p:sp>
        <p:nvSpPr>
          <p:cNvPr id="572430" name="Text Box 14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  <p:pic>
        <p:nvPicPr>
          <p:cNvPr id="572431" name="Picture 15" descr="0206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6750" y="3527425"/>
            <a:ext cx="301625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3563" y="990600"/>
            <a:ext cx="8458200" cy="5715000"/>
          </a:xfrm>
        </p:spPr>
        <p:txBody>
          <a:bodyPr/>
          <a:lstStyle/>
          <a:p>
            <a:r>
              <a:rPr lang="en-US"/>
              <a:t>Let’s begin by investigating the behavior </a:t>
            </a:r>
          </a:p>
          <a:p>
            <a:r>
              <a:rPr lang="en-US"/>
              <a:t>of the function </a:t>
            </a:r>
            <a:r>
              <a:rPr lang="en-US" i="1"/>
              <a:t>f</a:t>
            </a:r>
            <a:r>
              <a:rPr lang="en-US"/>
              <a:t> defined by 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as </a:t>
            </a:r>
            <a:r>
              <a:rPr lang="en-US" i="1"/>
              <a:t>x</a:t>
            </a:r>
            <a:r>
              <a:rPr lang="en-US"/>
              <a:t> becomes large.</a:t>
            </a:r>
          </a:p>
        </p:txBody>
      </p:sp>
      <p:graphicFrame>
        <p:nvGraphicFramePr>
          <p:cNvPr id="530437" name="Object 5"/>
          <p:cNvGraphicFramePr>
            <a:graphicFrameLocks noChangeAspect="1"/>
          </p:cNvGraphicFramePr>
          <p:nvPr/>
        </p:nvGraphicFramePr>
        <p:xfrm>
          <a:off x="3057525" y="2233613"/>
          <a:ext cx="2538413" cy="1270000"/>
        </p:xfrm>
        <a:graphic>
          <a:graphicData uri="http://schemas.openxmlformats.org/presentationml/2006/ole">
            <p:oleObj spid="_x0000_s530437" name="Equation" r:id="rId3" imgW="838080" imgH="419040" progId="Equation.DSMT4">
              <p:embed/>
            </p:oleObj>
          </a:graphicData>
        </a:graphic>
      </p:graphicFrame>
      <p:sp>
        <p:nvSpPr>
          <p:cNvPr id="530439" name="Text Box 7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936625"/>
            <a:ext cx="8458200" cy="5715000"/>
          </a:xfrm>
        </p:spPr>
        <p:txBody>
          <a:bodyPr/>
          <a:lstStyle/>
          <a:p>
            <a:r>
              <a:rPr lang="en-US" sz="4800"/>
              <a:t>Find</a:t>
            </a:r>
            <a:r>
              <a:rPr lang="en-US" sz="4400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It would be wrong to write </a:t>
            </a:r>
          </a:p>
          <a:p>
            <a:endParaRPr lang="en-US" sz="2400">
              <a:solidFill>
                <a:srgbClr val="AC4600"/>
              </a:solidFill>
            </a:endParaRPr>
          </a:p>
          <a:p>
            <a:pPr lvl="1"/>
            <a:endParaRPr lang="en-US" sz="2400"/>
          </a:p>
          <a:p>
            <a:pPr lvl="1"/>
            <a:r>
              <a:rPr lang="en-US" sz="2400"/>
              <a:t>The Limit Laws can’t be applied to infinite limits because     is not a number (           can’t be defined).</a:t>
            </a:r>
          </a:p>
          <a:p>
            <a:pPr lvl="1"/>
            <a:r>
              <a:rPr lang="en-US" sz="2400"/>
              <a:t>However, we can write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This is because both </a:t>
            </a:r>
            <a:r>
              <a:rPr lang="en-US" sz="2400" i="1"/>
              <a:t>x</a:t>
            </a:r>
            <a:r>
              <a:rPr lang="en-US" sz="2400"/>
              <a:t> and </a:t>
            </a:r>
            <a:r>
              <a:rPr lang="en-US" sz="2400" i="1"/>
              <a:t>x</a:t>
            </a:r>
            <a:r>
              <a:rPr lang="en-US" sz="2400"/>
              <a:t> - 1 become arbitrarily large and so their product does too.</a:t>
            </a:r>
            <a:endParaRPr lang="en-US" sz="3200"/>
          </a:p>
        </p:txBody>
      </p:sp>
      <p:graphicFrame>
        <p:nvGraphicFramePr>
          <p:cNvPr id="574470" name="Object 6"/>
          <p:cNvGraphicFramePr>
            <a:graphicFrameLocks noChangeAspect="1"/>
          </p:cNvGraphicFramePr>
          <p:nvPr/>
        </p:nvGraphicFramePr>
        <p:xfrm>
          <a:off x="1916113" y="892175"/>
          <a:ext cx="2884487" cy="1163638"/>
        </p:xfrm>
        <a:graphic>
          <a:graphicData uri="http://schemas.openxmlformats.org/presentationml/2006/ole">
            <p:oleObj spid="_x0000_s574470" name="Equation" r:id="rId3" imgW="723600" imgH="291960" progId="Equation.DSMT4">
              <p:embed/>
            </p:oleObj>
          </a:graphicData>
        </a:graphic>
      </p:graphicFrame>
      <p:graphicFrame>
        <p:nvGraphicFramePr>
          <p:cNvPr id="574471" name="Object 7"/>
          <p:cNvGraphicFramePr>
            <a:graphicFrameLocks noChangeAspect="1"/>
          </p:cNvGraphicFramePr>
          <p:nvPr/>
        </p:nvGraphicFramePr>
        <p:xfrm>
          <a:off x="2286000" y="2662238"/>
          <a:ext cx="4572000" cy="612775"/>
        </p:xfrm>
        <a:graphic>
          <a:graphicData uri="http://schemas.openxmlformats.org/presentationml/2006/ole">
            <p:oleObj spid="_x0000_s574471" name="Equation" r:id="rId4" imgW="2184120" imgH="291960" progId="Equation.DSMT4">
              <p:embed/>
            </p:oleObj>
          </a:graphicData>
        </a:graphic>
      </p:graphicFrame>
      <p:graphicFrame>
        <p:nvGraphicFramePr>
          <p:cNvPr id="574472" name="Object 8"/>
          <p:cNvGraphicFramePr>
            <a:graphicFrameLocks noChangeAspect="1"/>
          </p:cNvGraphicFramePr>
          <p:nvPr/>
        </p:nvGraphicFramePr>
        <p:xfrm>
          <a:off x="2555875" y="4808538"/>
          <a:ext cx="3733800" cy="606425"/>
        </p:xfrm>
        <a:graphic>
          <a:graphicData uri="http://schemas.openxmlformats.org/presentationml/2006/ole">
            <p:oleObj spid="_x0000_s574472" name="Equation" r:id="rId5" imgW="1803240" imgH="291960" progId="Equation.DSMT4">
              <p:embed/>
            </p:oleObj>
          </a:graphicData>
        </a:graphic>
      </p:graphicFrame>
      <p:graphicFrame>
        <p:nvGraphicFramePr>
          <p:cNvPr id="574476" name="Object 12"/>
          <p:cNvGraphicFramePr>
            <a:graphicFrameLocks noChangeAspect="1"/>
          </p:cNvGraphicFramePr>
          <p:nvPr/>
        </p:nvGraphicFramePr>
        <p:xfrm>
          <a:off x="2559050" y="3968750"/>
          <a:ext cx="381000" cy="317500"/>
        </p:xfrm>
        <a:graphic>
          <a:graphicData uri="http://schemas.openxmlformats.org/presentationml/2006/ole">
            <p:oleObj spid="_x0000_s574476" name="Equation" r:id="rId6" imgW="152280" imgH="126720" progId="Equation.DSMT4">
              <p:embed/>
            </p:oleObj>
          </a:graphicData>
        </a:graphic>
      </p:graphicFrame>
      <p:graphicFrame>
        <p:nvGraphicFramePr>
          <p:cNvPr id="574477" name="Object 13"/>
          <p:cNvGraphicFramePr>
            <a:graphicFrameLocks noChangeAspect="1"/>
          </p:cNvGraphicFramePr>
          <p:nvPr/>
        </p:nvGraphicFramePr>
        <p:xfrm>
          <a:off x="5226050" y="3973513"/>
          <a:ext cx="914400" cy="295275"/>
        </p:xfrm>
        <a:graphic>
          <a:graphicData uri="http://schemas.openxmlformats.org/presentationml/2006/ole">
            <p:oleObj spid="_x0000_s574477" name="Equation" r:id="rId7" imgW="393480" imgH="126720" progId="Equation.DSMT4">
              <p:embed/>
            </p:oleObj>
          </a:graphicData>
        </a:graphic>
      </p:graphicFrame>
      <p:sp>
        <p:nvSpPr>
          <p:cNvPr id="574479" name="Text Box 1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</a:t>
            </a:r>
          </a:p>
        </p:txBody>
      </p:sp>
      <p:sp>
        <p:nvSpPr>
          <p:cNvPr id="574480" name="Text Box 16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936625"/>
            <a:ext cx="8601075" cy="5715000"/>
          </a:xfrm>
        </p:spPr>
        <p:txBody>
          <a:bodyPr/>
          <a:lstStyle/>
          <a:p>
            <a:r>
              <a:rPr lang="en-US" sz="4800"/>
              <a:t>Find</a:t>
            </a:r>
          </a:p>
          <a:p>
            <a:pPr lvl="1"/>
            <a:endParaRPr lang="en-US" sz="4800"/>
          </a:p>
          <a:p>
            <a:pPr lvl="1"/>
            <a:r>
              <a:rPr lang="en-US" sz="2400"/>
              <a:t>As in Example 3, we divide the numerator </a:t>
            </a:r>
            <a:br>
              <a:rPr lang="en-US" sz="2400"/>
            </a:br>
            <a:r>
              <a:rPr lang="en-US" sz="2400"/>
              <a:t>and denominator by the highest power of </a:t>
            </a:r>
            <a:r>
              <a:rPr lang="en-US" sz="2400" i="1"/>
              <a:t>x</a:t>
            </a:r>
            <a:r>
              <a:rPr lang="en-US" sz="2400"/>
              <a:t> </a:t>
            </a:r>
            <a:br>
              <a:rPr lang="en-US" sz="2400"/>
            </a:br>
            <a:r>
              <a:rPr lang="en-US" sz="2400"/>
              <a:t>in the denominator, which is just </a:t>
            </a:r>
            <a:r>
              <a:rPr lang="en-US" sz="2400" i="1"/>
              <a:t>x</a:t>
            </a:r>
            <a:r>
              <a:rPr lang="en-US" sz="2400"/>
              <a:t>: </a:t>
            </a:r>
          </a:p>
          <a:p>
            <a:endParaRPr lang="en-US" sz="2400">
              <a:solidFill>
                <a:srgbClr val="AC4600"/>
              </a:solidFill>
            </a:endParaRPr>
          </a:p>
          <a:p>
            <a:r>
              <a:rPr lang="en-US" sz="3200">
                <a:solidFill>
                  <a:srgbClr val="AC4600"/>
                </a:solidFill>
              </a:rPr>
              <a:t>   </a:t>
            </a:r>
          </a:p>
          <a:p>
            <a:pPr lvl="1">
              <a:buFont typeface="Wingdings" pitchFamily="2" charset="2"/>
              <a:buNone/>
            </a:pPr>
            <a:r>
              <a:rPr lang="en-US" sz="2400"/>
              <a:t>  </a:t>
            </a:r>
            <a:br>
              <a:rPr lang="en-US" sz="2400"/>
            </a:br>
            <a:r>
              <a:rPr lang="en-US" sz="2400"/>
              <a:t>because                  and                   as</a:t>
            </a:r>
          </a:p>
        </p:txBody>
      </p:sp>
      <p:graphicFrame>
        <p:nvGraphicFramePr>
          <p:cNvPr id="575494" name="Object 6"/>
          <p:cNvGraphicFramePr>
            <a:graphicFrameLocks noChangeAspect="1"/>
          </p:cNvGraphicFramePr>
          <p:nvPr/>
        </p:nvGraphicFramePr>
        <p:xfrm>
          <a:off x="2171700" y="771525"/>
          <a:ext cx="2552700" cy="1590675"/>
        </p:xfrm>
        <a:graphic>
          <a:graphicData uri="http://schemas.openxmlformats.org/presentationml/2006/ole">
            <p:oleObj spid="_x0000_s575494" name="Equation" r:id="rId3" imgW="672840" imgH="419040" progId="Equation.DSMT4">
              <p:embed/>
            </p:oleObj>
          </a:graphicData>
        </a:graphic>
      </p:graphicFrame>
      <p:graphicFrame>
        <p:nvGraphicFramePr>
          <p:cNvPr id="575496" name="Object 8"/>
          <p:cNvGraphicFramePr>
            <a:graphicFrameLocks noChangeAspect="1"/>
          </p:cNvGraphicFramePr>
          <p:nvPr/>
        </p:nvGraphicFramePr>
        <p:xfrm>
          <a:off x="2362200" y="3848100"/>
          <a:ext cx="3962400" cy="1279525"/>
        </p:xfrm>
        <a:graphic>
          <a:graphicData uri="http://schemas.openxmlformats.org/presentationml/2006/ole">
            <p:oleObj spid="_x0000_s575496" name="Equation" r:id="rId4" imgW="1688760" imgH="609480" progId="Equation.DSMT4">
              <p:embed/>
            </p:oleObj>
          </a:graphicData>
        </a:graphic>
      </p:graphicFrame>
      <p:graphicFrame>
        <p:nvGraphicFramePr>
          <p:cNvPr id="575497" name="Object 9"/>
          <p:cNvGraphicFramePr>
            <a:graphicFrameLocks noChangeAspect="1"/>
          </p:cNvGraphicFramePr>
          <p:nvPr/>
        </p:nvGraphicFramePr>
        <p:xfrm>
          <a:off x="2584450" y="5173663"/>
          <a:ext cx="1454150" cy="404812"/>
        </p:xfrm>
        <a:graphic>
          <a:graphicData uri="http://schemas.openxmlformats.org/presentationml/2006/ole">
            <p:oleObj spid="_x0000_s575497" name="Equation" r:id="rId5" imgW="634680" imgH="177480" progId="Equation.DSMT4">
              <p:embed/>
            </p:oleObj>
          </a:graphicData>
        </a:graphic>
      </p:graphicFrame>
      <p:graphicFrame>
        <p:nvGraphicFramePr>
          <p:cNvPr id="575498" name="Object 10"/>
          <p:cNvGraphicFramePr>
            <a:graphicFrameLocks noChangeAspect="1"/>
          </p:cNvGraphicFramePr>
          <p:nvPr/>
        </p:nvGraphicFramePr>
        <p:xfrm>
          <a:off x="4614863" y="5159375"/>
          <a:ext cx="1447800" cy="571500"/>
        </p:xfrm>
        <a:graphic>
          <a:graphicData uri="http://schemas.openxmlformats.org/presentationml/2006/ole">
            <p:oleObj spid="_x0000_s575498" name="Equation" r:id="rId6" imgW="774360" imgH="304560" progId="Equation.DSMT4">
              <p:embed/>
            </p:oleObj>
          </a:graphicData>
        </a:graphic>
      </p:graphicFrame>
      <p:graphicFrame>
        <p:nvGraphicFramePr>
          <p:cNvPr id="575499" name="Object 11"/>
          <p:cNvGraphicFramePr>
            <a:graphicFrameLocks noChangeAspect="1"/>
          </p:cNvGraphicFramePr>
          <p:nvPr/>
        </p:nvGraphicFramePr>
        <p:xfrm>
          <a:off x="6477000" y="5265738"/>
          <a:ext cx="990600" cy="311150"/>
        </p:xfrm>
        <a:graphic>
          <a:graphicData uri="http://schemas.openxmlformats.org/presentationml/2006/ole">
            <p:oleObj spid="_x0000_s575499" name="Equation" r:id="rId7" imgW="444240" imgH="139680" progId="Equation.DSMT4">
              <p:embed/>
            </p:oleObj>
          </a:graphicData>
        </a:graphic>
      </p:graphicFrame>
      <p:sp>
        <p:nvSpPr>
          <p:cNvPr id="575504" name="Text Box 1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575505" name="Text Box 17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1000125"/>
            <a:ext cx="8458200" cy="5715000"/>
          </a:xfrm>
        </p:spPr>
        <p:txBody>
          <a:bodyPr/>
          <a:lstStyle/>
          <a:p>
            <a:pPr marL="0" indent="0"/>
            <a:r>
              <a:rPr lang="en-US" sz="3200"/>
              <a:t>The next example shows that, by using </a:t>
            </a:r>
          </a:p>
          <a:p>
            <a:pPr marL="0" indent="0"/>
            <a:r>
              <a:rPr lang="en-US" sz="3200"/>
              <a:t>infinite limits at infinity, together with </a:t>
            </a:r>
          </a:p>
          <a:p>
            <a:pPr marL="0" indent="0"/>
            <a:r>
              <a:rPr lang="en-US" sz="3200"/>
              <a:t>intercepts, we can get a rough idea of the </a:t>
            </a:r>
          </a:p>
          <a:p>
            <a:pPr marL="0" indent="0"/>
            <a:r>
              <a:rPr lang="en-US" sz="3200"/>
              <a:t>graph of a polynomial without </a:t>
            </a:r>
            <a:r>
              <a:rPr lang="en-US" sz="3200">
                <a:latin typeface="Times-Roman" charset="0"/>
              </a:rPr>
              <a:t>computing</a:t>
            </a:r>
          </a:p>
          <a:p>
            <a:pPr marL="0" indent="0"/>
            <a:r>
              <a:rPr lang="en-US" sz="3200">
                <a:latin typeface="Times-Roman" charset="0"/>
              </a:rPr>
              <a:t>derivatives</a:t>
            </a:r>
            <a:r>
              <a:rPr lang="en-US" sz="3200"/>
              <a:t>.</a:t>
            </a:r>
          </a:p>
        </p:txBody>
      </p:sp>
      <p:sp>
        <p:nvSpPr>
          <p:cNvPr id="576520" name="Text Box 8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984250"/>
            <a:ext cx="8458200" cy="5715000"/>
          </a:xfrm>
        </p:spPr>
        <p:txBody>
          <a:bodyPr/>
          <a:lstStyle/>
          <a:p>
            <a:r>
              <a:rPr lang="en-US"/>
              <a:t>Sketch the graph of                            </a:t>
            </a:r>
          </a:p>
          <a:p>
            <a:r>
              <a:rPr lang="en-US"/>
              <a:t>by finding its intercepts and its limits </a:t>
            </a:r>
          </a:p>
          <a:p>
            <a:r>
              <a:rPr lang="en-US"/>
              <a:t>as            and as</a:t>
            </a:r>
            <a:r>
              <a:rPr lang="en-US" sz="4000"/>
              <a:t> </a:t>
            </a:r>
          </a:p>
          <a:p>
            <a:endParaRPr lang="en-US" sz="4000"/>
          </a:p>
          <a:p>
            <a:pPr lvl="1"/>
            <a:r>
              <a:rPr lang="en-US" sz="2400"/>
              <a:t>The </a:t>
            </a:r>
            <a:r>
              <a:rPr lang="en-US" sz="2400" i="1"/>
              <a:t>y</a:t>
            </a:r>
            <a:r>
              <a:rPr lang="en-US" sz="2400"/>
              <a:t>-intercept is </a:t>
            </a:r>
            <a:r>
              <a:rPr lang="en-US" sz="2400" i="1"/>
              <a:t>f</a:t>
            </a:r>
            <a:r>
              <a:rPr lang="en-US" sz="2400"/>
              <a:t>(0) = (-2)</a:t>
            </a:r>
            <a:r>
              <a:rPr lang="en-US" sz="2400" baseline="30000"/>
              <a:t>4</a:t>
            </a:r>
            <a:r>
              <a:rPr lang="en-US" sz="2400"/>
              <a:t>(1)</a:t>
            </a:r>
            <a:r>
              <a:rPr lang="en-US" sz="2400" baseline="30000"/>
              <a:t>3</a:t>
            </a:r>
            <a:r>
              <a:rPr lang="en-US" sz="2400"/>
              <a:t>(-1) = -16</a:t>
            </a:r>
          </a:p>
          <a:p>
            <a:pPr lvl="1"/>
            <a:r>
              <a:rPr lang="en-US" sz="2400"/>
              <a:t>The </a:t>
            </a:r>
            <a:r>
              <a:rPr lang="en-US" sz="2400" i="1"/>
              <a:t>x</a:t>
            </a:r>
            <a:r>
              <a:rPr lang="en-US" sz="2400"/>
              <a:t>-intercepts are found by setting </a:t>
            </a:r>
            <a:r>
              <a:rPr lang="en-US" sz="2400" i="1"/>
              <a:t>y</a:t>
            </a:r>
            <a:r>
              <a:rPr lang="en-US" sz="2400"/>
              <a:t> = 0: </a:t>
            </a:r>
            <a:r>
              <a:rPr lang="en-US" sz="2400" i="1"/>
              <a:t>x</a:t>
            </a:r>
            <a:r>
              <a:rPr lang="en-US" sz="2400"/>
              <a:t> = 2, -1, 1.</a:t>
            </a:r>
          </a:p>
        </p:txBody>
      </p:sp>
      <p:graphicFrame>
        <p:nvGraphicFramePr>
          <p:cNvPr id="577543" name="Object 7"/>
          <p:cNvGraphicFramePr>
            <a:graphicFrameLocks noChangeAspect="1"/>
          </p:cNvGraphicFramePr>
          <p:nvPr/>
        </p:nvGraphicFramePr>
        <p:xfrm>
          <a:off x="4714875" y="987425"/>
          <a:ext cx="4184650" cy="622300"/>
        </p:xfrm>
        <a:graphic>
          <a:graphicData uri="http://schemas.openxmlformats.org/presentationml/2006/ole">
            <p:oleObj spid="_x0000_s577543" name="Equation" r:id="rId3" imgW="1536480" imgH="228600" progId="Equation.DSMT4">
              <p:embed/>
            </p:oleObj>
          </a:graphicData>
        </a:graphic>
      </p:graphicFrame>
      <p:graphicFrame>
        <p:nvGraphicFramePr>
          <p:cNvPr id="577544" name="Object 8"/>
          <p:cNvGraphicFramePr>
            <a:graphicFrameLocks noChangeAspect="1"/>
          </p:cNvGraphicFramePr>
          <p:nvPr/>
        </p:nvGraphicFramePr>
        <p:xfrm>
          <a:off x="1247775" y="2459038"/>
          <a:ext cx="1295400" cy="406400"/>
        </p:xfrm>
        <a:graphic>
          <a:graphicData uri="http://schemas.openxmlformats.org/presentationml/2006/ole">
            <p:oleObj spid="_x0000_s577544" name="Equation" r:id="rId4" imgW="444240" imgH="139680" progId="Equation.DSMT4">
              <p:embed/>
            </p:oleObj>
          </a:graphicData>
        </a:graphic>
      </p:graphicFrame>
      <p:graphicFrame>
        <p:nvGraphicFramePr>
          <p:cNvPr id="577545" name="Object 9"/>
          <p:cNvGraphicFramePr>
            <a:graphicFrameLocks noChangeAspect="1"/>
          </p:cNvGraphicFramePr>
          <p:nvPr/>
        </p:nvGraphicFramePr>
        <p:xfrm>
          <a:off x="4127500" y="2438400"/>
          <a:ext cx="1600200" cy="419100"/>
        </p:xfrm>
        <a:graphic>
          <a:graphicData uri="http://schemas.openxmlformats.org/presentationml/2006/ole">
            <p:oleObj spid="_x0000_s577545" name="Equation" r:id="rId5" imgW="533160" imgH="139680" progId="Equation.DSMT4">
              <p:embed/>
            </p:oleObj>
          </a:graphicData>
        </a:graphic>
      </p:graphicFrame>
      <p:sp>
        <p:nvSpPr>
          <p:cNvPr id="577550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11</a:t>
            </a:r>
          </a:p>
        </p:txBody>
      </p:sp>
      <p:sp>
        <p:nvSpPr>
          <p:cNvPr id="577551" name="Text Box 15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984250"/>
            <a:ext cx="8458200" cy="5715000"/>
          </a:xfrm>
        </p:spPr>
        <p:txBody>
          <a:bodyPr/>
          <a:lstStyle/>
          <a:p>
            <a:r>
              <a:rPr lang="en-US"/>
              <a:t>Notice that, since (</a:t>
            </a:r>
            <a:r>
              <a:rPr lang="en-US" i="1"/>
              <a:t>x </a:t>
            </a:r>
            <a:r>
              <a:rPr lang="en-US"/>
              <a:t>- 2)</a:t>
            </a:r>
            <a:r>
              <a:rPr lang="en-US" baseline="30000"/>
              <a:t>4 </a:t>
            </a:r>
            <a:r>
              <a:rPr lang="en-US"/>
              <a:t>is positive, </a:t>
            </a:r>
          </a:p>
          <a:p>
            <a:r>
              <a:rPr lang="en-US"/>
              <a:t>the function doesn’t change sign at 2.</a:t>
            </a:r>
          </a:p>
          <a:p>
            <a:r>
              <a:rPr lang="en-US"/>
              <a:t>Thus, the graph doesn’t cross the </a:t>
            </a:r>
            <a:r>
              <a:rPr lang="en-US" i="1"/>
              <a:t>x</a:t>
            </a:r>
            <a:r>
              <a:rPr lang="en-US"/>
              <a:t>-axis </a:t>
            </a:r>
          </a:p>
          <a:p>
            <a:r>
              <a:rPr lang="en-US"/>
              <a:t>at 2. </a:t>
            </a:r>
          </a:p>
          <a:p>
            <a:pPr lvl="1"/>
            <a:r>
              <a:rPr lang="en-US" sz="2400"/>
              <a:t>It crosses the axis at -1 and 1.</a:t>
            </a:r>
          </a:p>
        </p:txBody>
      </p:sp>
      <p:sp>
        <p:nvSpPr>
          <p:cNvPr id="578571" name="Rectangle 11"/>
          <p:cNvSpPr>
            <a:spLocks noChangeArrowheads="1"/>
          </p:cNvSpPr>
          <p:nvPr/>
        </p:nvSpPr>
        <p:spPr bwMode="auto">
          <a:xfrm>
            <a:off x="5646738" y="3840163"/>
            <a:ext cx="3352800" cy="2928937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8573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11</a:t>
            </a:r>
          </a:p>
        </p:txBody>
      </p:sp>
      <p:sp>
        <p:nvSpPr>
          <p:cNvPr id="578574" name="Text Box 14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  <p:pic>
        <p:nvPicPr>
          <p:cNvPr id="578575" name="Picture 15" descr="020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3425" y="3927475"/>
            <a:ext cx="3071813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1000125"/>
            <a:ext cx="8458200" cy="5715000"/>
          </a:xfrm>
        </p:spPr>
        <p:txBody>
          <a:bodyPr/>
          <a:lstStyle/>
          <a:p>
            <a:r>
              <a:rPr lang="en-US" sz="3200"/>
              <a:t>When </a:t>
            </a:r>
            <a:r>
              <a:rPr lang="en-US" sz="3200" i="1"/>
              <a:t>x</a:t>
            </a:r>
            <a:r>
              <a:rPr lang="en-US" sz="3200"/>
              <a:t> is large positive, all three factors </a:t>
            </a:r>
          </a:p>
          <a:p>
            <a:r>
              <a:rPr lang="en-US" sz="3200"/>
              <a:t>are large, so</a:t>
            </a:r>
          </a:p>
          <a:p>
            <a:pPr lvl="1"/>
            <a:endParaRPr lang="en-US" sz="3200"/>
          </a:p>
          <a:p>
            <a:endParaRPr lang="en-US" sz="3200"/>
          </a:p>
          <a:p>
            <a:r>
              <a:rPr lang="en-US" sz="3200"/>
              <a:t>When </a:t>
            </a:r>
            <a:r>
              <a:rPr lang="en-US" sz="3200" i="1"/>
              <a:t>x</a:t>
            </a:r>
            <a:r>
              <a:rPr lang="en-US" sz="3200"/>
              <a:t> is large negative, the first factor </a:t>
            </a:r>
          </a:p>
          <a:p>
            <a:r>
              <a:rPr lang="en-US" sz="3200"/>
              <a:t>is large positive and the second and third </a:t>
            </a:r>
          </a:p>
          <a:p>
            <a:r>
              <a:rPr lang="en-US" sz="3200"/>
              <a:t>factors are both large negative, so</a:t>
            </a:r>
            <a:endParaRPr lang="en-US" sz="3200">
              <a:solidFill>
                <a:srgbClr val="AC4600"/>
              </a:solidFill>
            </a:endParaRPr>
          </a:p>
        </p:txBody>
      </p:sp>
      <p:graphicFrame>
        <p:nvGraphicFramePr>
          <p:cNvPr id="579590" name="Object 6"/>
          <p:cNvGraphicFramePr>
            <a:graphicFrameLocks noChangeAspect="1"/>
          </p:cNvGraphicFramePr>
          <p:nvPr/>
        </p:nvGraphicFramePr>
        <p:xfrm>
          <a:off x="2271713" y="5222875"/>
          <a:ext cx="4800600" cy="773113"/>
        </p:xfrm>
        <a:graphic>
          <a:graphicData uri="http://schemas.openxmlformats.org/presentationml/2006/ole">
            <p:oleObj spid="_x0000_s579590" name="Equation" r:id="rId3" imgW="1815840" imgH="291960" progId="Equation.DSMT4">
              <p:embed/>
            </p:oleObj>
          </a:graphicData>
        </a:graphic>
      </p:graphicFrame>
      <p:graphicFrame>
        <p:nvGraphicFramePr>
          <p:cNvPr id="579596" name="Object 12"/>
          <p:cNvGraphicFramePr>
            <a:graphicFrameLocks noChangeAspect="1"/>
          </p:cNvGraphicFramePr>
          <p:nvPr/>
        </p:nvGraphicFramePr>
        <p:xfrm>
          <a:off x="2286000" y="2225675"/>
          <a:ext cx="5219700" cy="841375"/>
        </p:xfrm>
        <a:graphic>
          <a:graphicData uri="http://schemas.openxmlformats.org/presentationml/2006/ole">
            <p:oleObj spid="_x0000_s579596" name="Equation" r:id="rId4" imgW="1815840" imgH="291960" progId="Equation.DSMT4">
              <p:embed/>
            </p:oleObj>
          </a:graphicData>
        </a:graphic>
      </p:graphicFrame>
      <p:sp>
        <p:nvSpPr>
          <p:cNvPr id="579598" name="Text Box 1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11</a:t>
            </a:r>
          </a:p>
        </p:txBody>
      </p:sp>
      <p:sp>
        <p:nvSpPr>
          <p:cNvPr id="579601" name="Text Box 17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8800" y="968375"/>
            <a:ext cx="8458200" cy="5715000"/>
          </a:xfrm>
        </p:spPr>
        <p:txBody>
          <a:bodyPr/>
          <a:lstStyle/>
          <a:p>
            <a:r>
              <a:rPr lang="en-US" sz="4000"/>
              <a:t>Combining this information, </a:t>
            </a:r>
          </a:p>
          <a:p>
            <a:r>
              <a:rPr lang="en-US" sz="4000"/>
              <a:t>we give a rough sketch of the graph </a:t>
            </a:r>
          </a:p>
          <a:p>
            <a:r>
              <a:rPr lang="en-US" sz="4000"/>
              <a:t>in the figure.</a:t>
            </a:r>
          </a:p>
        </p:txBody>
      </p:sp>
      <p:sp>
        <p:nvSpPr>
          <p:cNvPr id="61235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11</a:t>
            </a:r>
          </a:p>
        </p:txBody>
      </p:sp>
      <p:sp>
        <p:nvSpPr>
          <p:cNvPr id="612360" name="Text Box 8"/>
          <p:cNvSpPr txBox="1">
            <a:spLocks noChangeArrowheads="1"/>
          </p:cNvSpPr>
          <p:nvPr/>
        </p:nvSpPr>
        <p:spPr bwMode="auto">
          <a:xfrm>
            <a:off x="608013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INFINITE LIMITS AT INFINITY</a:t>
            </a:r>
          </a:p>
        </p:txBody>
      </p:sp>
      <p:sp>
        <p:nvSpPr>
          <p:cNvPr id="612361" name="Rectangle 9"/>
          <p:cNvSpPr>
            <a:spLocks noChangeArrowheads="1"/>
          </p:cNvSpPr>
          <p:nvPr/>
        </p:nvSpPr>
        <p:spPr bwMode="auto">
          <a:xfrm>
            <a:off x="5646738" y="3840163"/>
            <a:ext cx="3352800" cy="2928937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2362" name="Picture 10" descr="020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3425" y="3927475"/>
            <a:ext cx="3071813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1031875"/>
            <a:ext cx="8458200" cy="5715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200"/>
              <a:t>Definition 1 can be stated precisely as </a:t>
            </a:r>
          </a:p>
          <a:p>
            <a:pPr>
              <a:lnSpc>
                <a:spcPct val="90000"/>
              </a:lnSpc>
            </a:pPr>
            <a:r>
              <a:rPr lang="en-US" sz="3200"/>
              <a:t>follows.</a:t>
            </a:r>
          </a:p>
          <a:p>
            <a:pPr>
              <a:lnSpc>
                <a:spcPct val="90000"/>
              </a:lnSpc>
            </a:pPr>
            <a:endParaRPr lang="en-US" sz="3200"/>
          </a:p>
          <a:p>
            <a:pPr>
              <a:lnSpc>
                <a:spcPct val="90000"/>
              </a:lnSpc>
            </a:pPr>
            <a:r>
              <a:rPr lang="en-US" sz="3200"/>
              <a:t>Let </a:t>
            </a:r>
            <a:r>
              <a:rPr lang="en-US" sz="3200" i="1"/>
              <a:t>f</a:t>
            </a:r>
            <a:r>
              <a:rPr lang="en-US" sz="3200"/>
              <a:t> be a function defined on some interval </a:t>
            </a:r>
          </a:p>
          <a:p>
            <a:pPr>
              <a:lnSpc>
                <a:spcPct val="90000"/>
              </a:lnSpc>
            </a:pPr>
            <a:r>
              <a:rPr lang="en-US" sz="3200"/>
              <a:t>(</a:t>
            </a:r>
            <a:r>
              <a:rPr lang="en-US" sz="3200" i="1"/>
              <a:t>a</a:t>
            </a:r>
            <a:r>
              <a:rPr lang="en-US" sz="3200"/>
              <a:t>,    ). </a:t>
            </a:r>
          </a:p>
          <a:p>
            <a:pPr>
              <a:lnSpc>
                <a:spcPct val="90000"/>
              </a:lnSpc>
            </a:pPr>
            <a:r>
              <a:rPr lang="en-US" sz="3200"/>
              <a:t>Then, 		     means that, for every         ,        </a:t>
            </a:r>
          </a:p>
          <a:p>
            <a:pPr>
              <a:lnSpc>
                <a:spcPct val="90000"/>
              </a:lnSpc>
            </a:pPr>
            <a:r>
              <a:rPr lang="en-US" sz="3200"/>
              <a:t>there is a corresponding number </a:t>
            </a:r>
            <a:r>
              <a:rPr lang="en-US" sz="3200" i="1"/>
              <a:t>N</a:t>
            </a:r>
            <a:r>
              <a:rPr lang="en-US" sz="3200"/>
              <a:t> such that</a:t>
            </a:r>
          </a:p>
          <a:p>
            <a:pPr>
              <a:lnSpc>
                <a:spcPct val="90000"/>
              </a:lnSpc>
            </a:pPr>
            <a:r>
              <a:rPr lang="en-US" sz="3200"/>
              <a:t>if </a:t>
            </a:r>
            <a:r>
              <a:rPr lang="en-US" sz="3200" i="1"/>
              <a:t>x</a:t>
            </a:r>
            <a:r>
              <a:rPr lang="en-US" sz="3200"/>
              <a:t> &gt; </a:t>
            </a:r>
            <a:r>
              <a:rPr lang="en-US" sz="3200" i="1"/>
              <a:t>N</a:t>
            </a:r>
            <a:r>
              <a:rPr lang="en-US" sz="3200"/>
              <a:t>, then</a:t>
            </a:r>
          </a:p>
        </p:txBody>
      </p:sp>
      <p:graphicFrame>
        <p:nvGraphicFramePr>
          <p:cNvPr id="580614" name="Object 6"/>
          <p:cNvGraphicFramePr>
            <a:graphicFrameLocks noChangeAspect="1"/>
          </p:cNvGraphicFramePr>
          <p:nvPr/>
        </p:nvGraphicFramePr>
        <p:xfrm>
          <a:off x="1174750" y="3325813"/>
          <a:ext cx="393700" cy="328612"/>
        </p:xfrm>
        <a:graphic>
          <a:graphicData uri="http://schemas.openxmlformats.org/presentationml/2006/ole">
            <p:oleObj spid="_x0000_s580614" name="Equation" r:id="rId3" imgW="152280" imgH="126720" progId="Equation.DSMT4">
              <p:embed/>
            </p:oleObj>
          </a:graphicData>
        </a:graphic>
      </p:graphicFrame>
      <p:graphicFrame>
        <p:nvGraphicFramePr>
          <p:cNvPr id="580615" name="Object 7"/>
          <p:cNvGraphicFramePr>
            <a:graphicFrameLocks noChangeAspect="1"/>
          </p:cNvGraphicFramePr>
          <p:nvPr/>
        </p:nvGraphicFramePr>
        <p:xfrm>
          <a:off x="1738313" y="3708400"/>
          <a:ext cx="2162175" cy="744538"/>
        </p:xfrm>
        <a:graphic>
          <a:graphicData uri="http://schemas.openxmlformats.org/presentationml/2006/ole">
            <p:oleObj spid="_x0000_s580615" name="Equation" r:id="rId4" imgW="812520" imgH="279360" progId="Equation.DSMT4">
              <p:embed/>
            </p:oleObj>
          </a:graphicData>
        </a:graphic>
      </p:graphicFrame>
      <p:graphicFrame>
        <p:nvGraphicFramePr>
          <p:cNvPr id="580616" name="Object 8"/>
          <p:cNvGraphicFramePr>
            <a:graphicFrameLocks noChangeAspect="1"/>
          </p:cNvGraphicFramePr>
          <p:nvPr/>
        </p:nvGraphicFramePr>
        <p:xfrm>
          <a:off x="7848600" y="3673475"/>
          <a:ext cx="1066800" cy="533400"/>
        </p:xfrm>
        <a:graphic>
          <a:graphicData uri="http://schemas.openxmlformats.org/presentationml/2006/ole">
            <p:oleObj spid="_x0000_s580616" name="Equation" r:id="rId5" imgW="355320" imgH="177480" progId="Equation.DSMT4">
              <p:embed/>
            </p:oleObj>
          </a:graphicData>
        </a:graphic>
      </p:graphicFrame>
      <p:graphicFrame>
        <p:nvGraphicFramePr>
          <p:cNvPr id="580617" name="Object 9"/>
          <p:cNvGraphicFramePr>
            <a:graphicFrameLocks noChangeAspect="1"/>
          </p:cNvGraphicFramePr>
          <p:nvPr/>
        </p:nvGraphicFramePr>
        <p:xfrm>
          <a:off x="3009900" y="4649788"/>
          <a:ext cx="2390775" cy="714375"/>
        </p:xfrm>
        <a:graphic>
          <a:graphicData uri="http://schemas.openxmlformats.org/presentationml/2006/ole">
            <p:oleObj spid="_x0000_s580617" name="Equation" r:id="rId6" imgW="850680" imgH="253800" progId="Equation.DSMT4">
              <p:embed/>
            </p:oleObj>
          </a:graphicData>
        </a:graphic>
      </p:graphicFrame>
      <p:sp>
        <p:nvSpPr>
          <p:cNvPr id="580619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0620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5. Definition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000125"/>
            <a:ext cx="8458200" cy="5715000"/>
          </a:xfrm>
        </p:spPr>
        <p:txBody>
          <a:bodyPr/>
          <a:lstStyle/>
          <a:p>
            <a:r>
              <a:rPr lang="en-US" sz="3200"/>
              <a:t>In words, this says that the values of </a:t>
            </a:r>
            <a:r>
              <a:rPr lang="en-US" sz="3200" i="1"/>
              <a:t>f</a:t>
            </a:r>
            <a:r>
              <a:rPr lang="en-US" sz="3200"/>
              <a:t>(</a:t>
            </a:r>
            <a:r>
              <a:rPr lang="en-US" sz="3200" i="1"/>
              <a:t>x</a:t>
            </a:r>
            <a:r>
              <a:rPr lang="en-US" sz="3200"/>
              <a:t>) can </a:t>
            </a:r>
          </a:p>
          <a:p>
            <a:r>
              <a:rPr lang="en-US" sz="3200"/>
              <a:t>be made arbitrarily close to </a:t>
            </a:r>
            <a:r>
              <a:rPr lang="en-US" sz="3200" i="1"/>
              <a:t>L</a:t>
            </a:r>
            <a:r>
              <a:rPr lang="en-US" sz="3200"/>
              <a:t> (within a </a:t>
            </a:r>
          </a:p>
          <a:p>
            <a:r>
              <a:rPr lang="en-US" sz="3200"/>
              <a:t>distance   , where    is any positive number) </a:t>
            </a:r>
          </a:p>
          <a:p>
            <a:r>
              <a:rPr lang="en-US" sz="3200"/>
              <a:t>by taking </a:t>
            </a:r>
            <a:r>
              <a:rPr lang="en-US" sz="3200" i="1"/>
              <a:t>x</a:t>
            </a:r>
            <a:r>
              <a:rPr lang="en-US" sz="3200"/>
              <a:t> sufficiently large (larger than </a:t>
            </a:r>
            <a:r>
              <a:rPr lang="en-US" sz="3200" i="1"/>
              <a:t>N</a:t>
            </a:r>
            <a:r>
              <a:rPr lang="en-US" sz="3200"/>
              <a:t>, </a:t>
            </a:r>
          </a:p>
          <a:p>
            <a:r>
              <a:rPr lang="en-US" sz="3200"/>
              <a:t>where </a:t>
            </a:r>
            <a:r>
              <a:rPr lang="en-US" sz="3200" i="1"/>
              <a:t>N</a:t>
            </a:r>
            <a:r>
              <a:rPr lang="en-US" sz="3200"/>
              <a:t> depends on   ).</a:t>
            </a:r>
          </a:p>
        </p:txBody>
      </p:sp>
      <p:graphicFrame>
        <p:nvGraphicFramePr>
          <p:cNvPr id="581638" name="Object 6"/>
          <p:cNvGraphicFramePr>
            <a:graphicFrameLocks noChangeAspect="1"/>
          </p:cNvGraphicFramePr>
          <p:nvPr/>
        </p:nvGraphicFramePr>
        <p:xfrm>
          <a:off x="2220913" y="2314575"/>
          <a:ext cx="347662" cy="381000"/>
        </p:xfrm>
        <a:graphic>
          <a:graphicData uri="http://schemas.openxmlformats.org/presentationml/2006/ole">
            <p:oleObj spid="_x0000_s581638" name="Equation" r:id="rId3" imgW="126720" imgH="139680" progId="Equation.DSMT4">
              <p:embed/>
            </p:oleObj>
          </a:graphicData>
        </a:graphic>
      </p:graphicFrame>
      <p:sp>
        <p:nvSpPr>
          <p:cNvPr id="581643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graphicFrame>
        <p:nvGraphicFramePr>
          <p:cNvPr id="581644" name="Object 12"/>
          <p:cNvGraphicFramePr>
            <a:graphicFrameLocks noChangeAspect="1"/>
          </p:cNvGraphicFramePr>
          <p:nvPr/>
        </p:nvGraphicFramePr>
        <p:xfrm>
          <a:off x="3890963" y="2314575"/>
          <a:ext cx="347662" cy="381000"/>
        </p:xfrm>
        <a:graphic>
          <a:graphicData uri="http://schemas.openxmlformats.org/presentationml/2006/ole">
            <p:oleObj spid="_x0000_s581644" name="Equation" r:id="rId4" imgW="126720" imgH="139680" progId="Equation.DSMT4">
              <p:embed/>
            </p:oleObj>
          </a:graphicData>
        </a:graphic>
      </p:graphicFrame>
      <p:graphicFrame>
        <p:nvGraphicFramePr>
          <p:cNvPr id="581645" name="Object 13"/>
          <p:cNvGraphicFramePr>
            <a:graphicFrameLocks noChangeAspect="1"/>
          </p:cNvGraphicFramePr>
          <p:nvPr/>
        </p:nvGraphicFramePr>
        <p:xfrm>
          <a:off x="4446588" y="3481388"/>
          <a:ext cx="347662" cy="381000"/>
        </p:xfrm>
        <a:graphic>
          <a:graphicData uri="http://schemas.openxmlformats.org/presentationml/2006/ole">
            <p:oleObj spid="_x0000_s581645" name="Equation" r:id="rId5" imgW="126720" imgH="1396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1000125"/>
            <a:ext cx="8458200" cy="5715000"/>
          </a:xfrm>
        </p:spPr>
        <p:txBody>
          <a:bodyPr/>
          <a:lstStyle/>
          <a:p>
            <a:pPr>
              <a:tabLst>
                <a:tab pos="4340225" algn="l"/>
              </a:tabLst>
            </a:pPr>
            <a:r>
              <a:rPr lang="en-US" sz="3200"/>
              <a:t>Graphically, it says that, by choosing </a:t>
            </a:r>
            <a:r>
              <a:rPr lang="en-US" sz="3200" i="1"/>
              <a:t>x</a:t>
            </a:r>
            <a:r>
              <a:rPr lang="en-US" sz="3200"/>
              <a:t> large </a:t>
            </a:r>
          </a:p>
          <a:p>
            <a:pPr>
              <a:tabLst>
                <a:tab pos="4340225" algn="l"/>
              </a:tabLst>
            </a:pPr>
            <a:r>
              <a:rPr lang="en-US" sz="3200"/>
              <a:t>enough (larger than some number </a:t>
            </a:r>
            <a:r>
              <a:rPr lang="en-US" sz="3200" i="1"/>
              <a:t>N</a:t>
            </a:r>
            <a:r>
              <a:rPr lang="en-US" sz="3200"/>
              <a:t>), we can </a:t>
            </a:r>
          </a:p>
          <a:p>
            <a:pPr>
              <a:tabLst>
                <a:tab pos="4340225" algn="l"/>
              </a:tabLst>
            </a:pPr>
            <a:r>
              <a:rPr lang="en-US" sz="3200"/>
              <a:t>make the graph of </a:t>
            </a:r>
            <a:r>
              <a:rPr lang="en-US" sz="3200" i="1"/>
              <a:t>f</a:t>
            </a:r>
            <a:r>
              <a:rPr lang="en-US" sz="3200"/>
              <a:t> lie between the given </a:t>
            </a:r>
          </a:p>
          <a:p>
            <a:pPr>
              <a:tabLst>
                <a:tab pos="4340225" algn="l"/>
              </a:tabLst>
            </a:pPr>
            <a:r>
              <a:rPr lang="en-US" sz="3200"/>
              <a:t>horizontal lines                 and           </a:t>
            </a:r>
          </a:p>
          <a:p>
            <a:pPr lvl="1">
              <a:tabLst>
                <a:tab pos="4340225" algn="l"/>
              </a:tabLst>
            </a:pPr>
            <a:r>
              <a:rPr lang="en-US" sz="2400"/>
              <a:t>This must be true no matter how small we choose   .</a:t>
            </a:r>
          </a:p>
        </p:txBody>
      </p:sp>
      <p:graphicFrame>
        <p:nvGraphicFramePr>
          <p:cNvPr id="582662" name="Object 6"/>
          <p:cNvGraphicFramePr>
            <a:graphicFrameLocks noChangeAspect="1"/>
          </p:cNvGraphicFramePr>
          <p:nvPr/>
        </p:nvGraphicFramePr>
        <p:xfrm>
          <a:off x="3400425" y="2754313"/>
          <a:ext cx="1843088" cy="625475"/>
        </p:xfrm>
        <a:graphic>
          <a:graphicData uri="http://schemas.openxmlformats.org/presentationml/2006/ole">
            <p:oleObj spid="_x0000_s582662" name="Equation" r:id="rId3" imgW="596880" imgH="203040" progId="Equation.DSMT4">
              <p:embed/>
            </p:oleObj>
          </a:graphicData>
        </a:graphic>
      </p:graphicFrame>
      <p:graphicFrame>
        <p:nvGraphicFramePr>
          <p:cNvPr id="582663" name="Object 7"/>
          <p:cNvGraphicFramePr>
            <a:graphicFrameLocks noChangeAspect="1"/>
          </p:cNvGraphicFramePr>
          <p:nvPr/>
        </p:nvGraphicFramePr>
        <p:xfrm>
          <a:off x="6038850" y="2757488"/>
          <a:ext cx="1828800" cy="623887"/>
        </p:xfrm>
        <a:graphic>
          <a:graphicData uri="http://schemas.openxmlformats.org/presentationml/2006/ole">
            <p:oleObj spid="_x0000_s582663" name="Equation" r:id="rId4" imgW="596880" imgH="203040" progId="Equation.DSMT4">
              <p:embed/>
            </p:oleObj>
          </a:graphicData>
        </a:graphic>
      </p:graphicFrame>
      <p:sp>
        <p:nvSpPr>
          <p:cNvPr id="582666" name="Rectangle 10"/>
          <p:cNvSpPr>
            <a:spLocks noChangeArrowheads="1"/>
          </p:cNvSpPr>
          <p:nvPr/>
        </p:nvSpPr>
        <p:spPr bwMode="auto">
          <a:xfrm>
            <a:off x="1524000" y="4114800"/>
            <a:ext cx="7435850" cy="25971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2667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graphicFrame>
        <p:nvGraphicFramePr>
          <p:cNvPr id="582668" name="Object 12"/>
          <p:cNvGraphicFramePr>
            <a:graphicFrameLocks noChangeAspect="1"/>
          </p:cNvGraphicFramePr>
          <p:nvPr/>
        </p:nvGraphicFramePr>
        <p:xfrm>
          <a:off x="8145463" y="3403600"/>
          <a:ext cx="290512" cy="319088"/>
        </p:xfrm>
        <a:graphic>
          <a:graphicData uri="http://schemas.openxmlformats.org/presentationml/2006/ole">
            <p:oleObj spid="_x0000_s582668" name="Equation" r:id="rId5" imgW="126720" imgH="139680" progId="Equation.DSMT4">
              <p:embed/>
            </p:oleObj>
          </a:graphicData>
        </a:graphic>
      </p:graphicFrame>
      <p:pic>
        <p:nvPicPr>
          <p:cNvPr id="582669" name="Picture 13" descr="0206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52588" y="4178300"/>
            <a:ext cx="717867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2138" y="992188"/>
            <a:ext cx="8458200" cy="5715000"/>
          </a:xfrm>
        </p:spPr>
        <p:txBody>
          <a:bodyPr/>
          <a:lstStyle/>
          <a:p>
            <a:r>
              <a:rPr lang="en-US" sz="3200"/>
              <a:t>The table gives values of this </a:t>
            </a:r>
          </a:p>
          <a:p>
            <a:r>
              <a:rPr lang="en-US" sz="3200"/>
              <a:t>function correct to six decimal </a:t>
            </a:r>
          </a:p>
          <a:p>
            <a:r>
              <a:rPr lang="en-US" sz="3200"/>
              <a:t>places.</a:t>
            </a:r>
          </a:p>
          <a:p>
            <a:r>
              <a:rPr lang="en-US" sz="3200"/>
              <a:t>The graph of </a:t>
            </a:r>
            <a:r>
              <a:rPr lang="en-US" sz="3200" i="1"/>
              <a:t>f</a:t>
            </a:r>
            <a:r>
              <a:rPr lang="en-US" sz="3200"/>
              <a:t> has been </a:t>
            </a:r>
          </a:p>
          <a:p>
            <a:r>
              <a:rPr lang="en-US" sz="3200"/>
              <a:t>drawn by a computer in the </a:t>
            </a:r>
          </a:p>
          <a:p>
            <a:r>
              <a:rPr lang="en-US" sz="3200"/>
              <a:t>figure.</a:t>
            </a:r>
          </a:p>
        </p:txBody>
      </p:sp>
      <p:sp>
        <p:nvSpPr>
          <p:cNvPr id="531466" name="Rectangle 10"/>
          <p:cNvSpPr>
            <a:spLocks noChangeArrowheads="1"/>
          </p:cNvSpPr>
          <p:nvPr/>
        </p:nvSpPr>
        <p:spPr bwMode="auto">
          <a:xfrm>
            <a:off x="6248400" y="1143000"/>
            <a:ext cx="26670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1467" name="Rectangle 11"/>
          <p:cNvSpPr>
            <a:spLocks noChangeArrowheads="1"/>
          </p:cNvSpPr>
          <p:nvPr/>
        </p:nvSpPr>
        <p:spPr bwMode="auto">
          <a:xfrm>
            <a:off x="838200" y="4495800"/>
            <a:ext cx="8102600" cy="2133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1468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pic>
        <p:nvPicPr>
          <p:cNvPr id="531470" name="Picture 14" descr="020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4538663"/>
            <a:ext cx="77470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1471" name="Picture 15" descr="02p1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295400"/>
            <a:ext cx="2366963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4675" y="984250"/>
            <a:ext cx="8458200" cy="5715000"/>
          </a:xfrm>
        </p:spPr>
        <p:txBody>
          <a:bodyPr/>
          <a:lstStyle/>
          <a:p>
            <a:pPr>
              <a:tabLst>
                <a:tab pos="1539875" algn="l"/>
              </a:tabLst>
            </a:pPr>
            <a:r>
              <a:rPr lang="en-US"/>
              <a:t>This figure shows that, if a smaller value </a:t>
            </a:r>
          </a:p>
          <a:p>
            <a:pPr>
              <a:tabLst>
                <a:tab pos="1539875" algn="l"/>
              </a:tabLst>
            </a:pPr>
            <a:r>
              <a:rPr lang="en-US"/>
              <a:t>of    is chosen, then a larger value of </a:t>
            </a:r>
            <a:r>
              <a:rPr lang="en-US" i="1"/>
              <a:t>N</a:t>
            </a:r>
            <a:r>
              <a:rPr lang="en-US"/>
              <a:t> </a:t>
            </a:r>
          </a:p>
          <a:p>
            <a:pPr>
              <a:tabLst>
                <a:tab pos="1539875" algn="l"/>
              </a:tabLst>
            </a:pPr>
            <a:r>
              <a:rPr lang="en-US"/>
              <a:t>may be required.</a:t>
            </a:r>
          </a:p>
        </p:txBody>
      </p:sp>
      <p:graphicFrame>
        <p:nvGraphicFramePr>
          <p:cNvPr id="583685" name="Object 5"/>
          <p:cNvGraphicFramePr>
            <a:graphicFrameLocks noChangeAspect="1"/>
          </p:cNvGraphicFramePr>
          <p:nvPr/>
        </p:nvGraphicFramePr>
        <p:xfrm>
          <a:off x="1108075" y="1781175"/>
          <a:ext cx="417513" cy="457200"/>
        </p:xfrm>
        <a:graphic>
          <a:graphicData uri="http://schemas.openxmlformats.org/presentationml/2006/ole">
            <p:oleObj spid="_x0000_s583685" name="Equation" r:id="rId3" imgW="126720" imgH="139680" progId="Equation.DSMT4">
              <p:embed/>
            </p:oleObj>
          </a:graphicData>
        </a:graphic>
      </p:graphicFrame>
      <p:sp>
        <p:nvSpPr>
          <p:cNvPr id="583691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3693" name="Rectangle 13"/>
          <p:cNvSpPr>
            <a:spLocks noChangeArrowheads="1"/>
          </p:cNvSpPr>
          <p:nvPr/>
        </p:nvSpPr>
        <p:spPr bwMode="auto">
          <a:xfrm>
            <a:off x="1524000" y="4114800"/>
            <a:ext cx="7435850" cy="25971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83696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2113" y="4238625"/>
            <a:ext cx="71628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5788" y="1014413"/>
            <a:ext cx="8458200" cy="5715000"/>
          </a:xfrm>
        </p:spPr>
        <p:txBody>
          <a:bodyPr/>
          <a:lstStyle/>
          <a:p>
            <a:r>
              <a:rPr lang="en-US" sz="3200"/>
              <a:t>Similarly, a precise version of Definition 2 </a:t>
            </a:r>
          </a:p>
          <a:p>
            <a:r>
              <a:rPr lang="en-US" sz="3200"/>
              <a:t>is given as follows. </a:t>
            </a:r>
          </a:p>
          <a:p>
            <a:r>
              <a:rPr lang="en-US" sz="3200"/>
              <a:t>Let </a:t>
            </a:r>
            <a:r>
              <a:rPr lang="en-US" sz="3200" i="1"/>
              <a:t>f</a:t>
            </a:r>
            <a:r>
              <a:rPr lang="en-US" sz="3200"/>
              <a:t> be a function defined on some interval </a:t>
            </a:r>
          </a:p>
          <a:p>
            <a:r>
              <a:rPr lang="en-US" sz="3200"/>
              <a:t>(     ,</a:t>
            </a:r>
            <a:r>
              <a:rPr lang="en-US" sz="3200" i="1"/>
              <a:t>a</a:t>
            </a:r>
            <a:r>
              <a:rPr lang="en-US" sz="3200"/>
              <a:t>). </a:t>
            </a:r>
          </a:p>
          <a:p>
            <a:r>
              <a:rPr lang="en-US" sz="3200"/>
              <a:t>Then, 		     means that, for every         ,        </a:t>
            </a:r>
          </a:p>
          <a:p>
            <a:r>
              <a:rPr lang="en-US" sz="3200"/>
              <a:t>there is a corresponding number </a:t>
            </a:r>
            <a:r>
              <a:rPr lang="en-US" sz="3200" i="1"/>
              <a:t>N</a:t>
            </a:r>
            <a:r>
              <a:rPr lang="en-US" sz="3200"/>
              <a:t> such that,</a:t>
            </a:r>
          </a:p>
          <a:p>
            <a:r>
              <a:rPr lang="en-US" sz="3200"/>
              <a:t>if </a:t>
            </a:r>
            <a:r>
              <a:rPr lang="en-US" sz="3200" i="1"/>
              <a:t>x</a:t>
            </a:r>
            <a:r>
              <a:rPr lang="en-US" sz="3200"/>
              <a:t> &lt; </a:t>
            </a:r>
            <a:r>
              <a:rPr lang="en-US" sz="3200" i="1"/>
              <a:t>N</a:t>
            </a:r>
            <a:r>
              <a:rPr lang="en-US" sz="3200"/>
              <a:t>, then</a:t>
            </a:r>
          </a:p>
        </p:txBody>
      </p:sp>
      <p:graphicFrame>
        <p:nvGraphicFramePr>
          <p:cNvPr id="586757" name="Object 5"/>
          <p:cNvGraphicFramePr>
            <a:graphicFrameLocks noChangeAspect="1"/>
          </p:cNvGraphicFramePr>
          <p:nvPr/>
        </p:nvGraphicFramePr>
        <p:xfrm>
          <a:off x="757238" y="2947988"/>
          <a:ext cx="603250" cy="317500"/>
        </p:xfrm>
        <a:graphic>
          <a:graphicData uri="http://schemas.openxmlformats.org/presentationml/2006/ole">
            <p:oleObj spid="_x0000_s586757" name="Equation" r:id="rId3" imgW="241200" imgH="126720" progId="Equation.DSMT4">
              <p:embed/>
            </p:oleObj>
          </a:graphicData>
        </a:graphic>
      </p:graphicFrame>
      <p:graphicFrame>
        <p:nvGraphicFramePr>
          <p:cNvPr id="586758" name="Object 6"/>
          <p:cNvGraphicFramePr>
            <a:graphicFrameLocks noChangeAspect="1"/>
          </p:cNvGraphicFramePr>
          <p:nvPr/>
        </p:nvGraphicFramePr>
        <p:xfrm>
          <a:off x="1609725" y="3381375"/>
          <a:ext cx="2376488" cy="769938"/>
        </p:xfrm>
        <a:graphic>
          <a:graphicData uri="http://schemas.openxmlformats.org/presentationml/2006/ole">
            <p:oleObj spid="_x0000_s586758" name="Equation" r:id="rId4" imgW="863280" imgH="279360" progId="Equation.DSMT4">
              <p:embed/>
            </p:oleObj>
          </a:graphicData>
        </a:graphic>
      </p:graphicFrame>
      <p:graphicFrame>
        <p:nvGraphicFramePr>
          <p:cNvPr id="586759" name="Object 7"/>
          <p:cNvGraphicFramePr>
            <a:graphicFrameLocks noChangeAspect="1"/>
          </p:cNvGraphicFramePr>
          <p:nvPr/>
        </p:nvGraphicFramePr>
        <p:xfrm>
          <a:off x="7858125" y="3373438"/>
          <a:ext cx="1042988" cy="522287"/>
        </p:xfrm>
        <a:graphic>
          <a:graphicData uri="http://schemas.openxmlformats.org/presentationml/2006/ole">
            <p:oleObj spid="_x0000_s586759" name="Equation" r:id="rId5" imgW="355320" imgH="177480" progId="Equation.DSMT4">
              <p:embed/>
            </p:oleObj>
          </a:graphicData>
        </a:graphic>
      </p:graphicFrame>
      <p:graphicFrame>
        <p:nvGraphicFramePr>
          <p:cNvPr id="586760" name="Object 8"/>
          <p:cNvGraphicFramePr>
            <a:graphicFrameLocks noChangeAspect="1"/>
          </p:cNvGraphicFramePr>
          <p:nvPr/>
        </p:nvGraphicFramePr>
        <p:xfrm>
          <a:off x="3086100" y="4468813"/>
          <a:ext cx="2247900" cy="669925"/>
        </p:xfrm>
        <a:graphic>
          <a:graphicData uri="http://schemas.openxmlformats.org/presentationml/2006/ole">
            <p:oleObj spid="_x0000_s586760" name="Equation" r:id="rId6" imgW="850680" imgH="253800" progId="Equation.DSMT4">
              <p:embed/>
            </p:oleObj>
          </a:graphicData>
        </a:graphic>
      </p:graphicFrame>
      <p:sp>
        <p:nvSpPr>
          <p:cNvPr id="586764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6765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6. Definition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928688"/>
            <a:ext cx="8458200" cy="5715000"/>
          </a:xfrm>
        </p:spPr>
        <p:txBody>
          <a:bodyPr/>
          <a:lstStyle/>
          <a:p>
            <a:r>
              <a:rPr lang="en-US" sz="5400"/>
              <a:t>This is illustrated in the </a:t>
            </a:r>
          </a:p>
          <a:p>
            <a:r>
              <a:rPr lang="en-US" sz="5400"/>
              <a:t>figure.</a:t>
            </a:r>
          </a:p>
        </p:txBody>
      </p:sp>
      <p:sp>
        <p:nvSpPr>
          <p:cNvPr id="584714" name="Text Box 10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4715" name="Rectangle 11"/>
          <p:cNvSpPr>
            <a:spLocks noChangeArrowheads="1"/>
          </p:cNvSpPr>
          <p:nvPr/>
        </p:nvSpPr>
        <p:spPr bwMode="auto">
          <a:xfrm>
            <a:off x="914400" y="3548063"/>
            <a:ext cx="8045450" cy="3081337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84716" name="Picture 12" descr="0206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3625850"/>
            <a:ext cx="7802563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1000125"/>
            <a:ext cx="8586787" cy="5715000"/>
          </a:xfrm>
        </p:spPr>
        <p:txBody>
          <a:bodyPr/>
          <a:lstStyle/>
          <a:p>
            <a:r>
              <a:rPr lang="en-US"/>
              <a:t>In Example 3, we calculated that  </a:t>
            </a:r>
          </a:p>
          <a:p>
            <a:endParaRPr lang="en-US"/>
          </a:p>
          <a:p>
            <a:endParaRPr lang="en-US">
              <a:solidFill>
                <a:srgbClr val="AC4600"/>
              </a:solidFill>
            </a:endParaRPr>
          </a:p>
          <a:p>
            <a:endParaRPr lang="en-US">
              <a:solidFill>
                <a:srgbClr val="AC4600"/>
              </a:solidFill>
            </a:endParaRPr>
          </a:p>
          <a:p>
            <a:r>
              <a:rPr lang="en-US"/>
              <a:t>In the next example, we use </a:t>
            </a:r>
          </a:p>
          <a:p>
            <a:r>
              <a:rPr lang="en-US"/>
              <a:t>a graphing device to relate this statement </a:t>
            </a:r>
          </a:p>
          <a:p>
            <a:r>
              <a:rPr lang="en-US"/>
              <a:t>to Definition 5 with          and          .</a:t>
            </a:r>
          </a:p>
        </p:txBody>
      </p:sp>
      <p:graphicFrame>
        <p:nvGraphicFramePr>
          <p:cNvPr id="587781" name="Object 5"/>
          <p:cNvGraphicFramePr>
            <a:graphicFrameLocks noChangeAspect="1"/>
          </p:cNvGraphicFramePr>
          <p:nvPr/>
        </p:nvGraphicFramePr>
        <p:xfrm>
          <a:off x="2676525" y="1684338"/>
          <a:ext cx="3352800" cy="1139825"/>
        </p:xfrm>
        <a:graphic>
          <a:graphicData uri="http://schemas.openxmlformats.org/presentationml/2006/ole">
            <p:oleObj spid="_x0000_s587781" name="Equation" r:id="rId3" imgW="1231560" imgH="419040" progId="Equation.DSMT4">
              <p:embed/>
            </p:oleObj>
          </a:graphicData>
        </a:graphic>
      </p:graphicFrame>
      <p:graphicFrame>
        <p:nvGraphicFramePr>
          <p:cNvPr id="587782" name="Object 6"/>
          <p:cNvGraphicFramePr>
            <a:graphicFrameLocks noChangeAspect="1"/>
          </p:cNvGraphicFramePr>
          <p:nvPr/>
        </p:nvGraphicFramePr>
        <p:xfrm>
          <a:off x="4471988" y="4724400"/>
          <a:ext cx="1108075" cy="1138238"/>
        </p:xfrm>
        <a:graphic>
          <a:graphicData uri="http://schemas.openxmlformats.org/presentationml/2006/ole">
            <p:oleObj spid="_x0000_s587782" name="Equation" r:id="rId4" imgW="380880" imgH="393480" progId="Equation.DSMT4">
              <p:embed/>
            </p:oleObj>
          </a:graphicData>
        </a:graphic>
      </p:graphicFrame>
      <p:graphicFrame>
        <p:nvGraphicFramePr>
          <p:cNvPr id="587783" name="Object 7"/>
          <p:cNvGraphicFramePr>
            <a:graphicFrameLocks noChangeAspect="1"/>
          </p:cNvGraphicFramePr>
          <p:nvPr/>
        </p:nvGraphicFramePr>
        <p:xfrm>
          <a:off x="6477000" y="4991100"/>
          <a:ext cx="1295400" cy="504825"/>
        </p:xfrm>
        <a:graphic>
          <a:graphicData uri="http://schemas.openxmlformats.org/presentationml/2006/ole">
            <p:oleObj spid="_x0000_s587783" name="Equation" r:id="rId5" imgW="457200" imgH="177480" progId="Equation.DSMT4">
              <p:embed/>
            </p:oleObj>
          </a:graphicData>
        </a:graphic>
      </p:graphicFrame>
      <p:sp>
        <p:nvSpPr>
          <p:cNvPr id="587786" name="Text Box 10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71550"/>
            <a:ext cx="8458200" cy="5715000"/>
          </a:xfrm>
        </p:spPr>
        <p:txBody>
          <a:bodyPr/>
          <a:lstStyle/>
          <a:p>
            <a:pPr marL="685800" indent="-685800"/>
            <a:r>
              <a:rPr lang="en-US" sz="4000"/>
              <a:t>Use a graph to find a number </a:t>
            </a:r>
            <a:r>
              <a:rPr lang="en-US" sz="4000" i="1"/>
              <a:t>N</a:t>
            </a:r>
            <a:r>
              <a:rPr lang="en-US" sz="4000"/>
              <a:t> </a:t>
            </a:r>
          </a:p>
          <a:p>
            <a:pPr marL="685800" indent="-685800"/>
            <a:r>
              <a:rPr lang="en-US" sz="4000"/>
              <a:t>such that, if </a:t>
            </a:r>
            <a:r>
              <a:rPr lang="en-US" sz="4000" i="1"/>
              <a:t>x</a:t>
            </a:r>
            <a:r>
              <a:rPr lang="en-US" sz="4000"/>
              <a:t> &gt; </a:t>
            </a:r>
            <a:r>
              <a:rPr lang="en-US" sz="4000" i="1"/>
              <a:t>N</a:t>
            </a:r>
            <a:r>
              <a:rPr lang="en-US" sz="4000"/>
              <a:t>,  then</a:t>
            </a:r>
          </a:p>
          <a:p>
            <a:pPr marL="685800" indent="-685800"/>
            <a:endParaRPr lang="en-US" sz="4000"/>
          </a:p>
          <a:p>
            <a:pPr marL="685800" indent="-685800"/>
            <a:endParaRPr lang="en-US" sz="4000"/>
          </a:p>
          <a:p>
            <a:pPr marL="685800" indent="-685800"/>
            <a:endParaRPr lang="en-US" sz="3200"/>
          </a:p>
          <a:p>
            <a:pPr marL="990600" lvl="1" indent="-533400"/>
            <a:r>
              <a:rPr lang="en-US" sz="2400"/>
              <a:t>We rewrite the given inequality as:</a:t>
            </a:r>
          </a:p>
        </p:txBody>
      </p:sp>
      <p:sp>
        <p:nvSpPr>
          <p:cNvPr id="613380" name="Text Box 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61338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12</a:t>
            </a:r>
          </a:p>
        </p:txBody>
      </p:sp>
      <p:graphicFrame>
        <p:nvGraphicFramePr>
          <p:cNvPr id="613382" name="Object 6"/>
          <p:cNvGraphicFramePr>
            <a:graphicFrameLocks noChangeAspect="1"/>
          </p:cNvGraphicFramePr>
          <p:nvPr/>
        </p:nvGraphicFramePr>
        <p:xfrm>
          <a:off x="2519363" y="2562225"/>
          <a:ext cx="4038600" cy="1338263"/>
        </p:xfrm>
        <a:graphic>
          <a:graphicData uri="http://schemas.openxmlformats.org/presentationml/2006/ole">
            <p:oleObj spid="_x0000_s613382" name="Equation" r:id="rId3" imgW="1460160" imgH="482400" progId="Equation.DSMT4">
              <p:embed/>
            </p:oleObj>
          </a:graphicData>
        </a:graphic>
      </p:graphicFrame>
      <p:graphicFrame>
        <p:nvGraphicFramePr>
          <p:cNvPr id="613383" name="Object 7"/>
          <p:cNvGraphicFramePr>
            <a:graphicFrameLocks noChangeAspect="1"/>
          </p:cNvGraphicFramePr>
          <p:nvPr/>
        </p:nvGraphicFramePr>
        <p:xfrm>
          <a:off x="5376863" y="4852988"/>
          <a:ext cx="3352800" cy="946150"/>
        </p:xfrm>
        <a:graphic>
          <a:graphicData uri="http://schemas.openxmlformats.org/presentationml/2006/ole">
            <p:oleObj spid="_x0000_s613383" name="Equation" r:id="rId4" imgW="148572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1000125"/>
            <a:ext cx="8458200" cy="5715000"/>
          </a:xfrm>
        </p:spPr>
        <p:txBody>
          <a:bodyPr/>
          <a:lstStyle/>
          <a:p>
            <a:r>
              <a:rPr lang="en-US"/>
              <a:t>We need to determine the values of </a:t>
            </a:r>
            <a:r>
              <a:rPr lang="en-US" i="1"/>
              <a:t>x</a:t>
            </a:r>
            <a:r>
              <a:rPr lang="en-US"/>
              <a:t> </a:t>
            </a:r>
          </a:p>
          <a:p>
            <a:r>
              <a:rPr lang="en-US"/>
              <a:t>for which the given curve lies between </a:t>
            </a:r>
          </a:p>
          <a:p>
            <a:r>
              <a:rPr lang="en-US"/>
              <a:t>the horizontal lines </a:t>
            </a:r>
            <a:r>
              <a:rPr lang="en-US" i="1"/>
              <a:t>y</a:t>
            </a:r>
            <a:r>
              <a:rPr lang="en-US"/>
              <a:t> = 0.5 and </a:t>
            </a:r>
            <a:r>
              <a:rPr lang="en-US" i="1"/>
              <a:t>y</a:t>
            </a:r>
            <a:r>
              <a:rPr lang="en-US"/>
              <a:t> = 0.7</a:t>
            </a:r>
            <a:r>
              <a:rPr lang="en-US" sz="3200"/>
              <a:t> </a:t>
            </a:r>
          </a:p>
          <a:p>
            <a:pPr lvl="1"/>
            <a:r>
              <a:rPr lang="en-US" sz="2400"/>
              <a:t>So, we graph the curve and </a:t>
            </a:r>
            <a:br>
              <a:rPr lang="en-US" sz="2400"/>
            </a:br>
            <a:r>
              <a:rPr lang="en-US" sz="2400"/>
              <a:t>these lines in the figure.</a:t>
            </a:r>
          </a:p>
        </p:txBody>
      </p:sp>
      <p:sp>
        <p:nvSpPr>
          <p:cNvPr id="588811" name="Rectangle 11"/>
          <p:cNvSpPr>
            <a:spLocks noChangeArrowheads="1"/>
          </p:cNvSpPr>
          <p:nvPr/>
        </p:nvSpPr>
        <p:spPr bwMode="auto">
          <a:xfrm>
            <a:off x="5029200" y="3810000"/>
            <a:ext cx="3905250" cy="2833688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8812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8813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12</a:t>
            </a:r>
          </a:p>
        </p:txBody>
      </p:sp>
      <p:pic>
        <p:nvPicPr>
          <p:cNvPr id="588815" name="Picture 15" descr="0206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916363"/>
            <a:ext cx="358298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0075" y="971550"/>
            <a:ext cx="8458200" cy="5715000"/>
          </a:xfrm>
        </p:spPr>
        <p:txBody>
          <a:bodyPr/>
          <a:lstStyle/>
          <a:p>
            <a:r>
              <a:rPr lang="en-US"/>
              <a:t>Then, we use the cursor to estimate </a:t>
            </a:r>
          </a:p>
          <a:p>
            <a:r>
              <a:rPr lang="en-US"/>
              <a:t>that the curve crosses the line </a:t>
            </a:r>
            <a:r>
              <a:rPr lang="en-US" i="1"/>
              <a:t>y</a:t>
            </a:r>
            <a:r>
              <a:rPr lang="en-US"/>
              <a:t> = 0.5 </a:t>
            </a:r>
          </a:p>
          <a:p>
            <a:r>
              <a:rPr lang="en-US"/>
              <a:t>when</a:t>
            </a:r>
          </a:p>
          <a:p>
            <a:pPr lvl="1"/>
            <a:r>
              <a:rPr lang="en-US" sz="2400"/>
              <a:t>To the right of this number, the curve stays between </a:t>
            </a:r>
            <a:br>
              <a:rPr lang="en-US" sz="2400"/>
            </a:br>
            <a:r>
              <a:rPr lang="en-US" sz="2400"/>
              <a:t>the lines </a:t>
            </a:r>
            <a:r>
              <a:rPr lang="en-US" sz="2400" i="1"/>
              <a:t>y</a:t>
            </a:r>
            <a:r>
              <a:rPr lang="en-US" sz="2400"/>
              <a:t> = 0.5 and </a:t>
            </a:r>
            <a:r>
              <a:rPr lang="en-US" sz="2400" i="1"/>
              <a:t>y</a:t>
            </a:r>
            <a:r>
              <a:rPr lang="en-US" sz="2400"/>
              <a:t> = 0.7</a:t>
            </a:r>
            <a:endParaRPr lang="en-US" sz="1800"/>
          </a:p>
        </p:txBody>
      </p:sp>
      <p:graphicFrame>
        <p:nvGraphicFramePr>
          <p:cNvPr id="589830" name="Object 6"/>
          <p:cNvGraphicFramePr>
            <a:graphicFrameLocks noChangeAspect="1"/>
          </p:cNvGraphicFramePr>
          <p:nvPr/>
        </p:nvGraphicFramePr>
        <p:xfrm>
          <a:off x="1819275" y="2308225"/>
          <a:ext cx="1524000" cy="577850"/>
        </p:xfrm>
        <a:graphic>
          <a:graphicData uri="http://schemas.openxmlformats.org/presentationml/2006/ole">
            <p:oleObj spid="_x0000_s589830" name="Equation" r:id="rId3" imgW="469800" imgH="177480" progId="Equation.DSMT4">
              <p:embed/>
            </p:oleObj>
          </a:graphicData>
        </a:graphic>
      </p:graphicFrame>
      <p:sp>
        <p:nvSpPr>
          <p:cNvPr id="589836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89837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12</a:t>
            </a:r>
          </a:p>
        </p:txBody>
      </p:sp>
      <p:sp>
        <p:nvSpPr>
          <p:cNvPr id="589839" name="Rectangle 15"/>
          <p:cNvSpPr>
            <a:spLocks noChangeArrowheads="1"/>
          </p:cNvSpPr>
          <p:nvPr/>
        </p:nvSpPr>
        <p:spPr bwMode="auto">
          <a:xfrm>
            <a:off x="5029200" y="3810000"/>
            <a:ext cx="3905250" cy="2833688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89840" name="Picture 16" descr="0206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916363"/>
            <a:ext cx="3582988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971550"/>
            <a:ext cx="8458200" cy="5715000"/>
          </a:xfrm>
        </p:spPr>
        <p:txBody>
          <a:bodyPr/>
          <a:lstStyle/>
          <a:p>
            <a:r>
              <a:rPr lang="en-US"/>
              <a:t>Rounding to be safe, we can say that,</a:t>
            </a:r>
          </a:p>
          <a:p>
            <a:r>
              <a:rPr lang="en-US"/>
              <a:t>if </a:t>
            </a:r>
            <a:r>
              <a:rPr lang="en-US" i="1"/>
              <a:t>x</a:t>
            </a:r>
            <a:r>
              <a:rPr lang="en-US"/>
              <a:t> &gt; 7, then  </a:t>
            </a:r>
          </a:p>
          <a:p>
            <a:endParaRPr lang="en-US"/>
          </a:p>
          <a:p>
            <a:endParaRPr lang="en-US" sz="2800">
              <a:solidFill>
                <a:srgbClr val="AC4600"/>
              </a:solidFill>
            </a:endParaRPr>
          </a:p>
          <a:p>
            <a:endParaRPr lang="en-US" sz="2800">
              <a:solidFill>
                <a:srgbClr val="AC4600"/>
              </a:solidFill>
            </a:endParaRPr>
          </a:p>
          <a:p>
            <a:pPr lvl="1"/>
            <a:endParaRPr lang="en-US" sz="2400"/>
          </a:p>
          <a:p>
            <a:pPr lvl="1"/>
            <a:r>
              <a:rPr lang="en-US" sz="2400"/>
              <a:t>In other words, for           , we can choose </a:t>
            </a:r>
            <a:r>
              <a:rPr lang="en-US" sz="2400" i="1"/>
              <a:t>N</a:t>
            </a:r>
            <a:r>
              <a:rPr lang="en-US" sz="2400"/>
              <a:t> = 7 </a:t>
            </a:r>
            <a:br>
              <a:rPr lang="en-US" sz="2400"/>
            </a:br>
            <a:r>
              <a:rPr lang="en-US" sz="2400"/>
              <a:t>(or any larger number) in Definition 5.</a:t>
            </a:r>
            <a:endParaRPr lang="en-US" sz="1800"/>
          </a:p>
        </p:txBody>
      </p:sp>
      <p:graphicFrame>
        <p:nvGraphicFramePr>
          <p:cNvPr id="604166" name="Object 6"/>
          <p:cNvGraphicFramePr>
            <a:graphicFrameLocks noChangeAspect="1"/>
          </p:cNvGraphicFramePr>
          <p:nvPr/>
        </p:nvGraphicFramePr>
        <p:xfrm>
          <a:off x="2509838" y="2413000"/>
          <a:ext cx="4114800" cy="1360488"/>
        </p:xfrm>
        <a:graphic>
          <a:graphicData uri="http://schemas.openxmlformats.org/presentationml/2006/ole">
            <p:oleObj spid="_x0000_s604166" name="Equation" r:id="rId3" imgW="1460160" imgH="482400" progId="Equation.DSMT4">
              <p:embed/>
            </p:oleObj>
          </a:graphicData>
        </a:graphic>
      </p:graphicFrame>
      <p:graphicFrame>
        <p:nvGraphicFramePr>
          <p:cNvPr id="604167" name="Object 7"/>
          <p:cNvGraphicFramePr>
            <a:graphicFrameLocks noChangeAspect="1"/>
          </p:cNvGraphicFramePr>
          <p:nvPr/>
        </p:nvGraphicFramePr>
        <p:xfrm>
          <a:off x="3871913" y="4416425"/>
          <a:ext cx="914400" cy="355600"/>
        </p:xfrm>
        <a:graphic>
          <a:graphicData uri="http://schemas.openxmlformats.org/presentationml/2006/ole">
            <p:oleObj spid="_x0000_s604167" name="Equation" r:id="rId4" imgW="457200" imgH="177480" progId="Equation.DSMT4">
              <p:embed/>
            </p:oleObj>
          </a:graphicData>
        </a:graphic>
      </p:graphicFrame>
      <p:sp>
        <p:nvSpPr>
          <p:cNvPr id="604168" name="Text Box 8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604169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12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8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557213" y="957263"/>
            <a:ext cx="8458200" cy="5715000"/>
          </a:xfrm>
          <a:noFill/>
          <a:ln/>
        </p:spPr>
        <p:txBody>
          <a:bodyPr/>
          <a:lstStyle/>
          <a:p>
            <a:r>
              <a:rPr lang="en-US" sz="4400"/>
              <a:t>Use Definition 5 to prove</a:t>
            </a:r>
          </a:p>
          <a:p>
            <a:pPr lvl="1"/>
            <a:endParaRPr lang="en-US" sz="4400"/>
          </a:p>
          <a:p>
            <a:pPr lvl="1"/>
            <a:r>
              <a:rPr lang="en-US" sz="2400"/>
              <a:t>Given         , we want to find </a:t>
            </a:r>
            <a:r>
              <a:rPr lang="en-US" sz="2400" i="1"/>
              <a:t>N</a:t>
            </a:r>
            <a:r>
              <a:rPr lang="en-US" sz="2400"/>
              <a:t> such that, </a:t>
            </a:r>
            <a:br>
              <a:rPr lang="en-US" sz="2400"/>
            </a:br>
            <a:r>
              <a:rPr lang="en-US" sz="2400"/>
              <a:t>if </a:t>
            </a:r>
            <a:r>
              <a:rPr lang="en-US" sz="2400" i="1"/>
              <a:t>x</a:t>
            </a:r>
            <a:r>
              <a:rPr lang="en-US" sz="2400"/>
              <a:t> &gt; </a:t>
            </a:r>
            <a:r>
              <a:rPr lang="en-US" sz="2400" i="1"/>
              <a:t>N, </a:t>
            </a:r>
            <a:r>
              <a:rPr lang="en-US" sz="2400"/>
              <a:t>then  </a:t>
            </a:r>
          </a:p>
          <a:p>
            <a:endParaRPr lang="en-US" sz="2400"/>
          </a:p>
          <a:p>
            <a:pPr lvl="1"/>
            <a:r>
              <a:rPr lang="en-US" sz="2400"/>
              <a:t>In computing the limit, we may assume that </a:t>
            </a:r>
            <a:r>
              <a:rPr lang="en-US" sz="2400" i="1"/>
              <a:t>x</a:t>
            </a:r>
            <a:r>
              <a:rPr lang="en-US" sz="2400"/>
              <a:t> &gt; 0 </a:t>
            </a:r>
          </a:p>
          <a:p>
            <a:pPr lvl="1"/>
            <a:r>
              <a:rPr lang="en-US" sz="2400"/>
              <a:t>Then,</a:t>
            </a:r>
            <a:endParaRPr lang="en-US" sz="1800"/>
          </a:p>
        </p:txBody>
      </p:sp>
      <p:graphicFrame>
        <p:nvGraphicFramePr>
          <p:cNvPr id="590860" name="Object 12"/>
          <p:cNvGraphicFramePr>
            <a:graphicFrameLocks noChangeAspect="1"/>
          </p:cNvGraphicFramePr>
          <p:nvPr/>
        </p:nvGraphicFramePr>
        <p:xfrm>
          <a:off x="6831013" y="746125"/>
          <a:ext cx="1979612" cy="1279525"/>
        </p:xfrm>
        <a:graphic>
          <a:graphicData uri="http://schemas.openxmlformats.org/presentationml/2006/ole">
            <p:oleObj spid="_x0000_s590860" name="Equation" r:id="rId3" imgW="609480" imgH="393480" progId="Equation.DSMT4">
              <p:embed/>
            </p:oleObj>
          </a:graphicData>
        </a:graphic>
      </p:graphicFrame>
      <p:graphicFrame>
        <p:nvGraphicFramePr>
          <p:cNvPr id="590861" name="Object 13"/>
          <p:cNvGraphicFramePr>
            <a:graphicFrameLocks noChangeAspect="1"/>
          </p:cNvGraphicFramePr>
          <p:nvPr/>
        </p:nvGraphicFramePr>
        <p:xfrm>
          <a:off x="2238375" y="2528888"/>
          <a:ext cx="762000" cy="381000"/>
        </p:xfrm>
        <a:graphic>
          <a:graphicData uri="http://schemas.openxmlformats.org/presentationml/2006/ole">
            <p:oleObj spid="_x0000_s590861" name="Equation" r:id="rId4" imgW="355320" imgH="177480" progId="Equation.DSMT4">
              <p:embed/>
            </p:oleObj>
          </a:graphicData>
        </a:graphic>
      </p:graphicFrame>
      <p:graphicFrame>
        <p:nvGraphicFramePr>
          <p:cNvPr id="590863" name="Object 15"/>
          <p:cNvGraphicFramePr>
            <a:graphicFrameLocks noChangeAspect="1"/>
          </p:cNvGraphicFramePr>
          <p:nvPr/>
        </p:nvGraphicFramePr>
        <p:xfrm>
          <a:off x="3676650" y="2066925"/>
          <a:ext cx="114300" cy="177800"/>
        </p:xfrm>
        <a:graphic>
          <a:graphicData uri="http://schemas.openxmlformats.org/presentationml/2006/ole">
            <p:oleObj spid="_x0000_s590863" name="Equation" r:id="rId5" imgW="114120" imgH="177480" progId="Equation.DSMT4">
              <p:embed/>
            </p:oleObj>
          </a:graphicData>
        </a:graphic>
      </p:graphicFrame>
      <p:graphicFrame>
        <p:nvGraphicFramePr>
          <p:cNvPr id="590864" name="Object 16"/>
          <p:cNvGraphicFramePr>
            <a:graphicFrameLocks noChangeAspect="1"/>
          </p:cNvGraphicFramePr>
          <p:nvPr/>
        </p:nvGraphicFramePr>
        <p:xfrm>
          <a:off x="3200400" y="2900363"/>
          <a:ext cx="1143000" cy="776287"/>
        </p:xfrm>
        <a:graphic>
          <a:graphicData uri="http://schemas.openxmlformats.org/presentationml/2006/ole">
            <p:oleObj spid="_x0000_s590864" name="Equation" r:id="rId6" imgW="634680" imgH="431640" progId="Equation.DSMT4">
              <p:embed/>
            </p:oleObj>
          </a:graphicData>
        </a:graphic>
      </p:graphicFrame>
      <p:graphicFrame>
        <p:nvGraphicFramePr>
          <p:cNvPr id="590865" name="Object 17"/>
          <p:cNvGraphicFramePr>
            <a:graphicFrameLocks noChangeAspect="1"/>
          </p:cNvGraphicFramePr>
          <p:nvPr/>
        </p:nvGraphicFramePr>
        <p:xfrm>
          <a:off x="2200275" y="4214813"/>
          <a:ext cx="3057525" cy="654050"/>
        </p:xfrm>
        <a:graphic>
          <a:graphicData uri="http://schemas.openxmlformats.org/presentationml/2006/ole">
            <p:oleObj spid="_x0000_s590865" name="Equation" r:id="rId7" imgW="1143000" imgH="304560" progId="Equation.DSMT4">
              <p:embed/>
            </p:oleObj>
          </a:graphicData>
        </a:graphic>
      </p:graphicFrame>
      <p:sp>
        <p:nvSpPr>
          <p:cNvPr id="590871" name="Text Box 23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90872" name="Text Box 2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13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71550"/>
            <a:ext cx="8458200" cy="5715000"/>
          </a:xfrm>
        </p:spPr>
        <p:txBody>
          <a:bodyPr/>
          <a:lstStyle/>
          <a:p>
            <a:r>
              <a:rPr lang="en-US"/>
              <a:t>Let’s choose </a:t>
            </a:r>
          </a:p>
          <a:p>
            <a:endParaRPr lang="en-US"/>
          </a:p>
          <a:p>
            <a:r>
              <a:rPr lang="en-US"/>
              <a:t>So, if              , then</a:t>
            </a:r>
            <a:r>
              <a:rPr lang="en-US">
                <a:solidFill>
                  <a:srgbClr val="AC4600"/>
                </a:solidFill>
              </a:rPr>
              <a:t> </a:t>
            </a:r>
          </a:p>
          <a:p>
            <a:endParaRPr lang="en-US">
              <a:solidFill>
                <a:srgbClr val="AC4600"/>
              </a:solidFill>
            </a:endParaRPr>
          </a:p>
          <a:p>
            <a:r>
              <a:rPr lang="en-US" sz="4000"/>
              <a:t>Therefore, by Definition 5,</a:t>
            </a:r>
            <a:endParaRPr lang="en-US"/>
          </a:p>
        </p:txBody>
      </p:sp>
      <p:graphicFrame>
        <p:nvGraphicFramePr>
          <p:cNvPr id="605190" name="Object 6"/>
          <p:cNvGraphicFramePr>
            <a:graphicFrameLocks noChangeAspect="1"/>
          </p:cNvGraphicFramePr>
          <p:nvPr/>
        </p:nvGraphicFramePr>
        <p:xfrm>
          <a:off x="3333750" y="962025"/>
          <a:ext cx="1314450" cy="790575"/>
        </p:xfrm>
        <a:graphic>
          <a:graphicData uri="http://schemas.openxmlformats.org/presentationml/2006/ole">
            <p:oleObj spid="_x0000_s605190" name="Equation" r:id="rId3" imgW="507960" imgH="304560" progId="Equation.DSMT4">
              <p:embed/>
            </p:oleObj>
          </a:graphicData>
        </a:graphic>
      </p:graphicFrame>
      <p:graphicFrame>
        <p:nvGraphicFramePr>
          <p:cNvPr id="605191" name="Object 7"/>
          <p:cNvGraphicFramePr>
            <a:graphicFrameLocks noChangeAspect="1"/>
          </p:cNvGraphicFramePr>
          <p:nvPr/>
        </p:nvGraphicFramePr>
        <p:xfrm>
          <a:off x="1809750" y="2170113"/>
          <a:ext cx="1600200" cy="954087"/>
        </p:xfrm>
        <a:graphic>
          <a:graphicData uri="http://schemas.openxmlformats.org/presentationml/2006/ole">
            <p:oleObj spid="_x0000_s605191" name="Equation" r:id="rId4" imgW="660240" imgH="393480" progId="Equation.DSMT4">
              <p:embed/>
            </p:oleObj>
          </a:graphicData>
        </a:graphic>
      </p:graphicFrame>
      <p:graphicFrame>
        <p:nvGraphicFramePr>
          <p:cNvPr id="605192" name="Object 8"/>
          <p:cNvGraphicFramePr>
            <a:graphicFrameLocks noChangeAspect="1"/>
          </p:cNvGraphicFramePr>
          <p:nvPr/>
        </p:nvGraphicFramePr>
        <p:xfrm>
          <a:off x="4743450" y="2155825"/>
          <a:ext cx="1981200" cy="963613"/>
        </p:xfrm>
        <a:graphic>
          <a:graphicData uri="http://schemas.openxmlformats.org/presentationml/2006/ole">
            <p:oleObj spid="_x0000_s605192" name="Equation" r:id="rId5" imgW="888840" imgH="431640" progId="Equation.DSMT4">
              <p:embed/>
            </p:oleObj>
          </a:graphicData>
        </a:graphic>
      </p:graphicFrame>
      <p:sp>
        <p:nvSpPr>
          <p:cNvPr id="605193" name="Text Box 9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605194" name="Text Box 10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13</a:t>
            </a:r>
          </a:p>
        </p:txBody>
      </p:sp>
      <p:graphicFrame>
        <p:nvGraphicFramePr>
          <p:cNvPr id="605195" name="Object 11"/>
          <p:cNvGraphicFramePr>
            <a:graphicFrameLocks noChangeAspect="1"/>
          </p:cNvGraphicFramePr>
          <p:nvPr/>
        </p:nvGraphicFramePr>
        <p:xfrm>
          <a:off x="6634163" y="3435350"/>
          <a:ext cx="1824037" cy="1177925"/>
        </p:xfrm>
        <a:graphic>
          <a:graphicData uri="http://schemas.openxmlformats.org/presentationml/2006/ole">
            <p:oleObj spid="_x0000_s605195" name="Equation" r:id="rId6" imgW="60948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8458200" cy="5715000"/>
          </a:xfrm>
        </p:spPr>
        <p:txBody>
          <a:bodyPr/>
          <a:lstStyle/>
          <a:p>
            <a:pPr>
              <a:tabLst>
                <a:tab pos="749300" algn="l"/>
              </a:tabLst>
            </a:pPr>
            <a:r>
              <a:rPr lang="en-US" sz="3200"/>
              <a:t>As </a:t>
            </a:r>
            <a:r>
              <a:rPr lang="en-US" sz="3200" i="1"/>
              <a:t>x</a:t>
            </a:r>
            <a:r>
              <a:rPr lang="en-US" sz="3200"/>
              <a:t> grows larger and larger, </a:t>
            </a:r>
          </a:p>
          <a:p>
            <a:pPr>
              <a:tabLst>
                <a:tab pos="749300" algn="l"/>
              </a:tabLst>
            </a:pPr>
            <a:r>
              <a:rPr lang="en-US" sz="3200"/>
              <a:t>you can see that the values of </a:t>
            </a:r>
          </a:p>
          <a:p>
            <a:pPr>
              <a:tabLst>
                <a:tab pos="749300" algn="l"/>
              </a:tabLst>
            </a:pPr>
            <a:r>
              <a:rPr lang="en-US" sz="3200" i="1"/>
              <a:t>f</a:t>
            </a:r>
            <a:r>
              <a:rPr lang="en-US" sz="3200"/>
              <a:t>(</a:t>
            </a:r>
            <a:r>
              <a:rPr lang="en-US" sz="3200" i="1"/>
              <a:t>x</a:t>
            </a:r>
            <a:r>
              <a:rPr lang="en-US" sz="3200"/>
              <a:t>) get closer and closer to 1.</a:t>
            </a:r>
            <a:endParaRPr lang="en-US" sz="3200">
              <a:solidFill>
                <a:srgbClr val="AC4600"/>
              </a:solidFill>
            </a:endParaRPr>
          </a:p>
          <a:p>
            <a:pPr lvl="1">
              <a:tabLst>
                <a:tab pos="749300" algn="l"/>
              </a:tabLst>
            </a:pPr>
            <a:r>
              <a:rPr lang="en-US" sz="2400"/>
              <a:t>It seems that we can make the </a:t>
            </a:r>
            <a:br>
              <a:rPr lang="en-US" sz="2400"/>
            </a:br>
            <a:r>
              <a:rPr lang="en-US" sz="2400"/>
              <a:t>values of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as close as we like </a:t>
            </a:r>
            <a:br>
              <a:rPr lang="en-US" sz="2400"/>
            </a:br>
            <a:r>
              <a:rPr lang="en-US" sz="2400"/>
              <a:t>to 1 by taking </a:t>
            </a:r>
            <a:r>
              <a:rPr lang="en-US" sz="2400" i="1"/>
              <a:t>x</a:t>
            </a:r>
            <a:r>
              <a:rPr lang="en-US" sz="2400"/>
              <a:t> sufficiently large. </a:t>
            </a:r>
          </a:p>
        </p:txBody>
      </p:sp>
      <p:sp>
        <p:nvSpPr>
          <p:cNvPr id="532491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32494" name="Rectangle 14"/>
          <p:cNvSpPr>
            <a:spLocks noChangeArrowheads="1"/>
          </p:cNvSpPr>
          <p:nvPr/>
        </p:nvSpPr>
        <p:spPr bwMode="auto">
          <a:xfrm>
            <a:off x="6248400" y="1143000"/>
            <a:ext cx="2667000" cy="3200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495" name="Rectangle 15"/>
          <p:cNvSpPr>
            <a:spLocks noChangeArrowheads="1"/>
          </p:cNvSpPr>
          <p:nvPr/>
        </p:nvSpPr>
        <p:spPr bwMode="auto">
          <a:xfrm>
            <a:off x="838200" y="4495800"/>
            <a:ext cx="8102600" cy="2133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32496" name="Picture 16" descr="020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5525" y="4538663"/>
            <a:ext cx="77470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497" name="Picture 17" descr="02p1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295400"/>
            <a:ext cx="2366963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889" name="Picture 17" descr="020618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925" y="4343400"/>
            <a:ext cx="25050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1890" name="Picture 18" descr="020618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6450" y="4341813"/>
            <a:ext cx="302895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000125"/>
            <a:ext cx="8458200" cy="5715000"/>
          </a:xfrm>
        </p:spPr>
        <p:txBody>
          <a:bodyPr/>
          <a:lstStyle/>
          <a:p>
            <a:r>
              <a:rPr lang="en-US"/>
              <a:t>The figure illustrates the proof by </a:t>
            </a:r>
          </a:p>
          <a:p>
            <a:r>
              <a:rPr lang="en-US"/>
              <a:t>showing some values of    and the </a:t>
            </a:r>
          </a:p>
          <a:p>
            <a:r>
              <a:rPr lang="en-US"/>
              <a:t>corresponding values of </a:t>
            </a:r>
            <a:r>
              <a:rPr lang="en-US" i="1"/>
              <a:t>N</a:t>
            </a:r>
            <a:r>
              <a:rPr lang="en-US"/>
              <a:t>.</a:t>
            </a:r>
          </a:p>
        </p:txBody>
      </p:sp>
      <p:graphicFrame>
        <p:nvGraphicFramePr>
          <p:cNvPr id="591880" name="Object 8"/>
          <p:cNvGraphicFramePr>
            <a:graphicFrameLocks noChangeAspect="1"/>
          </p:cNvGraphicFramePr>
          <p:nvPr/>
        </p:nvGraphicFramePr>
        <p:xfrm>
          <a:off x="5614988" y="1781175"/>
          <a:ext cx="415925" cy="457200"/>
        </p:xfrm>
        <a:graphic>
          <a:graphicData uri="http://schemas.openxmlformats.org/presentationml/2006/ole">
            <p:oleObj spid="_x0000_s591880" name="Equation" r:id="rId5" imgW="126720" imgH="139680" progId="Equation.DSMT4">
              <p:embed/>
            </p:oleObj>
          </a:graphicData>
        </a:graphic>
      </p:graphicFrame>
      <p:sp>
        <p:nvSpPr>
          <p:cNvPr id="591886" name="Text Box 14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91887" name="Text Box 1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13</a:t>
            </a:r>
          </a:p>
        </p:txBody>
      </p:sp>
      <p:pic>
        <p:nvPicPr>
          <p:cNvPr id="591888" name="Picture 16" descr="020618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267200"/>
            <a:ext cx="2109788" cy="21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1891" name="Rectangle 19"/>
          <p:cNvSpPr>
            <a:spLocks noChangeArrowheads="1"/>
          </p:cNvSpPr>
          <p:nvPr/>
        </p:nvSpPr>
        <p:spPr bwMode="auto">
          <a:xfrm>
            <a:off x="790575" y="4191000"/>
            <a:ext cx="8229600" cy="2362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014413"/>
            <a:ext cx="8458200" cy="5715000"/>
          </a:xfrm>
        </p:spPr>
        <p:txBody>
          <a:bodyPr/>
          <a:lstStyle/>
          <a:p>
            <a:r>
              <a:rPr lang="en-US" sz="3200"/>
              <a:t>Finally, we note that an infinite limit at infinity </a:t>
            </a:r>
          </a:p>
          <a:p>
            <a:r>
              <a:rPr lang="en-US" sz="3200"/>
              <a:t>can be defined as follows. </a:t>
            </a:r>
          </a:p>
          <a:p>
            <a:r>
              <a:rPr lang="en-US" sz="3200"/>
              <a:t>Let </a:t>
            </a:r>
            <a:r>
              <a:rPr lang="en-US" sz="3200" i="1"/>
              <a:t>f</a:t>
            </a:r>
            <a:r>
              <a:rPr lang="en-US" sz="3200"/>
              <a:t> be a function defined on some interval </a:t>
            </a:r>
          </a:p>
          <a:p>
            <a:r>
              <a:rPr lang="en-US" sz="3200"/>
              <a:t>(</a:t>
            </a:r>
            <a:r>
              <a:rPr lang="en-US" sz="3200" i="1"/>
              <a:t>a</a:t>
            </a:r>
            <a:r>
              <a:rPr lang="en-US" sz="3200"/>
              <a:t>,    ).</a:t>
            </a:r>
          </a:p>
          <a:p>
            <a:r>
              <a:rPr lang="en-US" sz="3200"/>
              <a:t>Then,                     means that, for every </a:t>
            </a:r>
          </a:p>
          <a:p>
            <a:r>
              <a:rPr lang="en-US" sz="3200"/>
              <a:t>positive number </a:t>
            </a:r>
            <a:r>
              <a:rPr lang="en-US" sz="3200" i="1"/>
              <a:t>M</a:t>
            </a:r>
            <a:r>
              <a:rPr lang="en-US" sz="3200"/>
              <a:t>, there is a corresponding </a:t>
            </a:r>
          </a:p>
          <a:p>
            <a:r>
              <a:rPr lang="en-US" sz="3200"/>
              <a:t>positive number </a:t>
            </a:r>
            <a:r>
              <a:rPr lang="en-US" sz="3200" i="1"/>
              <a:t>N </a:t>
            </a:r>
            <a:r>
              <a:rPr lang="en-US" sz="3200"/>
              <a:t>such that, </a:t>
            </a:r>
          </a:p>
          <a:p>
            <a:r>
              <a:rPr lang="en-US" sz="3200"/>
              <a:t>if </a:t>
            </a:r>
            <a:r>
              <a:rPr lang="en-US" sz="3200" i="1"/>
              <a:t>x</a:t>
            </a:r>
            <a:r>
              <a:rPr lang="en-US" sz="3200"/>
              <a:t> &gt; </a:t>
            </a:r>
            <a:r>
              <a:rPr lang="en-US" sz="3200" i="1"/>
              <a:t>N</a:t>
            </a:r>
            <a:r>
              <a:rPr lang="en-US" sz="3200"/>
              <a:t>, then </a:t>
            </a:r>
            <a:r>
              <a:rPr lang="en-US" sz="3200" i="1"/>
              <a:t>f</a:t>
            </a:r>
            <a:r>
              <a:rPr lang="en-US" sz="3200"/>
              <a:t>(</a:t>
            </a:r>
            <a:r>
              <a:rPr lang="en-US" sz="3200" i="1"/>
              <a:t>x</a:t>
            </a:r>
            <a:r>
              <a:rPr lang="en-US" sz="3200"/>
              <a:t>) &gt; </a:t>
            </a:r>
            <a:r>
              <a:rPr lang="en-US" sz="3200" i="1"/>
              <a:t>M</a:t>
            </a:r>
          </a:p>
        </p:txBody>
      </p:sp>
      <p:graphicFrame>
        <p:nvGraphicFramePr>
          <p:cNvPr id="592904" name="Object 8"/>
          <p:cNvGraphicFramePr>
            <a:graphicFrameLocks noChangeAspect="1"/>
          </p:cNvGraphicFramePr>
          <p:nvPr/>
        </p:nvGraphicFramePr>
        <p:xfrm>
          <a:off x="1752600" y="3359150"/>
          <a:ext cx="2252663" cy="762000"/>
        </p:xfrm>
        <a:graphic>
          <a:graphicData uri="http://schemas.openxmlformats.org/presentationml/2006/ole">
            <p:oleObj spid="_x0000_s592904" name="Equation" r:id="rId3" imgW="825480" imgH="279360" progId="Equation.DSMT4">
              <p:embed/>
            </p:oleObj>
          </a:graphicData>
        </a:graphic>
      </p:graphicFrame>
      <p:sp>
        <p:nvSpPr>
          <p:cNvPr id="592907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92908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7. Definition</a:t>
            </a:r>
          </a:p>
        </p:txBody>
      </p:sp>
      <p:graphicFrame>
        <p:nvGraphicFramePr>
          <p:cNvPr id="592909" name="Object 13"/>
          <p:cNvGraphicFramePr>
            <a:graphicFrameLocks noChangeAspect="1"/>
          </p:cNvGraphicFramePr>
          <p:nvPr/>
        </p:nvGraphicFramePr>
        <p:xfrm>
          <a:off x="1174750" y="2943225"/>
          <a:ext cx="393700" cy="328613"/>
        </p:xfrm>
        <a:graphic>
          <a:graphicData uri="http://schemas.openxmlformats.org/presentationml/2006/ole">
            <p:oleObj spid="_x0000_s592909" name="Equation" r:id="rId4" imgW="152280" imgH="1267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57263"/>
            <a:ext cx="8458200" cy="5715000"/>
          </a:xfrm>
        </p:spPr>
        <p:txBody>
          <a:bodyPr/>
          <a:lstStyle/>
          <a:p>
            <a:r>
              <a:rPr lang="en-US" sz="4400"/>
              <a:t>The geometric illustration is </a:t>
            </a:r>
          </a:p>
          <a:p>
            <a:r>
              <a:rPr lang="en-US" sz="4400"/>
              <a:t>given in the figure.</a:t>
            </a:r>
          </a:p>
          <a:p>
            <a:pPr lvl="1"/>
            <a:r>
              <a:rPr lang="en-US" sz="2400"/>
              <a:t>Similar definitions apply when the symbol     </a:t>
            </a:r>
            <a:br>
              <a:rPr lang="en-US" sz="2400"/>
            </a:br>
            <a:r>
              <a:rPr lang="en-US" sz="2400"/>
              <a:t>is replaced by</a:t>
            </a:r>
          </a:p>
        </p:txBody>
      </p:sp>
      <p:graphicFrame>
        <p:nvGraphicFramePr>
          <p:cNvPr id="593925" name="Object 5"/>
          <p:cNvGraphicFramePr>
            <a:graphicFrameLocks noChangeAspect="1"/>
          </p:cNvGraphicFramePr>
          <p:nvPr/>
        </p:nvGraphicFramePr>
        <p:xfrm>
          <a:off x="7048500" y="2595563"/>
          <a:ext cx="381000" cy="319087"/>
        </p:xfrm>
        <a:graphic>
          <a:graphicData uri="http://schemas.openxmlformats.org/presentationml/2006/ole">
            <p:oleObj spid="_x0000_s593925" name="Equation" r:id="rId3" imgW="152280" imgH="126720" progId="Equation.DSMT4">
              <p:embed/>
            </p:oleObj>
          </a:graphicData>
        </a:graphic>
      </p:graphicFrame>
      <p:sp>
        <p:nvSpPr>
          <p:cNvPr id="593929" name="Text Box 9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PRECISE DEFINITIONS</a:t>
            </a:r>
          </a:p>
        </p:txBody>
      </p:sp>
      <p:sp>
        <p:nvSpPr>
          <p:cNvPr id="593930" name="Rectangle 10"/>
          <p:cNvSpPr>
            <a:spLocks noChangeArrowheads="1"/>
          </p:cNvSpPr>
          <p:nvPr/>
        </p:nvSpPr>
        <p:spPr bwMode="auto">
          <a:xfrm>
            <a:off x="4876800" y="3962400"/>
            <a:ext cx="4114800" cy="2590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593931" name="Object 11"/>
          <p:cNvGraphicFramePr>
            <a:graphicFrameLocks noChangeAspect="1"/>
          </p:cNvGraphicFramePr>
          <p:nvPr/>
        </p:nvGraphicFramePr>
        <p:xfrm>
          <a:off x="3332163" y="2981325"/>
          <a:ext cx="603250" cy="319088"/>
        </p:xfrm>
        <a:graphic>
          <a:graphicData uri="http://schemas.openxmlformats.org/presentationml/2006/ole">
            <p:oleObj spid="_x0000_s593931" name="Equation" r:id="rId4" imgW="241200" imgH="126720" progId="Equation.DSMT4">
              <p:embed/>
            </p:oleObj>
          </a:graphicData>
        </a:graphic>
      </p:graphicFrame>
      <p:pic>
        <p:nvPicPr>
          <p:cNvPr id="593932" name="Picture 12" descr="0206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9538" y="4097338"/>
            <a:ext cx="3592512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3725" y="990600"/>
            <a:ext cx="8458200" cy="5715000"/>
          </a:xfrm>
        </p:spPr>
        <p:txBody>
          <a:bodyPr/>
          <a:lstStyle/>
          <a:p>
            <a:pPr>
              <a:tabLst>
                <a:tab pos="630238" algn="l"/>
              </a:tabLst>
            </a:pPr>
            <a:r>
              <a:rPr lang="en-US" sz="3200"/>
              <a:t>This situation is expressed symbolically </a:t>
            </a:r>
          </a:p>
          <a:p>
            <a:pPr>
              <a:tabLst>
                <a:tab pos="630238" algn="l"/>
              </a:tabLst>
            </a:pPr>
            <a:r>
              <a:rPr lang="en-US" sz="3200"/>
              <a:t>by writing</a:t>
            </a:r>
          </a:p>
          <a:p>
            <a:pPr>
              <a:tabLst>
                <a:tab pos="630238" algn="l"/>
              </a:tabLst>
            </a:pPr>
            <a:endParaRPr lang="en-US" sz="3200"/>
          </a:p>
          <a:p>
            <a:pPr>
              <a:tabLst>
                <a:tab pos="630238" algn="l"/>
              </a:tabLst>
            </a:pPr>
            <a:r>
              <a:rPr lang="en-US" sz="3200"/>
              <a:t>In general, we use the notation  </a:t>
            </a:r>
          </a:p>
          <a:p>
            <a:pPr>
              <a:tabLst>
                <a:tab pos="630238" algn="l"/>
              </a:tabLst>
            </a:pPr>
            <a:endParaRPr lang="en-US" sz="3200"/>
          </a:p>
          <a:p>
            <a:pPr>
              <a:tabLst>
                <a:tab pos="630238" algn="l"/>
              </a:tabLst>
            </a:pPr>
            <a:endParaRPr lang="en-US" sz="3200"/>
          </a:p>
          <a:p>
            <a:pPr>
              <a:tabLst>
                <a:tab pos="630238" algn="l"/>
              </a:tabLst>
            </a:pPr>
            <a:r>
              <a:rPr lang="en-US" sz="3200"/>
              <a:t>to indicate that the values of </a:t>
            </a:r>
            <a:r>
              <a:rPr lang="en-US" sz="3200" i="1"/>
              <a:t>f</a:t>
            </a:r>
            <a:r>
              <a:rPr lang="en-US" sz="3200"/>
              <a:t>(</a:t>
            </a:r>
            <a:r>
              <a:rPr lang="en-US" sz="3200" i="1"/>
              <a:t>x</a:t>
            </a:r>
            <a:r>
              <a:rPr lang="en-US" sz="3200"/>
              <a:t>) become</a:t>
            </a:r>
          </a:p>
          <a:p>
            <a:pPr>
              <a:tabLst>
                <a:tab pos="630238" algn="l"/>
              </a:tabLst>
            </a:pPr>
            <a:r>
              <a:rPr lang="en-US" sz="3200"/>
              <a:t>closer and closer to </a:t>
            </a:r>
            <a:r>
              <a:rPr lang="en-US" sz="3200" i="1"/>
              <a:t>L</a:t>
            </a:r>
            <a:r>
              <a:rPr lang="en-US" sz="3200"/>
              <a:t> as </a:t>
            </a:r>
            <a:r>
              <a:rPr lang="en-US" sz="3200" i="1"/>
              <a:t>x</a:t>
            </a:r>
            <a:r>
              <a:rPr lang="en-US" sz="3200"/>
              <a:t> becomes larger</a:t>
            </a:r>
          </a:p>
          <a:p>
            <a:pPr>
              <a:tabLst>
                <a:tab pos="630238" algn="l"/>
              </a:tabLst>
            </a:pPr>
            <a:r>
              <a:rPr lang="en-US" sz="3200"/>
              <a:t>and larger</a:t>
            </a:r>
            <a:r>
              <a:rPr lang="en-US" sz="3200">
                <a:solidFill>
                  <a:srgbClr val="AC4600"/>
                </a:solidFill>
              </a:rPr>
              <a:t>.</a:t>
            </a:r>
          </a:p>
        </p:txBody>
      </p:sp>
      <p:graphicFrame>
        <p:nvGraphicFramePr>
          <p:cNvPr id="533509" name="Object 5"/>
          <p:cNvGraphicFramePr>
            <a:graphicFrameLocks noChangeAspect="1"/>
          </p:cNvGraphicFramePr>
          <p:nvPr/>
        </p:nvGraphicFramePr>
        <p:xfrm>
          <a:off x="3471863" y="3468688"/>
          <a:ext cx="2166937" cy="744537"/>
        </p:xfrm>
        <a:graphic>
          <a:graphicData uri="http://schemas.openxmlformats.org/presentationml/2006/ole">
            <p:oleObj spid="_x0000_s533509" name="Equation" r:id="rId3" imgW="812520" imgH="279360" progId="Equation.DSMT4">
              <p:embed/>
            </p:oleObj>
          </a:graphicData>
        </a:graphic>
      </p:graphicFrame>
      <p:sp>
        <p:nvSpPr>
          <p:cNvPr id="533515" name="Text Box 11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graphicFrame>
        <p:nvGraphicFramePr>
          <p:cNvPr id="533516" name="Object 12"/>
          <p:cNvGraphicFramePr>
            <a:graphicFrameLocks noChangeAspect="1"/>
          </p:cNvGraphicFramePr>
          <p:nvPr/>
        </p:nvGraphicFramePr>
        <p:xfrm>
          <a:off x="2590800" y="1439863"/>
          <a:ext cx="2438400" cy="1150937"/>
        </p:xfrm>
        <a:graphic>
          <a:graphicData uri="http://schemas.openxmlformats.org/presentationml/2006/ole">
            <p:oleObj spid="_x0000_s533516" name="Equation" r:id="rId4" imgW="85068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9275" y="990600"/>
            <a:ext cx="8458200" cy="5715000"/>
          </a:xfrm>
        </p:spPr>
        <p:txBody>
          <a:bodyPr/>
          <a:lstStyle/>
          <a:p>
            <a:r>
              <a:rPr lang="en-US"/>
              <a:t>Let </a:t>
            </a:r>
            <a:r>
              <a:rPr lang="en-US" i="1"/>
              <a:t>f</a:t>
            </a:r>
            <a:r>
              <a:rPr lang="en-US"/>
              <a:t> be a function defined on some</a:t>
            </a:r>
          </a:p>
          <a:p>
            <a:r>
              <a:rPr lang="en-US"/>
              <a:t>interval          . </a:t>
            </a:r>
          </a:p>
          <a:p>
            <a:r>
              <a:rPr lang="en-US"/>
              <a:t>Then, </a:t>
            </a:r>
          </a:p>
          <a:p>
            <a:endParaRPr lang="en-US"/>
          </a:p>
          <a:p>
            <a:r>
              <a:rPr lang="en-US"/>
              <a:t>means that the values of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can be</a:t>
            </a:r>
          </a:p>
          <a:p>
            <a:r>
              <a:rPr lang="en-US"/>
              <a:t>made arbitrarily close to </a:t>
            </a:r>
            <a:r>
              <a:rPr lang="en-US" i="1"/>
              <a:t>L</a:t>
            </a:r>
            <a:r>
              <a:rPr lang="en-US"/>
              <a:t> by taking </a:t>
            </a:r>
            <a:r>
              <a:rPr lang="en-US" i="1"/>
              <a:t>x</a:t>
            </a:r>
            <a:r>
              <a:rPr lang="en-US"/>
              <a:t>            </a:t>
            </a:r>
          </a:p>
          <a:p>
            <a:r>
              <a:rPr lang="en-US"/>
              <a:t>sufficiently large.</a:t>
            </a:r>
          </a:p>
        </p:txBody>
      </p:sp>
      <p:graphicFrame>
        <p:nvGraphicFramePr>
          <p:cNvPr id="534534" name="Object 6"/>
          <p:cNvGraphicFramePr>
            <a:graphicFrameLocks noChangeAspect="1"/>
          </p:cNvGraphicFramePr>
          <p:nvPr/>
        </p:nvGraphicFramePr>
        <p:xfrm>
          <a:off x="2181225" y="1666875"/>
          <a:ext cx="1219200" cy="630238"/>
        </p:xfrm>
        <a:graphic>
          <a:graphicData uri="http://schemas.openxmlformats.org/presentationml/2006/ole">
            <p:oleObj spid="_x0000_s534534" name="Equation" r:id="rId3" imgW="393480" imgH="203040" progId="Equation.DSMT4">
              <p:embed/>
            </p:oleObj>
          </a:graphicData>
        </a:graphic>
      </p:graphicFrame>
      <p:graphicFrame>
        <p:nvGraphicFramePr>
          <p:cNvPr id="534535" name="Object 7"/>
          <p:cNvGraphicFramePr>
            <a:graphicFrameLocks noChangeAspect="1"/>
          </p:cNvGraphicFramePr>
          <p:nvPr/>
        </p:nvGraphicFramePr>
        <p:xfrm>
          <a:off x="3162300" y="2678113"/>
          <a:ext cx="2400300" cy="827087"/>
        </p:xfrm>
        <a:graphic>
          <a:graphicData uri="http://schemas.openxmlformats.org/presentationml/2006/ole">
            <p:oleObj spid="_x0000_s534535" name="Equation" r:id="rId4" imgW="812520" imgH="279360" progId="Equation.DSMT4">
              <p:embed/>
            </p:oleObj>
          </a:graphicData>
        </a:graphic>
      </p:graphicFrame>
      <p:sp>
        <p:nvSpPr>
          <p:cNvPr id="534540" name="Text Box 12"/>
          <p:cNvSpPr txBox="1">
            <a:spLocks noChangeArrowheads="1"/>
          </p:cNvSpPr>
          <p:nvPr/>
        </p:nvSpPr>
        <p:spPr bwMode="auto">
          <a:xfrm>
            <a:off x="593725" y="384175"/>
            <a:ext cx="8153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HORIZONTAL ASYMPTOTES</a:t>
            </a:r>
          </a:p>
        </p:txBody>
      </p:sp>
      <p:sp>
        <p:nvSpPr>
          <p:cNvPr id="534541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1. Definition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0"/>
          </a:schemeClr>
        </a:solidFill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>
            <a:alpha val="0"/>
          </a:schemeClr>
        </a:solidFill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3983</TotalTime>
  <Words>2088</Words>
  <Application>Microsoft PowerPoint</Application>
  <PresentationFormat>On-screen Show (4:3)</PresentationFormat>
  <Paragraphs>481</Paragraphs>
  <Slides>72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7" baseType="lpstr">
      <vt:lpstr>Arial</vt:lpstr>
      <vt:lpstr>Wingdings</vt:lpstr>
      <vt:lpstr>Times-Roman</vt:lpstr>
      <vt:lpstr>Default Design</vt:lpstr>
      <vt:lpstr>MathType 5.0 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</dc:creator>
  <cp:lastModifiedBy>admin</cp:lastModifiedBy>
  <cp:revision>4004</cp:revision>
  <dcterms:created xsi:type="dcterms:W3CDTF">2006-11-14T13:58:18Z</dcterms:created>
  <dcterms:modified xsi:type="dcterms:W3CDTF">2013-07-11T11:31:19Z</dcterms:modified>
</cp:coreProperties>
</file>