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6"/>
  </p:notesMasterIdLst>
  <p:sldIdLst>
    <p:sldId id="258" r:id="rId2"/>
    <p:sldId id="259" r:id="rId3"/>
    <p:sldId id="262" r:id="rId4"/>
    <p:sldId id="263" r:id="rId5"/>
    <p:sldId id="261" r:id="rId6"/>
    <p:sldId id="260" r:id="rId7"/>
    <p:sldId id="264" r:id="rId8"/>
    <p:sldId id="265" r:id="rId9"/>
    <p:sldId id="332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333" r:id="rId27"/>
    <p:sldId id="282" r:id="rId28"/>
    <p:sldId id="283" r:id="rId29"/>
    <p:sldId id="284" r:id="rId30"/>
    <p:sldId id="285" r:id="rId31"/>
    <p:sldId id="287" r:id="rId32"/>
    <p:sldId id="288" r:id="rId33"/>
    <p:sldId id="334" r:id="rId34"/>
    <p:sldId id="289" r:id="rId35"/>
    <p:sldId id="335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36" r:id="rId47"/>
    <p:sldId id="300" r:id="rId48"/>
    <p:sldId id="301" r:id="rId49"/>
    <p:sldId id="302" r:id="rId50"/>
    <p:sldId id="303" r:id="rId51"/>
    <p:sldId id="305" r:id="rId52"/>
    <p:sldId id="337" r:id="rId53"/>
    <p:sldId id="306" r:id="rId54"/>
    <p:sldId id="307" r:id="rId55"/>
    <p:sldId id="308" r:id="rId56"/>
    <p:sldId id="338" r:id="rId57"/>
    <p:sldId id="309" r:id="rId58"/>
    <p:sldId id="310" r:id="rId59"/>
    <p:sldId id="339" r:id="rId60"/>
    <p:sldId id="311" r:id="rId61"/>
    <p:sldId id="312" r:id="rId62"/>
    <p:sldId id="340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41" r:id="rId79"/>
    <p:sldId id="342" r:id="rId80"/>
    <p:sldId id="328" r:id="rId81"/>
    <p:sldId id="343" r:id="rId82"/>
    <p:sldId id="329" r:id="rId83"/>
    <p:sldId id="330" r:id="rId84"/>
    <p:sldId id="331" r:id="rId8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5C00"/>
    <a:srgbClr val="AC4600"/>
    <a:srgbClr val="800000"/>
    <a:srgbClr val="CC6600"/>
    <a:srgbClr val="CC00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984" autoAdjust="0"/>
    <p:restoredTop sz="93852" autoAdjust="0"/>
  </p:normalViewPr>
  <p:slideViewPr>
    <p:cSldViewPr>
      <p:cViewPr varScale="1">
        <p:scale>
          <a:sx n="70" d="100"/>
          <a:sy n="70" d="100"/>
        </p:scale>
        <p:origin x="-630" y="-90"/>
      </p:cViewPr>
      <p:guideLst>
        <p:guide orient="horz" pos="720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2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45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45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5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FA38418-8352-408F-BB68-49478ECADE4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9A5BAD-59EC-47B6-948C-C156E2B601D4}" type="slidenum">
              <a:rPr lang="en-US"/>
              <a:pPr/>
              <a:t>5</a:t>
            </a:fld>
            <a:endParaRPr lang="en-US"/>
          </a:p>
        </p:txBody>
      </p:sp>
      <p:sp>
        <p:nvSpPr>
          <p:cNvPr id="146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17AC9C-1F02-406B-AF97-9EFA787ACBEC}" type="slidenum">
              <a:rPr lang="en-US"/>
              <a:pPr/>
              <a:t>67</a:t>
            </a:fld>
            <a:endParaRPr lang="en-US"/>
          </a:p>
        </p:txBody>
      </p:sp>
      <p:sp>
        <p:nvSpPr>
          <p:cNvPr id="156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0875" y="371475"/>
            <a:ext cx="2143125" cy="6369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71475"/>
            <a:ext cx="6276975" cy="6369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71500" y="371475"/>
            <a:ext cx="8572500" cy="6369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74713"/>
            <a:ext cx="4210050" cy="5865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3950" y="874713"/>
            <a:ext cx="4210050" cy="5865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al1a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71475"/>
            <a:ext cx="5791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874713"/>
            <a:ext cx="8572500" cy="5865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9pPr>
    </p:titleStyle>
    <p:bodyStyle>
      <a:lvl1pPr indent="3175" algn="l" rtl="0" fontAlgn="base">
        <a:lnSpc>
          <a:spcPct val="130000"/>
        </a:lnSpc>
        <a:spcBef>
          <a:spcPct val="20000"/>
        </a:spcBef>
        <a:spcAft>
          <a:spcPct val="0"/>
        </a:spcAft>
        <a:defRPr sz="3200">
          <a:solidFill>
            <a:srgbClr val="800000"/>
          </a:solidFill>
          <a:latin typeface="+mn-lt"/>
          <a:ea typeface="+mn-ea"/>
          <a:cs typeface="+mn-cs"/>
        </a:defRPr>
      </a:lvl1pPr>
      <a:lvl2pPr marL="741363" indent="-28416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AC4600"/>
          </a:solidFill>
          <a:latin typeface="+mn-lt"/>
        </a:defRPr>
      </a:lvl2pPr>
      <a:lvl3pPr marL="1431925" indent="-228600" algn="l" rtl="0" fontAlgn="base">
        <a:spcBef>
          <a:spcPct val="20000"/>
        </a:spcBef>
        <a:spcAft>
          <a:spcPct val="0"/>
        </a:spcAft>
        <a:defRPr sz="2800">
          <a:solidFill>
            <a:srgbClr val="AC4600"/>
          </a:solidFill>
          <a:latin typeface="+mn-lt"/>
        </a:defRPr>
      </a:lvl3pPr>
      <a:lvl4pPr marL="1774825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177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0.bin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2.bin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9" descr="caldesig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23863"/>
            <a:ext cx="8210550" cy="6157912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62113" y="3138488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D8B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APPLICATIONS OF DIFFERENTIATION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781800" y="21336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953000" y="606425"/>
            <a:ext cx="1676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0">
                <a:solidFill>
                  <a:srgbClr val="FFD8BD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function </a:t>
            </a:r>
            <a:r>
              <a:rPr lang="en-US" i="1"/>
              <a:t>f</a:t>
            </a:r>
            <a:r>
              <a:rPr lang="en-US"/>
              <a:t> has an absolute maximum </a:t>
            </a:r>
            <a:br>
              <a:rPr lang="en-US"/>
            </a:br>
            <a:r>
              <a:rPr lang="en-US"/>
              <a:t>(or global maximum) at </a:t>
            </a:r>
            <a:r>
              <a:rPr lang="en-US" i="1"/>
              <a:t>c</a:t>
            </a:r>
            <a:r>
              <a:rPr lang="en-US"/>
              <a:t> if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≥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) </a:t>
            </a:r>
            <a:r>
              <a:rPr lang="en-US"/>
              <a:t>for </a:t>
            </a:r>
            <a:br>
              <a:rPr lang="en-US"/>
            </a:br>
            <a:r>
              <a:rPr lang="en-US"/>
              <a:t>all </a:t>
            </a:r>
            <a:r>
              <a:rPr lang="en-US" i="1"/>
              <a:t>x</a:t>
            </a:r>
            <a:r>
              <a:rPr lang="en-US"/>
              <a:t> in </a:t>
            </a:r>
            <a:r>
              <a:rPr lang="en-US" i="1"/>
              <a:t>D</a:t>
            </a:r>
            <a:r>
              <a:rPr lang="en-US"/>
              <a:t>, where </a:t>
            </a:r>
            <a:r>
              <a:rPr lang="en-US" i="1"/>
              <a:t>D</a:t>
            </a:r>
            <a:r>
              <a:rPr lang="en-US"/>
              <a:t> is the domain of </a:t>
            </a:r>
            <a:r>
              <a:rPr lang="en-US" i="1"/>
              <a:t>f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The number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is called the maximum value of </a:t>
            </a:r>
            <a:r>
              <a:rPr lang="en-US" i="1"/>
              <a:t>f</a:t>
            </a:r>
            <a:r>
              <a:rPr lang="en-US"/>
              <a:t> on </a:t>
            </a:r>
            <a:r>
              <a:rPr lang="en-US" i="1"/>
              <a:t>D</a:t>
            </a:r>
            <a:r>
              <a:rPr lang="en-US"/>
              <a:t>.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Definition 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Similarly, </a:t>
            </a:r>
            <a:r>
              <a:rPr lang="en-US" i="1"/>
              <a:t>f</a:t>
            </a:r>
            <a:r>
              <a:rPr lang="en-US"/>
              <a:t> has an absolute minimum at </a:t>
            </a:r>
            <a:r>
              <a:rPr lang="en-US" i="1"/>
              <a:t>c</a:t>
            </a:r>
            <a:r>
              <a:rPr lang="en-US"/>
              <a:t> </a:t>
            </a:r>
            <a:br>
              <a:rPr lang="en-US"/>
            </a:br>
            <a:r>
              <a:rPr lang="en-US"/>
              <a:t>if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≤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) </a:t>
            </a:r>
            <a:r>
              <a:rPr lang="en-US"/>
              <a:t>for all </a:t>
            </a:r>
            <a:r>
              <a:rPr lang="en-US" i="1"/>
              <a:t>x</a:t>
            </a:r>
            <a:r>
              <a:rPr lang="en-US"/>
              <a:t> in </a:t>
            </a:r>
            <a:r>
              <a:rPr lang="en-US" i="1"/>
              <a:t>D</a:t>
            </a:r>
            <a:r>
              <a:rPr lang="en-US"/>
              <a:t> and the number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br>
              <a:rPr lang="en-US"/>
            </a:br>
            <a:r>
              <a:rPr lang="en-US"/>
              <a:t>is called the minimum value of </a:t>
            </a:r>
            <a:r>
              <a:rPr lang="en-US" i="1"/>
              <a:t>f</a:t>
            </a:r>
            <a:r>
              <a:rPr lang="en-US"/>
              <a:t> on </a:t>
            </a:r>
            <a:r>
              <a:rPr lang="en-US" i="1"/>
              <a:t>D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The maximum and minimum values of </a:t>
            </a:r>
            <a:r>
              <a:rPr lang="en-US" i="1"/>
              <a:t>f</a:t>
            </a:r>
            <a:r>
              <a:rPr lang="en-US"/>
              <a:t> </a:t>
            </a:r>
            <a:br>
              <a:rPr lang="en-US"/>
            </a:br>
            <a:r>
              <a:rPr lang="en-US"/>
              <a:t>are called the extreme values of </a:t>
            </a:r>
            <a:r>
              <a:rPr lang="en-US" i="1"/>
              <a:t>f</a:t>
            </a:r>
            <a:r>
              <a:rPr lang="en-US"/>
              <a:t>.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Definition 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figure shows the graph of a function </a:t>
            </a:r>
            <a:r>
              <a:rPr lang="en-US" i="1"/>
              <a:t>f</a:t>
            </a:r>
            <a:r>
              <a:rPr lang="en-US"/>
              <a:t> </a:t>
            </a:r>
            <a:br>
              <a:rPr lang="en-US"/>
            </a:br>
            <a:r>
              <a:rPr lang="en-US"/>
              <a:t>with absolute maximum at </a:t>
            </a:r>
            <a:r>
              <a:rPr lang="en-US" i="1"/>
              <a:t>d</a:t>
            </a:r>
            <a:r>
              <a:rPr lang="en-US"/>
              <a:t> and absolute minimum at </a:t>
            </a:r>
            <a:r>
              <a:rPr lang="en-US" i="1"/>
              <a:t>a</a:t>
            </a:r>
            <a:r>
              <a:rPr lang="en-US"/>
              <a:t>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Note that (</a:t>
            </a:r>
            <a:r>
              <a:rPr lang="en-US" sz="2400" i="1"/>
              <a:t>d</a:t>
            </a:r>
            <a:r>
              <a:rPr lang="en-US" sz="2400"/>
              <a:t>,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d</a:t>
            </a:r>
            <a:r>
              <a:rPr lang="en-US" sz="2400"/>
              <a:t>)) is </a:t>
            </a:r>
            <a:br>
              <a:rPr lang="en-US" sz="2400"/>
            </a:br>
            <a:r>
              <a:rPr lang="en-US" sz="2400"/>
              <a:t>the highest point on </a:t>
            </a:r>
            <a:br>
              <a:rPr lang="en-US" sz="2400"/>
            </a:br>
            <a:r>
              <a:rPr lang="en-US" sz="2400"/>
              <a:t>the graph and (</a:t>
            </a:r>
            <a:r>
              <a:rPr lang="en-US" sz="2400" i="1"/>
              <a:t>a</a:t>
            </a:r>
            <a:r>
              <a:rPr lang="en-US" sz="2400"/>
              <a:t>, </a:t>
            </a:r>
            <a:r>
              <a:rPr lang="en-US" sz="2400" i="1"/>
              <a:t>f</a:t>
            </a:r>
            <a:r>
              <a:rPr lang="en-US" sz="2400"/>
              <a:t>(a)) </a:t>
            </a:r>
            <a:br>
              <a:rPr lang="en-US" sz="2400"/>
            </a:br>
            <a:r>
              <a:rPr lang="en-US" sz="2400"/>
              <a:t>is the lowest point.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4600575" y="3214688"/>
            <a:ext cx="4352925" cy="34385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6807" name="Picture 7" descr="040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863" y="3371850"/>
            <a:ext cx="4087812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LOCAL MAXIMUM VALUE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If we consider only values of </a:t>
            </a:r>
            <a:r>
              <a:rPr lang="en-US" i="1"/>
              <a:t>x</a:t>
            </a:r>
            <a:r>
              <a:rPr lang="en-US"/>
              <a:t> near </a:t>
            </a:r>
            <a:r>
              <a:rPr lang="en-US" i="1"/>
              <a:t>b</a:t>
            </a:r>
            <a:r>
              <a:rPr lang="en-US"/>
              <a:t>—for</a:t>
            </a:r>
            <a:r>
              <a:rPr lang="en-US" i="1"/>
              <a:t> </a:t>
            </a:r>
            <a:r>
              <a:rPr lang="en-US"/>
              <a:t>instance</a:t>
            </a:r>
            <a:r>
              <a:rPr lang="en-US" i="1"/>
              <a:t>, </a:t>
            </a:r>
            <a:r>
              <a:rPr lang="en-US"/>
              <a:t>if</a:t>
            </a:r>
            <a:r>
              <a:rPr lang="en-US" i="1"/>
              <a:t> </a:t>
            </a:r>
            <a:r>
              <a:rPr lang="en-US"/>
              <a:t>we restrict our attention to the interval 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c</a:t>
            </a:r>
            <a:r>
              <a:rPr lang="en-US"/>
              <a:t>)—then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b</a:t>
            </a:r>
            <a:r>
              <a:rPr lang="en-US"/>
              <a:t>) is the largest of those values of 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It is called a local </a:t>
            </a:r>
            <a:br>
              <a:rPr lang="en-US" sz="2600"/>
            </a:br>
            <a:r>
              <a:rPr lang="en-US" sz="2600"/>
              <a:t>maximum</a:t>
            </a:r>
            <a:r>
              <a:rPr lang="en-US" sz="2600" i="1"/>
              <a:t> </a:t>
            </a:r>
            <a:r>
              <a:rPr lang="en-US" sz="2600"/>
              <a:t>value</a:t>
            </a:r>
            <a:r>
              <a:rPr lang="en-US" sz="2600" i="1"/>
              <a:t> </a:t>
            </a:r>
            <a:r>
              <a:rPr lang="en-US" sz="2600"/>
              <a:t>of </a:t>
            </a:r>
            <a:r>
              <a:rPr lang="en-US" sz="2600" i="1"/>
              <a:t>f</a:t>
            </a:r>
            <a:r>
              <a:rPr lang="en-US" sz="2600"/>
              <a:t>. </a:t>
            </a:r>
          </a:p>
        </p:txBody>
      </p:sp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4600575" y="3214688"/>
            <a:ext cx="4352925" cy="34385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7838" name="Picture 14" descr="040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863" y="3371850"/>
            <a:ext cx="4087812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Likewise,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is called a local minimum value of </a:t>
            </a:r>
            <a:r>
              <a:rPr lang="en-US" i="1"/>
              <a:t>f</a:t>
            </a:r>
            <a:r>
              <a:rPr lang="en-US"/>
              <a:t> because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≤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) </a:t>
            </a:r>
            <a:r>
              <a:rPr lang="en-US"/>
              <a:t>for </a:t>
            </a:r>
            <a:r>
              <a:rPr lang="en-US" i="1"/>
              <a:t>x</a:t>
            </a:r>
            <a:r>
              <a:rPr lang="en-US"/>
              <a:t> near </a:t>
            </a:r>
            <a:r>
              <a:rPr lang="en-US" i="1"/>
              <a:t>c—</a:t>
            </a:r>
            <a:r>
              <a:rPr lang="en-US"/>
              <a:t>for</a:t>
            </a:r>
            <a:r>
              <a:rPr lang="en-US" i="1"/>
              <a:t> </a:t>
            </a:r>
            <a:r>
              <a:rPr lang="en-US"/>
              <a:t>instance,</a:t>
            </a:r>
            <a:r>
              <a:rPr lang="en-US" i="1"/>
              <a:t> </a:t>
            </a:r>
            <a:r>
              <a:rPr lang="en-US"/>
              <a:t>in the interval (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/>
              <a:t>d</a:t>
            </a:r>
            <a:r>
              <a:rPr lang="en-US"/>
              <a:t>).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function </a:t>
            </a:r>
            <a:r>
              <a:rPr lang="en-US" sz="2400" i="1"/>
              <a:t>f</a:t>
            </a:r>
            <a:r>
              <a:rPr lang="en-US" sz="2400"/>
              <a:t> also has </a:t>
            </a:r>
            <a:br>
              <a:rPr lang="en-US" sz="2400"/>
            </a:br>
            <a:r>
              <a:rPr lang="en-US" sz="2400"/>
              <a:t>a local minimum at </a:t>
            </a:r>
            <a:r>
              <a:rPr lang="en-US" sz="2400" i="1"/>
              <a:t>e</a:t>
            </a:r>
            <a:r>
              <a:rPr lang="en-US" sz="2400"/>
              <a:t>.</a:t>
            </a:r>
          </a:p>
        </p:txBody>
      </p:sp>
      <p:sp>
        <p:nvSpPr>
          <p:cNvPr id="78859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LOCAL MINIMUM VALUE</a:t>
            </a:r>
          </a:p>
        </p:txBody>
      </p:sp>
      <p:sp>
        <p:nvSpPr>
          <p:cNvPr id="78860" name="Rectangle 12"/>
          <p:cNvSpPr>
            <a:spLocks noChangeArrowheads="1"/>
          </p:cNvSpPr>
          <p:nvPr/>
        </p:nvSpPr>
        <p:spPr bwMode="auto">
          <a:xfrm>
            <a:off x="4600575" y="3228975"/>
            <a:ext cx="4352925" cy="34385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8861" name="Picture 13" descr="040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863" y="3371850"/>
            <a:ext cx="4087812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general, we have the following definition.</a:t>
            </a:r>
          </a:p>
          <a:p>
            <a:endParaRPr lang="en-US"/>
          </a:p>
          <a:p>
            <a:r>
              <a:rPr lang="en-US"/>
              <a:t>A function </a:t>
            </a:r>
            <a:r>
              <a:rPr lang="en-US" i="1"/>
              <a:t>f</a:t>
            </a:r>
            <a:r>
              <a:rPr lang="en-US"/>
              <a:t> has a local maximum (or relative  maximum) at </a:t>
            </a:r>
            <a:r>
              <a:rPr lang="en-US" i="1"/>
              <a:t>c</a:t>
            </a:r>
            <a:r>
              <a:rPr lang="en-US"/>
              <a:t> if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≥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) </a:t>
            </a:r>
            <a:r>
              <a:rPr lang="en-US"/>
              <a:t>when </a:t>
            </a:r>
            <a:r>
              <a:rPr lang="en-US" i="1"/>
              <a:t>x </a:t>
            </a:r>
            <a:r>
              <a:rPr lang="en-US"/>
              <a:t>is near </a:t>
            </a:r>
            <a:r>
              <a:rPr lang="en-US" i="1"/>
              <a:t>c</a:t>
            </a:r>
            <a:r>
              <a:rPr lang="en-US"/>
              <a:t>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means that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</a:t>
            </a:r>
            <a:r>
              <a:rPr lang="en-US" sz="2400">
                <a:cs typeface="Arial" charset="0"/>
              </a:rPr>
              <a:t>≥ </a:t>
            </a:r>
            <a:r>
              <a:rPr lang="en-US" sz="2400" i="1">
                <a:cs typeface="Arial" charset="0"/>
              </a:rPr>
              <a:t>f</a:t>
            </a:r>
            <a:r>
              <a:rPr lang="en-US" sz="2400">
                <a:cs typeface="Arial" charset="0"/>
              </a:rPr>
              <a:t>(</a:t>
            </a:r>
            <a:r>
              <a:rPr lang="en-US" sz="2400" i="1">
                <a:cs typeface="Arial" charset="0"/>
              </a:rPr>
              <a:t>x</a:t>
            </a:r>
            <a:r>
              <a:rPr lang="en-US" sz="2400">
                <a:cs typeface="Arial" charset="0"/>
              </a:rPr>
              <a:t>) </a:t>
            </a:r>
            <a:r>
              <a:rPr lang="en-US" sz="2400"/>
              <a:t>for all </a:t>
            </a:r>
            <a:r>
              <a:rPr lang="en-US" sz="2400" i="1"/>
              <a:t>x</a:t>
            </a:r>
            <a:r>
              <a:rPr lang="en-US" sz="2400"/>
              <a:t> in some </a:t>
            </a:r>
            <a:br>
              <a:rPr lang="en-US" sz="2400"/>
            </a:br>
            <a:r>
              <a:rPr lang="en-US" sz="2400"/>
              <a:t>open interval containing </a:t>
            </a:r>
            <a:r>
              <a:rPr lang="en-US" sz="2400" i="1"/>
              <a:t>c</a:t>
            </a:r>
            <a:r>
              <a:rPr lang="en-US" sz="2400"/>
              <a:t>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Similarly, </a:t>
            </a:r>
            <a:r>
              <a:rPr lang="en-US" sz="2400" i="1"/>
              <a:t>f</a:t>
            </a:r>
            <a:r>
              <a:rPr lang="en-US" sz="2400"/>
              <a:t> has a local minimum at </a:t>
            </a:r>
            <a:r>
              <a:rPr lang="en-US" sz="2400" i="1"/>
              <a:t>c</a:t>
            </a:r>
            <a:r>
              <a:rPr lang="en-US" sz="2400"/>
              <a:t> if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</a:t>
            </a:r>
            <a:r>
              <a:rPr lang="en-US" sz="2400">
                <a:cs typeface="Arial" charset="0"/>
              </a:rPr>
              <a:t>≤ </a:t>
            </a:r>
            <a:r>
              <a:rPr lang="en-US" sz="2400" i="1">
                <a:cs typeface="Arial" charset="0"/>
              </a:rPr>
              <a:t>f</a:t>
            </a:r>
            <a:r>
              <a:rPr lang="en-US" sz="2400">
                <a:cs typeface="Arial" charset="0"/>
              </a:rPr>
              <a:t>(</a:t>
            </a:r>
            <a:r>
              <a:rPr lang="en-US" sz="2400" i="1">
                <a:cs typeface="Arial" charset="0"/>
              </a:rPr>
              <a:t>x</a:t>
            </a:r>
            <a:r>
              <a:rPr lang="en-US" sz="2400">
                <a:cs typeface="Arial" charset="0"/>
              </a:rPr>
              <a:t>) </a:t>
            </a:r>
            <a:br>
              <a:rPr lang="en-US" sz="2400">
                <a:cs typeface="Arial" charset="0"/>
              </a:rPr>
            </a:br>
            <a:r>
              <a:rPr lang="en-US" sz="2400"/>
              <a:t>when </a:t>
            </a:r>
            <a:r>
              <a:rPr lang="en-US" sz="2400" i="1"/>
              <a:t>x</a:t>
            </a:r>
            <a:r>
              <a:rPr lang="en-US" sz="2400"/>
              <a:t> is near </a:t>
            </a:r>
            <a:r>
              <a:rPr lang="en-US" sz="2400" i="1"/>
              <a:t>c</a:t>
            </a:r>
            <a:r>
              <a:rPr lang="en-US" sz="2400"/>
              <a:t>.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Definition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function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cos </a:t>
            </a:r>
            <a:r>
              <a:rPr lang="en-US" i="1"/>
              <a:t>x</a:t>
            </a:r>
            <a:r>
              <a:rPr lang="en-US"/>
              <a:t> takes on its (local </a:t>
            </a:r>
            <a:br>
              <a:rPr lang="en-US"/>
            </a:br>
            <a:r>
              <a:rPr lang="en-US"/>
              <a:t>and absolute) maximum value of 1 infinitely many times—since cos 2</a:t>
            </a:r>
            <a:r>
              <a:rPr lang="en-US" i="1"/>
              <a:t>n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 = 1 </a:t>
            </a:r>
            <a:r>
              <a:rPr lang="en-US"/>
              <a:t>for any integer </a:t>
            </a:r>
            <a:r>
              <a:rPr lang="en-US" i="1"/>
              <a:t>n</a:t>
            </a:r>
            <a:r>
              <a:rPr lang="en-US"/>
              <a:t> and -1 </a:t>
            </a:r>
            <a:r>
              <a:rPr lang="en-US">
                <a:cs typeface="Arial" charset="0"/>
              </a:rPr>
              <a:t>≤ cos 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≤ 1 </a:t>
            </a:r>
            <a:r>
              <a:rPr lang="en-US"/>
              <a:t>for all </a:t>
            </a:r>
            <a:r>
              <a:rPr lang="en-US" i="1"/>
              <a:t>x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Likewise, cos (2</a:t>
            </a:r>
            <a:r>
              <a:rPr lang="en-US" i="1"/>
              <a:t>n </a:t>
            </a:r>
            <a:r>
              <a:rPr lang="en-US"/>
              <a:t>+ 1)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 = -1 </a:t>
            </a:r>
            <a:r>
              <a:rPr lang="en-US"/>
              <a:t>is its minimum value—where </a:t>
            </a:r>
            <a:r>
              <a:rPr lang="en-US" i="1"/>
              <a:t>n</a:t>
            </a:r>
            <a:r>
              <a:rPr lang="en-US"/>
              <a:t> is any integer.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17563"/>
            <a:ext cx="8572500" cy="5865812"/>
          </a:xfrm>
        </p:spPr>
        <p:txBody>
          <a:bodyPr/>
          <a:lstStyle/>
          <a:p>
            <a:r>
              <a:rPr lang="en-US" sz="4000"/>
              <a:t>If </a:t>
            </a:r>
            <a:r>
              <a:rPr lang="en-US" sz="4000" i="1"/>
              <a:t>f</a:t>
            </a:r>
            <a:r>
              <a:rPr lang="en-US" sz="4000"/>
              <a:t>(</a:t>
            </a:r>
            <a:r>
              <a:rPr lang="en-US" sz="4000" i="1"/>
              <a:t>x</a:t>
            </a:r>
            <a:r>
              <a:rPr lang="en-US" sz="4000"/>
              <a:t>) = </a:t>
            </a:r>
            <a:r>
              <a:rPr lang="en-US" sz="4000" i="1"/>
              <a:t>x</a:t>
            </a:r>
            <a:r>
              <a:rPr lang="en-US" sz="4000" baseline="30000"/>
              <a:t>2</a:t>
            </a:r>
            <a:r>
              <a:rPr lang="en-US" sz="4000"/>
              <a:t>, then </a:t>
            </a:r>
            <a:r>
              <a:rPr lang="en-US" sz="4000" i="1"/>
              <a:t>f</a:t>
            </a:r>
            <a:r>
              <a:rPr lang="en-US" sz="4000"/>
              <a:t>(</a:t>
            </a:r>
            <a:r>
              <a:rPr lang="en-US" sz="4000" i="1"/>
              <a:t>x</a:t>
            </a:r>
            <a:r>
              <a:rPr lang="en-US" sz="4000"/>
              <a:t>) </a:t>
            </a:r>
            <a:r>
              <a:rPr lang="en-US" sz="4000">
                <a:cs typeface="Arial" charset="0"/>
              </a:rPr>
              <a:t>≥ </a:t>
            </a:r>
            <a:r>
              <a:rPr lang="en-US" sz="4000" i="1">
                <a:cs typeface="Arial" charset="0"/>
              </a:rPr>
              <a:t>f</a:t>
            </a:r>
            <a:r>
              <a:rPr lang="en-US" sz="4000">
                <a:cs typeface="Arial" charset="0"/>
              </a:rPr>
              <a:t>(0) </a:t>
            </a:r>
            <a:r>
              <a:rPr lang="en-US" sz="4000"/>
              <a:t>because </a:t>
            </a:r>
            <a:br>
              <a:rPr lang="en-US" sz="4000"/>
            </a:br>
            <a:r>
              <a:rPr lang="en-US" sz="4000" i="1"/>
              <a:t>x</a:t>
            </a:r>
            <a:r>
              <a:rPr lang="en-US" sz="4000" baseline="30000"/>
              <a:t>2</a:t>
            </a:r>
            <a:r>
              <a:rPr lang="en-US" sz="4000"/>
              <a:t> </a:t>
            </a:r>
            <a:r>
              <a:rPr lang="en-US" sz="4000">
                <a:cs typeface="Arial" charset="0"/>
              </a:rPr>
              <a:t>≥ 0</a:t>
            </a:r>
            <a:r>
              <a:rPr lang="en-US" sz="4000"/>
              <a:t> for all </a:t>
            </a:r>
            <a:r>
              <a:rPr lang="en-US" sz="4000" i="1"/>
              <a:t>x</a:t>
            </a:r>
            <a:r>
              <a:rPr lang="en-US" sz="4000"/>
              <a:t>.</a:t>
            </a:r>
            <a:r>
              <a:rPr lang="en-US" sz="3600"/>
              <a:t>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Therefore, </a:t>
            </a:r>
            <a:r>
              <a:rPr lang="en-US" sz="2600" i="1"/>
              <a:t>f</a:t>
            </a:r>
            <a:r>
              <a:rPr lang="en-US" sz="2600"/>
              <a:t>(0) = 0 is the absolute (and local) minimum value of </a:t>
            </a:r>
            <a:r>
              <a:rPr lang="en-US" sz="2600" i="1"/>
              <a:t>f</a:t>
            </a:r>
            <a:r>
              <a:rPr lang="en-US" sz="2600"/>
              <a:t>. 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This corresponds to the fact that the origin </a:t>
            </a:r>
            <a:br>
              <a:rPr lang="en-US"/>
            </a:br>
            <a:r>
              <a:rPr lang="en-US"/>
              <a:t>is the lowest point on the parabola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x</a:t>
            </a:r>
            <a:r>
              <a:rPr lang="en-US" baseline="30000"/>
              <a:t>2</a:t>
            </a:r>
            <a:r>
              <a:rPr lang="en-US"/>
              <a:t>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However, there is no highest point on the parabola.</a:t>
            </a:r>
          </a:p>
          <a:p>
            <a:pPr lvl="1"/>
            <a:r>
              <a:rPr lang="en-US" sz="2400"/>
              <a:t>So, this function has no maximum value.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4495800" y="3581400"/>
            <a:ext cx="4429125" cy="3124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954" name="Picture 10" descr="040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038" y="3709988"/>
            <a:ext cx="4186237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From the graph of the function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</a:t>
            </a:r>
            <a:r>
              <a:rPr lang="en-US" i="1"/>
              <a:t>x</a:t>
            </a:r>
            <a:r>
              <a:rPr lang="en-US" baseline="30000"/>
              <a:t>3</a:t>
            </a:r>
            <a:r>
              <a:rPr lang="en-US"/>
              <a:t>, </a:t>
            </a:r>
            <a:br>
              <a:rPr lang="en-US"/>
            </a:br>
            <a:r>
              <a:rPr lang="en-US"/>
              <a:t>we see that this function has neither </a:t>
            </a:r>
            <a:br>
              <a:rPr lang="en-US"/>
            </a:br>
            <a:r>
              <a:rPr lang="en-US"/>
              <a:t>an absolute maximum value nor an absolute minimum value.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In fact, it has no local</a:t>
            </a:r>
            <a:br>
              <a:rPr lang="en-US" sz="2600"/>
            </a:br>
            <a:r>
              <a:rPr lang="en-US" sz="2600"/>
              <a:t>extreme values either. 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5257800" y="2971800"/>
            <a:ext cx="3667125" cy="3733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3979" name="Picture 11" descr="040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6550" y="3116263"/>
            <a:ext cx="3349625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172200" cy="585788"/>
          </a:xfrm>
        </p:spPr>
        <p:txBody>
          <a:bodyPr/>
          <a:lstStyle/>
          <a:p>
            <a:r>
              <a:rPr lang="en-US"/>
              <a:t>APPLICATIONS OF DIFFERENTIATION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We have already investigated some applications of derivatives. </a:t>
            </a:r>
          </a:p>
          <a:p>
            <a:endParaRPr lang="en-US"/>
          </a:p>
          <a:p>
            <a:r>
              <a:rPr lang="en-US"/>
              <a:t>However, now that we know the differentiation rules, we are in a  better position to pursue </a:t>
            </a:r>
            <a:br>
              <a:rPr lang="en-US"/>
            </a:br>
            <a:r>
              <a:rPr lang="en-US"/>
              <a:t>the applications of differentiation in greater depth.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The graph of the function </a:t>
            </a:r>
            <a:br>
              <a:rPr lang="en-US" sz="3400"/>
            </a:br>
            <a:r>
              <a:rPr lang="en-US" sz="3400"/>
              <a:t>	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3</a:t>
            </a:r>
            <a:r>
              <a:rPr lang="en-US" sz="3400" i="1"/>
              <a:t>x</a:t>
            </a:r>
            <a:r>
              <a:rPr lang="en-US" sz="3400" baseline="30000"/>
              <a:t>4</a:t>
            </a:r>
            <a:r>
              <a:rPr lang="en-US" sz="3400"/>
              <a:t> – 16</a:t>
            </a:r>
            <a:r>
              <a:rPr lang="en-US" sz="3400" i="1"/>
              <a:t>x</a:t>
            </a:r>
            <a:r>
              <a:rPr lang="en-US" sz="3400" baseline="30000"/>
              <a:t>3</a:t>
            </a:r>
            <a:r>
              <a:rPr lang="en-US" sz="3400"/>
              <a:t> + 18</a:t>
            </a:r>
            <a:r>
              <a:rPr lang="en-US" sz="3400" i="1"/>
              <a:t>x</a:t>
            </a:r>
            <a:r>
              <a:rPr lang="en-US" sz="3400" baseline="30000"/>
              <a:t>2</a:t>
            </a:r>
            <a:r>
              <a:rPr lang="en-US" sz="3400"/>
              <a:t>	    -1 </a:t>
            </a:r>
            <a:r>
              <a:rPr lang="en-US" sz="3400">
                <a:cs typeface="Arial" charset="0"/>
              </a:rPr>
              <a:t>≤ </a:t>
            </a:r>
            <a:r>
              <a:rPr lang="en-US" sz="3400" i="1">
                <a:cs typeface="Arial" charset="0"/>
              </a:rPr>
              <a:t>x</a:t>
            </a:r>
            <a:r>
              <a:rPr lang="en-US" sz="3400">
                <a:cs typeface="Arial" charset="0"/>
              </a:rPr>
              <a:t> ≤ 4 </a:t>
            </a:r>
            <a:br>
              <a:rPr lang="en-US" sz="3400">
                <a:cs typeface="Arial" charset="0"/>
              </a:rPr>
            </a:br>
            <a:r>
              <a:rPr lang="en-US" sz="3400"/>
              <a:t>is shown here.</a:t>
            </a:r>
            <a:endParaRPr lang="en-US" sz="3400">
              <a:cs typeface="Arial" charset="0"/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5013325" y="2362200"/>
            <a:ext cx="3906838" cy="4343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pic>
        <p:nvPicPr>
          <p:cNvPr id="85000" name="Picture 8" descr="040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6200" y="2484438"/>
            <a:ext cx="3648075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You can see that </a:t>
            </a:r>
            <a:r>
              <a:rPr lang="en-US" sz="3400" i="1"/>
              <a:t>f</a:t>
            </a:r>
            <a:r>
              <a:rPr lang="en-US" sz="3400"/>
              <a:t>(1) = 5 is a local maximum, whereas the absolute maximum is </a:t>
            </a:r>
            <a:r>
              <a:rPr lang="en-US" sz="3400" i="1"/>
              <a:t>f</a:t>
            </a:r>
            <a:r>
              <a:rPr lang="en-US" sz="3400"/>
              <a:t>(-1) = 37.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absolute maximum </a:t>
            </a:r>
            <a:br>
              <a:rPr lang="en-US" sz="2400"/>
            </a:br>
            <a:r>
              <a:rPr lang="en-US" sz="2400"/>
              <a:t>is not a local maximum </a:t>
            </a:r>
            <a:br>
              <a:rPr lang="en-US" sz="2400"/>
            </a:br>
            <a:r>
              <a:rPr lang="en-US" sz="2400"/>
              <a:t>because it occurs at </a:t>
            </a:r>
            <a:br>
              <a:rPr lang="en-US" sz="2400"/>
            </a:br>
            <a:r>
              <a:rPr lang="en-US" sz="2400"/>
              <a:t>an endpoint.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pic>
        <p:nvPicPr>
          <p:cNvPr id="86030" name="Picture 14" descr="040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6200" y="2484438"/>
            <a:ext cx="3648075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5013325" y="2362200"/>
            <a:ext cx="3906838" cy="4343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Also, </a:t>
            </a:r>
            <a:r>
              <a:rPr lang="en-US" sz="3400" i="1"/>
              <a:t>f</a:t>
            </a:r>
            <a:r>
              <a:rPr lang="en-US" sz="3400"/>
              <a:t>(0) = 0 is a local minimum and </a:t>
            </a:r>
            <a:br>
              <a:rPr lang="en-US" sz="3400"/>
            </a:br>
            <a:r>
              <a:rPr lang="en-US" sz="3400" i="1"/>
              <a:t>f</a:t>
            </a:r>
            <a:r>
              <a:rPr lang="en-US" sz="3400"/>
              <a:t>(3) = -27 is both a local and an absolute minimum.</a:t>
            </a:r>
          </a:p>
          <a:p>
            <a:pPr lvl="1"/>
            <a:endParaRPr lang="en-US" sz="3400"/>
          </a:p>
          <a:p>
            <a:pPr lvl="1"/>
            <a:r>
              <a:rPr lang="en-US" sz="2600"/>
              <a:t>Note that </a:t>
            </a:r>
            <a:r>
              <a:rPr lang="en-US" sz="2600" i="1"/>
              <a:t>f</a:t>
            </a:r>
            <a:r>
              <a:rPr lang="en-US" sz="2600"/>
              <a:t> has </a:t>
            </a:r>
            <a:br>
              <a:rPr lang="en-US" sz="2600"/>
            </a:br>
            <a:r>
              <a:rPr lang="en-US" sz="2600"/>
              <a:t>neither a local nor </a:t>
            </a:r>
            <a:br>
              <a:rPr lang="en-US" sz="2600"/>
            </a:br>
            <a:r>
              <a:rPr lang="en-US" sz="2600"/>
              <a:t>an absolute maximum</a:t>
            </a:r>
            <a:br>
              <a:rPr lang="en-US" sz="2600"/>
            </a:br>
            <a:r>
              <a:rPr lang="en-US" sz="2600"/>
              <a:t>at </a:t>
            </a:r>
            <a:r>
              <a:rPr lang="en-US" sz="2600" i="1"/>
              <a:t>x</a:t>
            </a:r>
            <a:r>
              <a:rPr lang="en-US" sz="2600"/>
              <a:t> = 4.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pic>
        <p:nvPicPr>
          <p:cNvPr id="87053" name="Picture 13" descr="040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6200" y="2484438"/>
            <a:ext cx="3648075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054" name="Rectangle 14"/>
          <p:cNvSpPr>
            <a:spLocks noChangeArrowheads="1"/>
          </p:cNvSpPr>
          <p:nvPr/>
        </p:nvSpPr>
        <p:spPr bwMode="auto">
          <a:xfrm>
            <a:off x="5013325" y="2362200"/>
            <a:ext cx="3906838" cy="43434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MAXIMUM &amp; MINIMUM VALUES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We have seen that some functions have extreme values, whereas others do not.</a:t>
            </a:r>
          </a:p>
          <a:p>
            <a:endParaRPr lang="en-US"/>
          </a:p>
          <a:p>
            <a:r>
              <a:rPr lang="en-US"/>
              <a:t>The following theorem gives conditions </a:t>
            </a:r>
            <a:br>
              <a:rPr lang="en-US"/>
            </a:br>
            <a:r>
              <a:rPr lang="en-US"/>
              <a:t>under which a function is guaranteed to possess extreme values.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EXTREME VALUE THEOREM</a:t>
            </a:r>
            <a:endParaRPr lang="en-US" b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If </a:t>
            </a:r>
            <a:r>
              <a:rPr lang="en-US" i="1"/>
              <a:t>f</a:t>
            </a:r>
            <a:r>
              <a:rPr lang="en-US"/>
              <a:t> is continuous on a closed interval [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], then </a:t>
            </a:r>
            <a:r>
              <a:rPr lang="en-US" i="1"/>
              <a:t>f</a:t>
            </a:r>
            <a:r>
              <a:rPr lang="en-US"/>
              <a:t> attains an absolute maximum value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and an absolute minimum value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d</a:t>
            </a:r>
            <a:r>
              <a:rPr lang="en-US"/>
              <a:t>) at some numbers </a:t>
            </a:r>
            <a:r>
              <a:rPr lang="en-US" i="1"/>
              <a:t>c</a:t>
            </a:r>
            <a:r>
              <a:rPr lang="en-US"/>
              <a:t> and </a:t>
            </a:r>
            <a:r>
              <a:rPr lang="en-US" i="1"/>
              <a:t>d</a:t>
            </a:r>
            <a:r>
              <a:rPr lang="en-US"/>
              <a:t> in [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].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Theorem 3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5586412" cy="5865812"/>
          </a:xfrm>
        </p:spPr>
        <p:txBody>
          <a:bodyPr/>
          <a:lstStyle/>
          <a:p>
            <a:r>
              <a:rPr lang="en-US" sz="3600"/>
              <a:t>The theorem is illustrated in the figures.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Note that an extreme value </a:t>
            </a:r>
            <a:br>
              <a:rPr lang="en-US" sz="2400"/>
            </a:br>
            <a:r>
              <a:rPr lang="en-US" sz="2400"/>
              <a:t>can be taken on more than once.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6234113" y="1047750"/>
            <a:ext cx="2590800" cy="57007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  <p:pic>
        <p:nvPicPr>
          <p:cNvPr id="90123" name="Picture 11" descr="040105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160463"/>
            <a:ext cx="241300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24" name="Picture 12" descr="040105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035300"/>
            <a:ext cx="2416175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25" name="Picture 13" descr="040105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4903788"/>
            <a:ext cx="24050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Although the theorem is intuitively </a:t>
            </a:r>
            <a:br>
              <a:rPr lang="en-US" sz="3600"/>
            </a:br>
            <a:r>
              <a:rPr lang="en-US" sz="3600"/>
              <a:t>very plausible, it is difficult to prove </a:t>
            </a:r>
            <a:br>
              <a:rPr lang="en-US" sz="3600"/>
            </a:br>
            <a:r>
              <a:rPr lang="en-US" sz="3600"/>
              <a:t>and so we omit the proof.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figures show that a function need not possess extreme values if either hypothesis (continuity or closed interval) is omitted from the theorem.</a:t>
            </a: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3124200" y="3581400"/>
            <a:ext cx="5791200" cy="30384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143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  <p:pic>
        <p:nvPicPr>
          <p:cNvPr id="91146" name="Picture 10" descr="040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8188" y="3700463"/>
            <a:ext cx="2686050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47" name="Picture 11" descr="0401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3938" y="3695700"/>
            <a:ext cx="2697162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function </a:t>
            </a:r>
            <a:r>
              <a:rPr lang="en-US" i="1"/>
              <a:t>f </a:t>
            </a:r>
            <a:r>
              <a:rPr lang="en-US"/>
              <a:t>whose graph is shown is defined on the closed interval [0, 2] but has </a:t>
            </a:r>
            <a:br>
              <a:rPr lang="en-US"/>
            </a:br>
            <a:r>
              <a:rPr lang="en-US"/>
              <a:t>no maximum value.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Notice that the range of </a:t>
            </a:r>
            <a:r>
              <a:rPr lang="en-US" sz="2400" i="1"/>
              <a:t>f </a:t>
            </a:r>
            <a:br>
              <a:rPr lang="en-US" sz="2400" i="1"/>
            </a:br>
            <a:r>
              <a:rPr lang="en-US" sz="2400"/>
              <a:t>is [0, 3).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function takes on values </a:t>
            </a:r>
            <a:br>
              <a:rPr lang="en-US" sz="2400"/>
            </a:br>
            <a:r>
              <a:rPr lang="en-US" sz="2400"/>
              <a:t>arbitrarily close to 3, but never </a:t>
            </a:r>
            <a:br>
              <a:rPr lang="en-US" sz="2400"/>
            </a:br>
            <a:r>
              <a:rPr lang="en-US" sz="2400"/>
              <a:t>actually attains the value 3.</a:t>
            </a:r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5791200" y="3505200"/>
            <a:ext cx="2971800" cy="31146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2170" name="Picture 10" descr="040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657600"/>
            <a:ext cx="2686050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This does not contradict the theorem because </a:t>
            </a:r>
            <a:r>
              <a:rPr lang="en-US" sz="3600" i="1"/>
              <a:t>f</a:t>
            </a:r>
            <a:r>
              <a:rPr lang="en-US" sz="3600"/>
              <a:t> is not continuous.</a:t>
            </a:r>
            <a:r>
              <a:rPr lang="en-US"/>
              <a:t> </a:t>
            </a:r>
          </a:p>
          <a:p>
            <a:pPr lvl="1"/>
            <a:endParaRPr lang="en-US"/>
          </a:p>
          <a:p>
            <a:pPr lvl="1"/>
            <a:r>
              <a:rPr lang="en-US" sz="2400"/>
              <a:t>Nonetheless, a discontinuous </a:t>
            </a:r>
            <a:br>
              <a:rPr lang="en-US" sz="2400"/>
            </a:br>
            <a:r>
              <a:rPr lang="en-US" sz="2400"/>
              <a:t>function could have maximum </a:t>
            </a:r>
            <a:br>
              <a:rPr lang="en-US" sz="2400"/>
            </a:br>
            <a:r>
              <a:rPr lang="en-US" sz="2400"/>
              <a:t>and minimum values. </a:t>
            </a: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  <p:pic>
        <p:nvPicPr>
          <p:cNvPr id="93192" name="Picture 8" descr="040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657600"/>
            <a:ext cx="2686050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5791200" y="3505200"/>
            <a:ext cx="2971800" cy="31146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</p:spPr>
        <p:txBody>
          <a:bodyPr/>
          <a:lstStyle/>
          <a:p>
            <a:r>
              <a:rPr lang="en-US"/>
              <a:t>APPLICATIONS OF DIFFERENTIATION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Here, we learn how derivatives affect </a:t>
            </a:r>
            <a:br>
              <a:rPr lang="en-US"/>
            </a:br>
            <a:r>
              <a:rPr lang="en-US"/>
              <a:t>the shape of a graph of a function and, </a:t>
            </a:r>
            <a:br>
              <a:rPr lang="en-US"/>
            </a:br>
            <a:r>
              <a:rPr lang="en-US"/>
              <a:t>in particular, how they help us locate maximum and minimum values of functions.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The function </a:t>
            </a:r>
            <a:r>
              <a:rPr lang="en-US" sz="3400" i="1"/>
              <a:t>g</a:t>
            </a:r>
            <a:r>
              <a:rPr lang="en-US" sz="3400"/>
              <a:t> shown here is continuous </a:t>
            </a:r>
            <a:br>
              <a:rPr lang="en-US" sz="3400"/>
            </a:br>
            <a:r>
              <a:rPr lang="en-US" sz="3400"/>
              <a:t>on the open interval (0, 2) but has neither </a:t>
            </a:r>
            <a:br>
              <a:rPr lang="en-US" sz="3400"/>
            </a:br>
            <a:r>
              <a:rPr lang="en-US" sz="3400"/>
              <a:t>a maximum nor a minimum value.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range of </a:t>
            </a:r>
            <a:r>
              <a:rPr lang="en-US" sz="2400" i="1"/>
              <a:t>g</a:t>
            </a:r>
            <a:r>
              <a:rPr lang="en-US" sz="2400"/>
              <a:t> is (1, </a:t>
            </a:r>
            <a:r>
              <a:rPr lang="en-US" sz="2400">
                <a:latin typeface="Times New Roman" pitchFamily="1" charset="0"/>
              </a:rPr>
              <a:t>∞)</a:t>
            </a:r>
            <a:r>
              <a:rPr lang="en-US" sz="2400"/>
              <a:t>. </a:t>
            </a:r>
          </a:p>
          <a:p>
            <a:pPr lvl="1"/>
            <a:r>
              <a:rPr lang="en-US" sz="2400"/>
              <a:t>The function takes on </a:t>
            </a:r>
            <a:br>
              <a:rPr lang="en-US" sz="2400"/>
            </a:br>
            <a:r>
              <a:rPr lang="en-US" sz="2400"/>
              <a:t>arbitrarily large values.</a:t>
            </a:r>
          </a:p>
          <a:p>
            <a:pPr lvl="1"/>
            <a:r>
              <a:rPr lang="en-US" sz="2400"/>
              <a:t>This does not contradict </a:t>
            </a:r>
            <a:br>
              <a:rPr lang="en-US" sz="2400"/>
            </a:br>
            <a:r>
              <a:rPr lang="en-US" sz="2400"/>
              <a:t>the theorem because </a:t>
            </a:r>
            <a:br>
              <a:rPr lang="en-US" sz="2400"/>
            </a:br>
            <a:r>
              <a:rPr lang="en-US" sz="2400"/>
              <a:t>the interval (0, 2) is not closed.</a:t>
            </a:r>
          </a:p>
        </p:txBody>
      </p:sp>
      <p:sp>
        <p:nvSpPr>
          <p:cNvPr id="94216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  <p:pic>
        <p:nvPicPr>
          <p:cNvPr id="94219" name="Picture 11" descr="04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6613" y="3646488"/>
            <a:ext cx="2697162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5776913" y="3505200"/>
            <a:ext cx="2971800" cy="31146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theorem says that a continuous function on a closed interval has a maximum value </a:t>
            </a:r>
            <a:br>
              <a:rPr lang="en-US"/>
            </a:br>
            <a:r>
              <a:rPr lang="en-US"/>
              <a:t>and a minimum value.</a:t>
            </a:r>
          </a:p>
          <a:p>
            <a:endParaRPr lang="en-US"/>
          </a:p>
          <a:p>
            <a:r>
              <a:rPr lang="en-US"/>
              <a:t>However, it does not tell us how to find these extreme values. </a:t>
            </a:r>
          </a:p>
          <a:p>
            <a:pPr lvl="1"/>
            <a:r>
              <a:rPr lang="en-US" sz="2400"/>
              <a:t>We start by looking for local extreme values.</a:t>
            </a:r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EXTREME VALUE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LOCAL EXTREME VALUES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The figure shows the graph of a function </a:t>
            </a:r>
            <a:r>
              <a:rPr lang="en-US" sz="3400" i="1"/>
              <a:t>f</a:t>
            </a:r>
            <a:r>
              <a:rPr lang="en-US" sz="3400"/>
              <a:t> </a:t>
            </a:r>
            <a:br>
              <a:rPr lang="en-US" sz="3400"/>
            </a:br>
            <a:r>
              <a:rPr lang="en-US" sz="3400"/>
              <a:t>with a local maximum at </a:t>
            </a:r>
            <a:r>
              <a:rPr lang="en-US" sz="3400" i="1"/>
              <a:t>c</a:t>
            </a:r>
            <a:r>
              <a:rPr lang="en-US" sz="3400"/>
              <a:t> and a local minimum at </a:t>
            </a:r>
            <a:r>
              <a:rPr lang="en-US" sz="3400" i="1"/>
              <a:t>d</a:t>
            </a:r>
            <a:r>
              <a:rPr lang="en-US" sz="3400"/>
              <a:t>. 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3524250" y="2957513"/>
            <a:ext cx="5310188" cy="3733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7287" name="Picture 7" descr="040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9825" y="3105150"/>
            <a:ext cx="503713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/>
              <a:t>It appears that, at the maximum and minimum points, the tangent lines are horizontal and therefore each has slope 0.</a:t>
            </a:r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LOCAL EXTREME VALUES</a:t>
            </a:r>
          </a:p>
        </p:txBody>
      </p:sp>
      <p:pic>
        <p:nvPicPr>
          <p:cNvPr id="149512" name="Picture 8" descr="040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9825" y="3105150"/>
            <a:ext cx="503713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3524250" y="2957513"/>
            <a:ext cx="5310188" cy="3733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We know that the derivative is the slope </a:t>
            </a:r>
            <a:br>
              <a:rPr lang="en-US" sz="3600"/>
            </a:br>
            <a:r>
              <a:rPr lang="en-US" sz="3600"/>
              <a:t>of the tangent line.</a:t>
            </a:r>
          </a:p>
          <a:p>
            <a:pPr lvl="1"/>
            <a:r>
              <a:rPr lang="en-US" sz="2600"/>
              <a:t>So, it appears that </a:t>
            </a:r>
            <a:r>
              <a:rPr lang="en-US" sz="2600" i="1"/>
              <a:t>f ’</a:t>
            </a:r>
            <a:r>
              <a:rPr lang="en-US" sz="2600"/>
              <a:t>(</a:t>
            </a:r>
            <a:r>
              <a:rPr lang="en-US" sz="2600" i="1"/>
              <a:t>c</a:t>
            </a:r>
            <a:r>
              <a:rPr lang="en-US" sz="2600"/>
              <a:t>) = 0 and </a:t>
            </a:r>
            <a:r>
              <a:rPr lang="en-US" sz="2600" i="1"/>
              <a:t>f</a:t>
            </a:r>
            <a:r>
              <a:rPr lang="en-US" sz="2600"/>
              <a:t> </a:t>
            </a:r>
            <a:r>
              <a:rPr lang="en-US" sz="2600" i="1"/>
              <a:t>’</a:t>
            </a:r>
            <a:r>
              <a:rPr lang="en-US" sz="2600"/>
              <a:t>(</a:t>
            </a:r>
            <a:r>
              <a:rPr lang="en-US" sz="2600" i="1"/>
              <a:t>d</a:t>
            </a:r>
            <a:r>
              <a:rPr lang="en-US" sz="2600"/>
              <a:t>) = 0. 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LOCAL EXTREME VALUES</a:t>
            </a:r>
          </a:p>
        </p:txBody>
      </p:sp>
      <p:pic>
        <p:nvPicPr>
          <p:cNvPr id="98316" name="Picture 12" descr="040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9825" y="3105150"/>
            <a:ext cx="503713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8317" name="Rectangle 13"/>
          <p:cNvSpPr>
            <a:spLocks noChangeArrowheads="1"/>
          </p:cNvSpPr>
          <p:nvPr/>
        </p:nvSpPr>
        <p:spPr bwMode="auto">
          <a:xfrm>
            <a:off x="3524250" y="2957513"/>
            <a:ext cx="5310188" cy="3733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800"/>
              <a:t>The following theorem says that </a:t>
            </a:r>
            <a:br>
              <a:rPr lang="en-US" sz="3800"/>
            </a:br>
            <a:r>
              <a:rPr lang="en-US" sz="3800"/>
              <a:t>this is always true for differentiable functions.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LOCAL EXTREME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FERMAT’S THEOREM</a:t>
            </a:r>
            <a:endParaRPr lang="en-US" b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17563"/>
            <a:ext cx="8572500" cy="5865812"/>
          </a:xfrm>
        </p:spPr>
        <p:txBody>
          <a:bodyPr/>
          <a:lstStyle/>
          <a:p>
            <a:r>
              <a:rPr lang="en-US" sz="4000"/>
              <a:t>If </a:t>
            </a:r>
            <a:r>
              <a:rPr lang="en-US" sz="4000" i="1"/>
              <a:t>f</a:t>
            </a:r>
            <a:r>
              <a:rPr lang="en-US" sz="4000"/>
              <a:t> has a local maximum or </a:t>
            </a:r>
            <a:br>
              <a:rPr lang="en-US" sz="4000"/>
            </a:br>
            <a:r>
              <a:rPr lang="en-US" sz="4000"/>
              <a:t>minimum at </a:t>
            </a:r>
            <a:r>
              <a:rPr lang="en-US" sz="4000" i="1"/>
              <a:t>c</a:t>
            </a:r>
            <a:r>
              <a:rPr lang="en-US" sz="4000"/>
              <a:t>, and if </a:t>
            </a:r>
            <a:r>
              <a:rPr lang="en-US" sz="4000" i="1"/>
              <a:t>f</a:t>
            </a:r>
            <a:r>
              <a:rPr lang="en-US" sz="4000"/>
              <a:t> </a:t>
            </a:r>
            <a:r>
              <a:rPr lang="en-US" sz="4000" i="1"/>
              <a:t>’</a:t>
            </a:r>
            <a:r>
              <a:rPr lang="en-US" sz="4000"/>
              <a:t>(</a:t>
            </a:r>
            <a:r>
              <a:rPr lang="en-US" sz="4000" i="1"/>
              <a:t>c</a:t>
            </a:r>
            <a:r>
              <a:rPr lang="en-US" sz="4000"/>
              <a:t>) exists, then </a:t>
            </a:r>
            <a:r>
              <a:rPr lang="en-US" sz="4000" i="1"/>
              <a:t>f</a:t>
            </a:r>
            <a:r>
              <a:rPr lang="en-US" sz="4000"/>
              <a:t> </a:t>
            </a:r>
            <a:r>
              <a:rPr lang="en-US" sz="4000" i="1"/>
              <a:t>’</a:t>
            </a:r>
            <a:r>
              <a:rPr lang="en-US" sz="4000"/>
              <a:t>(</a:t>
            </a:r>
            <a:r>
              <a:rPr lang="en-US" sz="4000" i="1"/>
              <a:t>c</a:t>
            </a:r>
            <a:r>
              <a:rPr lang="en-US" sz="4000"/>
              <a:t>) = 0.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Theorem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Suppose, for the sake of definiteness, that </a:t>
            </a:r>
            <a:r>
              <a:rPr lang="en-US" i="1"/>
              <a:t>f</a:t>
            </a:r>
            <a:r>
              <a:rPr lang="en-US"/>
              <a:t> has a local maximum at </a:t>
            </a:r>
            <a:r>
              <a:rPr lang="en-US" i="1"/>
              <a:t>c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Then, according to Definition 2,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≥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) </a:t>
            </a:r>
            <a:br>
              <a:rPr lang="en-US">
                <a:cs typeface="Arial" charset="0"/>
              </a:rPr>
            </a:br>
            <a:r>
              <a:rPr lang="en-US"/>
              <a:t>if </a:t>
            </a:r>
            <a:r>
              <a:rPr lang="en-US" i="1"/>
              <a:t>x</a:t>
            </a:r>
            <a:r>
              <a:rPr lang="en-US"/>
              <a:t> is sufficiently close to </a:t>
            </a:r>
            <a:r>
              <a:rPr lang="en-US" i="1"/>
              <a:t>c</a:t>
            </a:r>
            <a:r>
              <a:rPr lang="en-US"/>
              <a:t>.</a:t>
            </a: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This implies that, if </a:t>
            </a:r>
            <a:r>
              <a:rPr lang="en-US" i="1"/>
              <a:t>h</a:t>
            </a:r>
            <a:r>
              <a:rPr lang="en-US"/>
              <a:t> is sufficiently close to 0, with </a:t>
            </a:r>
            <a:r>
              <a:rPr lang="en-US" i="1"/>
              <a:t>h</a:t>
            </a:r>
            <a:r>
              <a:rPr lang="en-US"/>
              <a:t> being positive or negative, then</a:t>
            </a:r>
          </a:p>
          <a:p>
            <a:pPr algn="ctr"/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≥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</a:t>
            </a:r>
            <a:r>
              <a:rPr lang="en-US" i="1">
                <a:cs typeface="Arial" charset="0"/>
              </a:rPr>
              <a:t>c</a:t>
            </a:r>
            <a:r>
              <a:rPr lang="en-US">
                <a:cs typeface="Arial" charset="0"/>
              </a:rPr>
              <a:t> + </a:t>
            </a:r>
            <a:r>
              <a:rPr lang="en-US" i="1">
                <a:cs typeface="Arial" charset="0"/>
              </a:rPr>
              <a:t>h</a:t>
            </a:r>
            <a:r>
              <a:rPr lang="en-US">
                <a:cs typeface="Arial" charset="0"/>
              </a:rPr>
              <a:t>)</a:t>
            </a:r>
          </a:p>
          <a:p>
            <a:r>
              <a:rPr lang="en-US"/>
              <a:t>and therefore</a:t>
            </a:r>
          </a:p>
          <a:p>
            <a:pPr algn="ctr"/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 + </a:t>
            </a:r>
            <a:r>
              <a:rPr lang="en-US" i="1"/>
              <a:t>h</a:t>
            </a:r>
            <a:r>
              <a:rPr lang="en-US"/>
              <a:t>) –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≤ 0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 (Equation 5)</a:t>
            </a:r>
          </a:p>
        </p:txBody>
      </p:sp>
      <p:sp>
        <p:nvSpPr>
          <p:cNvPr id="101384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3233738" y="3752850"/>
            <a:ext cx="3333750" cy="7620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We can divide both sides of an inequality by a positive number.</a:t>
            </a:r>
            <a:r>
              <a:rPr lang="en-US"/>
              <a:t> </a:t>
            </a:r>
          </a:p>
          <a:p>
            <a:pPr lvl="1"/>
            <a:endParaRPr lang="en-US"/>
          </a:p>
          <a:p>
            <a:pPr lvl="1"/>
            <a:r>
              <a:rPr lang="en-US" sz="2600"/>
              <a:t>Thus, if </a:t>
            </a:r>
            <a:r>
              <a:rPr lang="en-US" sz="2600" i="1"/>
              <a:t>h</a:t>
            </a:r>
            <a:r>
              <a:rPr lang="en-US" sz="2600"/>
              <a:t> &gt; 0 and </a:t>
            </a:r>
            <a:r>
              <a:rPr lang="en-US" sz="2600" i="1"/>
              <a:t>h</a:t>
            </a:r>
            <a:r>
              <a:rPr lang="en-US" sz="2600"/>
              <a:t> is sufficiently small, </a:t>
            </a:r>
            <a:br>
              <a:rPr lang="en-US" sz="2600"/>
            </a:br>
            <a:r>
              <a:rPr lang="en-US" sz="2600"/>
              <a:t>we have:</a:t>
            </a:r>
          </a:p>
        </p:txBody>
      </p:sp>
      <p:graphicFrame>
        <p:nvGraphicFramePr>
          <p:cNvPr id="102404" name="Object 4"/>
          <p:cNvGraphicFramePr>
            <a:graphicFrameLocks noChangeAspect="1"/>
          </p:cNvGraphicFramePr>
          <p:nvPr/>
        </p:nvGraphicFramePr>
        <p:xfrm>
          <a:off x="2952750" y="3530600"/>
          <a:ext cx="3314700" cy="1058863"/>
        </p:xfrm>
        <a:graphic>
          <a:graphicData uri="http://schemas.openxmlformats.org/presentationml/2006/ole">
            <p:oleObj spid="_x0000_s102404" name="Equation" r:id="rId3" imgW="1231560" imgH="393480" progId="Equation.DSMT4">
              <p:embed/>
            </p:oleObj>
          </a:graphicData>
        </a:graphic>
      </p:graphicFrame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8" y="371475"/>
            <a:ext cx="5867400" cy="585788"/>
          </a:xfrm>
        </p:spPr>
        <p:txBody>
          <a:bodyPr/>
          <a:lstStyle/>
          <a:p>
            <a:r>
              <a:rPr lang="en-US"/>
              <a:t>APPLICATIONS OF DIFFERENTIATION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60425"/>
            <a:ext cx="8572500" cy="5865813"/>
          </a:xfrm>
        </p:spPr>
        <p:txBody>
          <a:bodyPr/>
          <a:lstStyle/>
          <a:p>
            <a:r>
              <a:rPr lang="en-US"/>
              <a:t>Many practical problems require us to minimize a cost or maximize an area or somehow find the best possible outcome </a:t>
            </a:r>
            <a:br>
              <a:rPr lang="en-US"/>
            </a:br>
            <a:r>
              <a:rPr lang="en-US"/>
              <a:t>of a situation.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 particular, we will be able to investigate </a:t>
            </a:r>
            <a:br>
              <a:rPr lang="en-US" sz="2400"/>
            </a:br>
            <a:r>
              <a:rPr lang="en-US" sz="2400"/>
              <a:t>the optimal shape of a can and to explain </a:t>
            </a:r>
            <a:br>
              <a:rPr lang="en-US" sz="2400"/>
            </a:br>
            <a:r>
              <a:rPr lang="en-US" sz="2400"/>
              <a:t>the location of rainbows in the sky.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Taking the right-hand limit of both sides </a:t>
            </a:r>
            <a:br>
              <a:rPr lang="en-US" sz="3400"/>
            </a:br>
            <a:r>
              <a:rPr lang="en-US" sz="3400"/>
              <a:t>of this inequality (using Theorem 2 in Section 2.3), we get:</a:t>
            </a:r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1581150" y="3552825"/>
          <a:ext cx="6248400" cy="1265238"/>
        </p:xfrm>
        <a:graphic>
          <a:graphicData uri="http://schemas.openxmlformats.org/presentationml/2006/ole">
            <p:oleObj spid="_x0000_s103428" name="Equation" r:id="rId3" imgW="1942920" imgH="393480" progId="Equation.DSMT4">
              <p:embed/>
            </p:oleObj>
          </a:graphicData>
        </a:graphic>
      </p:graphicFrame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However, since </a:t>
            </a:r>
            <a:r>
              <a:rPr lang="en-US" sz="3600" i="1"/>
              <a:t>f</a:t>
            </a:r>
            <a:r>
              <a:rPr lang="en-US" sz="3600"/>
              <a:t> </a:t>
            </a:r>
            <a:r>
              <a:rPr lang="en-US" sz="3600" i="1"/>
              <a:t>’</a:t>
            </a:r>
            <a:r>
              <a:rPr lang="en-US" sz="3600"/>
              <a:t>(</a:t>
            </a:r>
            <a:r>
              <a:rPr lang="en-US" sz="3600" i="1"/>
              <a:t>c</a:t>
            </a:r>
            <a:r>
              <a:rPr lang="en-US" sz="3600"/>
              <a:t>) exists, </a:t>
            </a:r>
            <a:br>
              <a:rPr lang="en-US" sz="3600"/>
            </a:br>
            <a:r>
              <a:rPr lang="en-US" sz="3600"/>
              <a:t>we have:</a:t>
            </a:r>
          </a:p>
          <a:p>
            <a:endParaRPr lang="en-US" sz="3600"/>
          </a:p>
          <a:p>
            <a:endParaRPr lang="en-US"/>
          </a:p>
          <a:p>
            <a:endParaRPr lang="en-US"/>
          </a:p>
          <a:p>
            <a:pPr lvl="1"/>
            <a:endParaRPr lang="en-US" sz="2600"/>
          </a:p>
          <a:p>
            <a:pPr lvl="1"/>
            <a:r>
              <a:rPr lang="en-US" sz="2600"/>
              <a:t>So, we have shown that </a:t>
            </a:r>
            <a:r>
              <a:rPr lang="en-US" sz="2600" i="1"/>
              <a:t>f</a:t>
            </a:r>
            <a:r>
              <a:rPr lang="en-US" sz="2600"/>
              <a:t> ’(</a:t>
            </a:r>
            <a:r>
              <a:rPr lang="en-US" sz="2600" i="1"/>
              <a:t>c</a:t>
            </a:r>
            <a:r>
              <a:rPr lang="en-US" sz="2600"/>
              <a:t>) </a:t>
            </a:r>
            <a:r>
              <a:rPr lang="en-US" sz="2600">
                <a:cs typeface="Arial" charset="0"/>
              </a:rPr>
              <a:t>≤ 0</a:t>
            </a:r>
            <a:r>
              <a:rPr lang="en-US" sz="2600"/>
              <a:t>.</a:t>
            </a:r>
          </a:p>
        </p:txBody>
      </p:sp>
      <p:graphicFrame>
        <p:nvGraphicFramePr>
          <p:cNvPr id="104452" name="Object 4"/>
          <p:cNvGraphicFramePr>
            <a:graphicFrameLocks noChangeAspect="1"/>
          </p:cNvGraphicFramePr>
          <p:nvPr/>
        </p:nvGraphicFramePr>
        <p:xfrm>
          <a:off x="2538413" y="1914525"/>
          <a:ext cx="5029200" cy="2368550"/>
        </p:xfrm>
        <a:graphic>
          <a:graphicData uri="http://schemas.openxmlformats.org/presentationml/2006/ole">
            <p:oleObj spid="_x0000_s104452" name="Equation" r:id="rId3" imgW="1726920" imgH="812520" progId="Equation.DSMT4">
              <p:embed/>
            </p:oleObj>
          </a:graphicData>
        </a:graphic>
      </p:graphicFrame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/>
              <a:t>If </a:t>
            </a:r>
            <a:r>
              <a:rPr lang="en-US" sz="3400" i="1"/>
              <a:t>h</a:t>
            </a:r>
            <a:r>
              <a:rPr lang="en-US" sz="3400"/>
              <a:t> &lt; 0, then the direction of the inequality in Equation 5 is reversed when we divide by </a:t>
            </a:r>
            <a:r>
              <a:rPr lang="en-US" sz="3400" i="1"/>
              <a:t>h</a:t>
            </a:r>
            <a:r>
              <a:rPr lang="en-US" sz="3400"/>
              <a:t>:</a:t>
            </a: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1790700" y="3348038"/>
          <a:ext cx="5791200" cy="1320800"/>
        </p:xfrm>
        <a:graphic>
          <a:graphicData uri="http://schemas.openxmlformats.org/presentationml/2006/ole">
            <p:oleObj spid="_x0000_s105476" name="Equation" r:id="rId3" imgW="1726920" imgH="393480" progId="Equation.DSMT4">
              <p:embed/>
            </p:oleObj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So, taking the left-hand limit, </a:t>
            </a:r>
            <a:br>
              <a:rPr lang="en-US" sz="3600"/>
            </a:br>
            <a:r>
              <a:rPr lang="en-US" sz="3600"/>
              <a:t>we have:</a:t>
            </a:r>
          </a:p>
        </p:txBody>
      </p:sp>
      <p:graphicFrame>
        <p:nvGraphicFramePr>
          <p:cNvPr id="106500" name="Object 4"/>
          <p:cNvGraphicFramePr>
            <a:graphicFrameLocks noChangeAspect="1"/>
          </p:cNvGraphicFramePr>
          <p:nvPr/>
        </p:nvGraphicFramePr>
        <p:xfrm>
          <a:off x="2586038" y="1885950"/>
          <a:ext cx="5795962" cy="2411413"/>
        </p:xfrm>
        <a:graphic>
          <a:graphicData uri="http://schemas.openxmlformats.org/presentationml/2006/ole">
            <p:oleObj spid="_x0000_s106500" name="Equation" r:id="rId3" imgW="1955520" imgH="812520" progId="Equation.DSMT4">
              <p:embed/>
            </p:oleObj>
          </a:graphicData>
        </a:graphic>
      </p:graphicFrame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6503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We have shown that </a:t>
            </a:r>
            <a:r>
              <a:rPr lang="en-US" sz="3400" i="1"/>
              <a:t>f</a:t>
            </a:r>
            <a:r>
              <a:rPr lang="en-US" sz="3400"/>
              <a:t> </a:t>
            </a:r>
            <a:r>
              <a:rPr lang="en-US" sz="3400" i="1"/>
              <a:t>’</a:t>
            </a:r>
            <a:r>
              <a:rPr lang="en-US" sz="3400"/>
              <a:t>(</a:t>
            </a:r>
            <a:r>
              <a:rPr lang="en-US" sz="3400" i="1"/>
              <a:t>c</a:t>
            </a:r>
            <a:r>
              <a:rPr lang="en-US" sz="3400"/>
              <a:t>) </a:t>
            </a:r>
            <a:r>
              <a:rPr lang="en-US" sz="3400">
                <a:cs typeface="Arial" charset="0"/>
              </a:rPr>
              <a:t>≥ 0 </a:t>
            </a:r>
            <a:r>
              <a:rPr lang="en-US" sz="3400"/>
              <a:t>and also </a:t>
            </a:r>
            <a:br>
              <a:rPr lang="en-US" sz="3400"/>
            </a:br>
            <a:r>
              <a:rPr lang="en-US" sz="3400"/>
              <a:t>that </a:t>
            </a:r>
            <a:r>
              <a:rPr lang="en-US" sz="3400" i="1"/>
              <a:t>f</a:t>
            </a:r>
            <a:r>
              <a:rPr lang="en-US" sz="3400"/>
              <a:t> </a:t>
            </a:r>
            <a:r>
              <a:rPr lang="en-US" sz="3400" i="1"/>
              <a:t>’</a:t>
            </a:r>
            <a:r>
              <a:rPr lang="en-US" sz="3400"/>
              <a:t>(</a:t>
            </a:r>
            <a:r>
              <a:rPr lang="en-US" sz="3400" i="1"/>
              <a:t>c</a:t>
            </a:r>
            <a:r>
              <a:rPr lang="en-US" sz="3400"/>
              <a:t>) </a:t>
            </a:r>
            <a:r>
              <a:rPr lang="en-US" sz="3400">
                <a:cs typeface="Arial" charset="0"/>
              </a:rPr>
              <a:t>≤ 0</a:t>
            </a:r>
            <a:r>
              <a:rPr lang="en-US" sz="3400"/>
              <a:t>. </a:t>
            </a:r>
          </a:p>
          <a:p>
            <a:endParaRPr lang="en-US" sz="3400"/>
          </a:p>
          <a:p>
            <a:r>
              <a:rPr lang="en-US" sz="3400"/>
              <a:t>Since both these inequalities must be true, the only possibility is that </a:t>
            </a:r>
            <a:r>
              <a:rPr lang="en-US" sz="3400" i="1"/>
              <a:t>f</a:t>
            </a:r>
            <a:r>
              <a:rPr lang="en-US" sz="3400"/>
              <a:t> </a:t>
            </a:r>
            <a:r>
              <a:rPr lang="en-US" sz="3400" i="1"/>
              <a:t>’</a:t>
            </a:r>
            <a:r>
              <a:rPr lang="en-US" sz="3400"/>
              <a:t>(</a:t>
            </a:r>
            <a:r>
              <a:rPr lang="en-US" sz="3400" i="1"/>
              <a:t>c</a:t>
            </a:r>
            <a:r>
              <a:rPr lang="en-US" sz="3400"/>
              <a:t>) = 0.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We have proved the theorem for </a:t>
            </a:r>
            <a:br>
              <a:rPr lang="en-US" sz="3600"/>
            </a:br>
            <a:r>
              <a:rPr lang="en-US" sz="3600"/>
              <a:t>the case of a local maximum.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case of a local minimum can be proved </a:t>
            </a:r>
            <a:br>
              <a:rPr lang="en-US" sz="2400"/>
            </a:br>
            <a:r>
              <a:rPr lang="en-US" sz="2400"/>
              <a:t>in a similar manner.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Alternatively, we could use Exercise 76 </a:t>
            </a:r>
            <a:br>
              <a:rPr lang="en-US" sz="2400"/>
            </a:br>
            <a:r>
              <a:rPr lang="en-US" sz="2400"/>
              <a:t>to deduce it from the case we have just proved.</a:t>
            </a:r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  <p:sp>
        <p:nvSpPr>
          <p:cNvPr id="108551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The following examples caution us </a:t>
            </a:r>
            <a:br>
              <a:rPr lang="en-US" sz="3400"/>
            </a:br>
            <a:r>
              <a:rPr lang="en-US" sz="3400"/>
              <a:t>against reading too much into the theorem.</a:t>
            </a:r>
          </a:p>
          <a:p>
            <a:pPr lvl="1"/>
            <a:endParaRPr lang="en-US"/>
          </a:p>
          <a:p>
            <a:pPr lvl="1"/>
            <a:r>
              <a:rPr lang="en-US" sz="2600"/>
              <a:t>We can’t expect to locate extreme values </a:t>
            </a:r>
            <a:br>
              <a:rPr lang="en-US" sz="2600"/>
            </a:br>
            <a:r>
              <a:rPr lang="en-US" sz="2600"/>
              <a:t>simply by setting </a:t>
            </a:r>
            <a:r>
              <a:rPr lang="en-US" sz="2600" i="1"/>
              <a:t>f</a:t>
            </a:r>
            <a:r>
              <a:rPr lang="en-US" sz="2600"/>
              <a:t> </a:t>
            </a:r>
            <a:r>
              <a:rPr lang="en-US" sz="2600" i="1"/>
              <a:t>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= 0 and solving for </a:t>
            </a:r>
            <a:r>
              <a:rPr lang="en-US" sz="2600" i="1"/>
              <a:t>x</a:t>
            </a:r>
            <a:r>
              <a:rPr lang="en-US" sz="2600"/>
              <a:t>.</a:t>
            </a:r>
            <a:endParaRPr lang="en-US" sz="2200"/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846138"/>
            <a:ext cx="8572500" cy="5865812"/>
          </a:xfrm>
        </p:spPr>
        <p:txBody>
          <a:bodyPr/>
          <a:lstStyle/>
          <a:p>
            <a:r>
              <a:rPr lang="en-US" sz="3600"/>
              <a:t>If </a:t>
            </a:r>
            <a:r>
              <a:rPr lang="en-US" sz="3600" i="1"/>
              <a:t>f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</a:t>
            </a:r>
            <a:r>
              <a:rPr lang="en-US" sz="3600" i="1"/>
              <a:t>x</a:t>
            </a:r>
            <a:r>
              <a:rPr lang="en-US" sz="3600" baseline="30000"/>
              <a:t>3</a:t>
            </a:r>
            <a:r>
              <a:rPr lang="en-US" sz="3600"/>
              <a:t>, then </a:t>
            </a:r>
            <a:r>
              <a:rPr lang="en-US" sz="3600" i="1"/>
              <a:t>f 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3</a:t>
            </a:r>
            <a:r>
              <a:rPr lang="en-US" sz="3600" i="1"/>
              <a:t>x</a:t>
            </a:r>
            <a:r>
              <a:rPr lang="en-US" sz="3600" baseline="30000"/>
              <a:t>2</a:t>
            </a:r>
            <a:r>
              <a:rPr lang="en-US" sz="3600"/>
              <a:t>, so </a:t>
            </a:r>
            <a:r>
              <a:rPr lang="en-US" sz="3600" i="1"/>
              <a:t>f</a:t>
            </a:r>
            <a:r>
              <a:rPr lang="en-US" sz="3600"/>
              <a:t> </a:t>
            </a:r>
            <a:r>
              <a:rPr lang="en-US" sz="3600" i="1"/>
              <a:t>’</a:t>
            </a:r>
            <a:r>
              <a:rPr lang="en-US" sz="3600"/>
              <a:t>(0) = 0.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However, </a:t>
            </a:r>
            <a:r>
              <a:rPr lang="en-US" sz="2400" i="1"/>
              <a:t>f</a:t>
            </a:r>
            <a:r>
              <a:rPr lang="en-US" sz="2400"/>
              <a:t> has no maximum or minimum at 0—as you can see from the graph.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Alternatively, observe </a:t>
            </a:r>
            <a:br>
              <a:rPr lang="en-US" sz="2400"/>
            </a:br>
            <a:r>
              <a:rPr lang="en-US" sz="2400"/>
              <a:t>that </a:t>
            </a:r>
            <a:r>
              <a:rPr lang="en-US" sz="2400" i="1"/>
              <a:t>x</a:t>
            </a:r>
            <a:r>
              <a:rPr lang="en-US" sz="2400" baseline="30000"/>
              <a:t>3</a:t>
            </a:r>
            <a:r>
              <a:rPr lang="en-US" sz="2400"/>
              <a:t> &gt; 0 for </a:t>
            </a:r>
            <a:r>
              <a:rPr lang="en-US" sz="2400" i="1"/>
              <a:t>x</a:t>
            </a:r>
            <a:r>
              <a:rPr lang="en-US" sz="2400"/>
              <a:t> &gt; 0 </a:t>
            </a:r>
            <a:br>
              <a:rPr lang="en-US" sz="2400"/>
            </a:br>
            <a:r>
              <a:rPr lang="en-US" sz="2400"/>
              <a:t>but </a:t>
            </a:r>
            <a:r>
              <a:rPr lang="en-US" sz="2400" i="1"/>
              <a:t>x</a:t>
            </a:r>
            <a:r>
              <a:rPr lang="en-US" sz="2400" baseline="30000"/>
              <a:t>3</a:t>
            </a:r>
            <a:r>
              <a:rPr lang="en-US" sz="2400"/>
              <a:t> &lt; 0 for </a:t>
            </a:r>
            <a:r>
              <a:rPr lang="en-US" sz="2400" i="1"/>
              <a:t>x</a:t>
            </a:r>
            <a:r>
              <a:rPr lang="en-US" sz="2400"/>
              <a:t> &lt; 0.</a:t>
            </a: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5410200" y="3124200"/>
            <a:ext cx="3524250" cy="35337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  <p:sp>
        <p:nvSpPr>
          <p:cNvPr id="109577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  <p:pic>
        <p:nvPicPr>
          <p:cNvPr id="109579" name="Picture 11" descr="040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3240088"/>
            <a:ext cx="3201988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The fact that </a:t>
            </a:r>
            <a:r>
              <a:rPr lang="en-US" sz="3400" i="1"/>
              <a:t>f</a:t>
            </a:r>
            <a:r>
              <a:rPr lang="en-US" sz="3400"/>
              <a:t> </a:t>
            </a:r>
            <a:r>
              <a:rPr lang="en-US" sz="3400" i="1"/>
              <a:t>’</a:t>
            </a:r>
            <a:r>
              <a:rPr lang="en-US" sz="3400"/>
              <a:t>(0) = 0 simply means that the curve </a:t>
            </a:r>
            <a:r>
              <a:rPr lang="en-US" sz="3400" i="1"/>
              <a:t>y = x</a:t>
            </a:r>
            <a:r>
              <a:rPr lang="en-US" sz="3400" baseline="30000"/>
              <a:t>3</a:t>
            </a:r>
            <a:r>
              <a:rPr lang="en-US" sz="3400" i="1"/>
              <a:t> </a:t>
            </a:r>
            <a:r>
              <a:rPr lang="en-US" sz="3400"/>
              <a:t>has a horizontal tangent </a:t>
            </a:r>
            <a:br>
              <a:rPr lang="en-US" sz="3400"/>
            </a:br>
            <a:r>
              <a:rPr lang="en-US" sz="3400"/>
              <a:t>at (0, 0).</a:t>
            </a:r>
            <a:r>
              <a:rPr lang="en-US"/>
              <a:t> 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Instead of having </a:t>
            </a:r>
            <a:br>
              <a:rPr lang="en-US" sz="2400"/>
            </a:br>
            <a:r>
              <a:rPr lang="en-US" sz="2400"/>
              <a:t>a maximum or minimum </a:t>
            </a:r>
            <a:br>
              <a:rPr lang="en-US" sz="2400"/>
            </a:br>
            <a:r>
              <a:rPr lang="en-US" sz="2400"/>
              <a:t>at (0, 0), the curve crosses </a:t>
            </a:r>
            <a:br>
              <a:rPr lang="en-US" sz="2400"/>
            </a:br>
            <a:r>
              <a:rPr lang="en-US" sz="2400"/>
              <a:t>its horizontal tangent there.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  <p:sp>
        <p:nvSpPr>
          <p:cNvPr id="110600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5410200" y="3124200"/>
            <a:ext cx="3524250" cy="35337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0604" name="Picture 12" descr="040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3240088"/>
            <a:ext cx="3201988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The function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|</a:t>
            </a:r>
            <a:r>
              <a:rPr lang="en-US" sz="3400" i="1"/>
              <a:t>x</a:t>
            </a:r>
            <a:r>
              <a:rPr lang="en-US" sz="3400"/>
              <a:t>| has its (local and absolute) minimum value at 0.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However, that value can’t be found by setting </a:t>
            </a:r>
            <a:r>
              <a:rPr lang="en-US" sz="2400" i="1"/>
              <a:t>f 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= 0.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is because—as </a:t>
            </a:r>
            <a:br>
              <a:rPr lang="en-US" sz="2400"/>
            </a:br>
            <a:r>
              <a:rPr lang="en-US" sz="2400"/>
              <a:t>shown in Example 5 </a:t>
            </a:r>
            <a:br>
              <a:rPr lang="en-US" sz="2400"/>
            </a:br>
            <a:r>
              <a:rPr lang="en-US" sz="2400"/>
              <a:t>in Section 2.8—</a:t>
            </a:r>
            <a:r>
              <a:rPr lang="en-US" sz="2400" i="1"/>
              <a:t>f</a:t>
            </a:r>
            <a:r>
              <a:rPr lang="en-US" sz="2400"/>
              <a:t> </a:t>
            </a:r>
            <a:r>
              <a:rPr lang="en-US" sz="2400" i="1"/>
              <a:t>’</a:t>
            </a:r>
            <a:r>
              <a:rPr lang="en-US" sz="2400"/>
              <a:t>(0) </a:t>
            </a:r>
            <a:br>
              <a:rPr lang="en-US" sz="2400"/>
            </a:br>
            <a:r>
              <a:rPr lang="en-US" sz="2400"/>
              <a:t>does not exist.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11625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  <p:sp>
        <p:nvSpPr>
          <p:cNvPr id="111626" name="Rectangle 10"/>
          <p:cNvSpPr>
            <a:spLocks noChangeArrowheads="1"/>
          </p:cNvSpPr>
          <p:nvPr/>
        </p:nvSpPr>
        <p:spPr bwMode="auto">
          <a:xfrm>
            <a:off x="4627563" y="3733800"/>
            <a:ext cx="4306887" cy="29241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1628" name="Picture 12" descr="0401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5513" y="3824288"/>
            <a:ext cx="4090987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914400" y="1309688"/>
            <a:ext cx="7315200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800" b="1">
                <a:solidFill>
                  <a:srgbClr val="800000"/>
                </a:solidFill>
              </a:rPr>
              <a:t>4.1</a:t>
            </a:r>
            <a:r>
              <a:rPr lang="en-US" sz="4000" b="1">
                <a:solidFill>
                  <a:srgbClr val="E45C00"/>
                </a:solidFill>
              </a:rPr>
              <a:t/>
            </a:r>
            <a:br>
              <a:rPr lang="en-US" sz="4000" b="1">
                <a:solidFill>
                  <a:srgbClr val="E45C00"/>
                </a:solidFill>
              </a:rPr>
            </a:br>
            <a:r>
              <a:rPr lang="en-US" sz="4000" b="1">
                <a:solidFill>
                  <a:srgbClr val="E45C00"/>
                </a:solidFill>
              </a:rPr>
              <a:t>Maximum and </a:t>
            </a:r>
            <a:br>
              <a:rPr lang="en-US" sz="4000" b="1">
                <a:solidFill>
                  <a:srgbClr val="E45C00"/>
                </a:solidFill>
              </a:rPr>
            </a:br>
            <a:r>
              <a:rPr lang="en-US" sz="4000" b="1">
                <a:solidFill>
                  <a:srgbClr val="E45C00"/>
                </a:solidFill>
              </a:rPr>
              <a:t>Minimum Values</a:t>
            </a:r>
            <a:endParaRPr lang="en-US" sz="400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09600" y="3657600"/>
            <a:ext cx="8305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n-US" sz="2800">
              <a:solidFill>
                <a:srgbClr val="800000"/>
              </a:solidFill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28600" y="3886200"/>
            <a:ext cx="8686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n-US" sz="2400">
              <a:solidFill>
                <a:srgbClr val="800000"/>
              </a:solidFill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09600" y="4214813"/>
            <a:ext cx="8153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400">
                <a:solidFill>
                  <a:srgbClr val="800000"/>
                </a:solidFill>
              </a:rPr>
              <a:t>In this section, we will learn: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400">
                <a:solidFill>
                  <a:srgbClr val="800000"/>
                </a:solidFill>
              </a:rPr>
              <a:t>How to find the maximum 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400">
                <a:solidFill>
                  <a:srgbClr val="800000"/>
                </a:solidFill>
              </a:rPr>
              <a:t>and minimum values of a function.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623888" y="371475"/>
            <a:ext cx="5867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400" b="1">
                <a:solidFill>
                  <a:srgbClr val="E45C00"/>
                </a:solidFill>
              </a:rPr>
              <a:t>APPLICATIONS OF DIFFERENTIATION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WARNING</a:t>
            </a:r>
            <a:endParaRPr lang="en-US" b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Examples 5 and 6 show that we must </a:t>
            </a:r>
            <a:br>
              <a:rPr lang="en-US" sz="3600"/>
            </a:br>
            <a:r>
              <a:rPr lang="en-US" sz="3600"/>
              <a:t>be careful when using the theorem.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Example 5 demonstrates that, even when </a:t>
            </a:r>
            <a:r>
              <a:rPr lang="en-US" sz="2400" i="1"/>
              <a:t>f</a:t>
            </a:r>
            <a:r>
              <a:rPr lang="en-US" sz="2400"/>
              <a:t> </a:t>
            </a:r>
            <a:r>
              <a:rPr lang="en-US" sz="2400" i="1"/>
              <a:t>’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= 0, there need not be a maximum or minimum at </a:t>
            </a:r>
            <a:r>
              <a:rPr lang="en-US" sz="2400" i="1"/>
              <a:t>c</a:t>
            </a:r>
            <a:r>
              <a:rPr lang="en-US" sz="2400"/>
              <a:t>.</a:t>
            </a:r>
            <a:r>
              <a:rPr lang="en-US"/>
              <a:t> </a:t>
            </a:r>
          </a:p>
          <a:p>
            <a:pPr lvl="1"/>
            <a:r>
              <a:rPr lang="en-US" sz="2400"/>
              <a:t>In other words, the converse of the theorem </a:t>
            </a:r>
            <a:br>
              <a:rPr lang="en-US" sz="2400"/>
            </a:br>
            <a:r>
              <a:rPr lang="en-US" sz="2400"/>
              <a:t>is false in general.</a:t>
            </a:r>
          </a:p>
          <a:p>
            <a:pPr lvl="1"/>
            <a:r>
              <a:rPr lang="en-US" sz="2400"/>
              <a:t>Furthermore, there may be an extreme value </a:t>
            </a:r>
            <a:br>
              <a:rPr lang="en-US" sz="2400"/>
            </a:br>
            <a:r>
              <a:rPr lang="en-US" sz="2400"/>
              <a:t>even when </a:t>
            </a:r>
            <a:r>
              <a:rPr lang="en-US" sz="2400" i="1"/>
              <a:t>f</a:t>
            </a:r>
            <a:r>
              <a:rPr lang="en-US" sz="2400"/>
              <a:t> </a:t>
            </a:r>
            <a:r>
              <a:rPr lang="en-US" sz="2400" i="1"/>
              <a:t>’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does not exist (as in Example 6).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theorem does suggest that we should </a:t>
            </a:r>
            <a:br>
              <a:rPr lang="en-US"/>
            </a:br>
            <a:r>
              <a:rPr lang="en-US"/>
              <a:t>at least start looking for extreme values of </a:t>
            </a:r>
            <a:r>
              <a:rPr lang="en-US" i="1"/>
              <a:t>f</a:t>
            </a:r>
            <a:r>
              <a:rPr lang="en-US"/>
              <a:t> </a:t>
            </a:r>
            <a:br>
              <a:rPr lang="en-US"/>
            </a:br>
            <a:r>
              <a:rPr lang="en-US"/>
              <a:t>at the numbers </a:t>
            </a:r>
            <a:r>
              <a:rPr lang="en-US" i="1"/>
              <a:t>c</a:t>
            </a:r>
            <a:r>
              <a:rPr lang="en-US"/>
              <a:t> where either:</a:t>
            </a:r>
          </a:p>
          <a:p>
            <a:pPr lvl="1"/>
            <a:endParaRPr lang="en-US" i="1"/>
          </a:p>
          <a:p>
            <a:pPr lvl="1"/>
            <a:r>
              <a:rPr lang="en-US" i="1"/>
              <a:t>f</a:t>
            </a:r>
            <a:r>
              <a:rPr lang="en-US"/>
              <a:t> </a:t>
            </a:r>
            <a:r>
              <a:rPr lang="en-US" i="1"/>
              <a:t>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= 0 </a:t>
            </a:r>
          </a:p>
          <a:p>
            <a:pPr lvl="1"/>
            <a:endParaRPr lang="en-US" i="1"/>
          </a:p>
          <a:p>
            <a:pPr lvl="1"/>
            <a:r>
              <a:rPr lang="en-US" i="1"/>
              <a:t>f</a:t>
            </a:r>
            <a:r>
              <a:rPr lang="en-US"/>
              <a:t> </a:t>
            </a:r>
            <a:r>
              <a:rPr lang="en-US" i="1"/>
              <a:t>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does not exist 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788988"/>
            <a:ext cx="8572500" cy="5865812"/>
          </a:xfrm>
        </p:spPr>
        <p:txBody>
          <a:bodyPr/>
          <a:lstStyle/>
          <a:p>
            <a:r>
              <a:rPr lang="en-US" sz="4400"/>
              <a:t>Such numbers are given a special name—critical numbers.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FERMAT’S THEOREM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CRITICAL NUMBERS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A critical number</a:t>
            </a:r>
            <a:r>
              <a:rPr lang="en-US" sz="3600" b="1"/>
              <a:t> </a:t>
            </a:r>
            <a:r>
              <a:rPr lang="en-US" sz="3600"/>
              <a:t>of a function </a:t>
            </a:r>
            <a:r>
              <a:rPr lang="en-US" sz="3600" i="1"/>
              <a:t>f</a:t>
            </a:r>
            <a:r>
              <a:rPr lang="en-US" sz="3600"/>
              <a:t> is </a:t>
            </a:r>
            <a:br>
              <a:rPr lang="en-US" sz="3600"/>
            </a:br>
            <a:r>
              <a:rPr lang="en-US" sz="3600"/>
              <a:t>a number </a:t>
            </a:r>
            <a:r>
              <a:rPr lang="en-US" sz="3600" i="1"/>
              <a:t>c</a:t>
            </a:r>
            <a:r>
              <a:rPr lang="en-US" sz="3600"/>
              <a:t> in the domain of </a:t>
            </a:r>
            <a:r>
              <a:rPr lang="en-US" sz="3600" i="1"/>
              <a:t>f </a:t>
            </a:r>
            <a:r>
              <a:rPr lang="en-US" sz="3600"/>
              <a:t>such that either </a:t>
            </a:r>
            <a:r>
              <a:rPr lang="en-US" sz="3600" i="1"/>
              <a:t>f </a:t>
            </a:r>
            <a:r>
              <a:rPr lang="en-US" sz="3600"/>
              <a:t>’(</a:t>
            </a:r>
            <a:r>
              <a:rPr lang="en-US" sz="3600" i="1"/>
              <a:t>c</a:t>
            </a:r>
            <a:r>
              <a:rPr lang="en-US" sz="3600"/>
              <a:t>) = 0 or </a:t>
            </a:r>
            <a:r>
              <a:rPr lang="en-US" sz="3600" i="1"/>
              <a:t>f</a:t>
            </a:r>
            <a:r>
              <a:rPr lang="en-US" sz="3600"/>
              <a:t> ’(</a:t>
            </a:r>
            <a:r>
              <a:rPr lang="en-US" sz="3600" i="1"/>
              <a:t>c</a:t>
            </a:r>
            <a:r>
              <a:rPr lang="en-US" sz="3600"/>
              <a:t>) does not exist.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Definition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846138"/>
            <a:ext cx="8572500" cy="5865812"/>
          </a:xfrm>
        </p:spPr>
        <p:txBody>
          <a:bodyPr/>
          <a:lstStyle/>
          <a:p>
            <a:r>
              <a:rPr lang="en-US" sz="3600"/>
              <a:t>Find the critical numbers of </a:t>
            </a:r>
            <a:br>
              <a:rPr lang="en-US" sz="3600"/>
            </a:br>
            <a:r>
              <a:rPr lang="en-US" sz="3600"/>
              <a:t>					</a:t>
            </a:r>
            <a:r>
              <a:rPr lang="en-US" sz="3600" i="1"/>
              <a:t>f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</a:t>
            </a:r>
            <a:r>
              <a:rPr lang="en-US" sz="3600" i="1"/>
              <a:t>x</a:t>
            </a:r>
            <a:r>
              <a:rPr lang="en-US" sz="3600" baseline="30000"/>
              <a:t>3/5</a:t>
            </a:r>
            <a:r>
              <a:rPr lang="en-US" sz="3600"/>
              <a:t>(4 - </a:t>
            </a:r>
            <a:r>
              <a:rPr lang="en-US" sz="3600" i="1"/>
              <a:t>x</a:t>
            </a:r>
            <a:r>
              <a:rPr lang="en-US" sz="3600"/>
              <a:t>).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The Product Rule gives:</a:t>
            </a:r>
          </a:p>
        </p:txBody>
      </p:sp>
      <p:graphicFrame>
        <p:nvGraphicFramePr>
          <p:cNvPr id="116741" name="Object 5"/>
          <p:cNvGraphicFramePr>
            <a:graphicFrameLocks noChangeAspect="1"/>
          </p:cNvGraphicFramePr>
          <p:nvPr/>
        </p:nvGraphicFramePr>
        <p:xfrm>
          <a:off x="1919288" y="3481388"/>
          <a:ext cx="5486400" cy="2881312"/>
        </p:xfrm>
        <a:graphic>
          <a:graphicData uri="http://schemas.openxmlformats.org/presentationml/2006/ole">
            <p:oleObj spid="_x0000_s116741" name="Equation" r:id="rId3" imgW="2006280" imgH="1054080" progId="Equation.DSMT4">
              <p:embed/>
            </p:oleObj>
          </a:graphicData>
        </a:graphic>
      </p:graphicFrame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16744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CRITICAL NUMBERS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3" y="1017588"/>
            <a:ext cx="9043987" cy="5865812"/>
          </a:xfrm>
        </p:spPr>
        <p:txBody>
          <a:bodyPr/>
          <a:lstStyle/>
          <a:p>
            <a:pPr lvl="1"/>
            <a:r>
              <a:rPr lang="en-US"/>
              <a:t>The same result could be obtained by </a:t>
            </a:r>
            <a:br>
              <a:rPr lang="en-US"/>
            </a:br>
            <a:r>
              <a:rPr lang="en-US"/>
              <a:t>first writing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4</a:t>
            </a:r>
            <a:r>
              <a:rPr lang="en-US" i="1"/>
              <a:t>x</a:t>
            </a:r>
            <a:r>
              <a:rPr lang="en-US" baseline="30000"/>
              <a:t>3/5</a:t>
            </a:r>
            <a:r>
              <a:rPr lang="en-US"/>
              <a:t> – </a:t>
            </a:r>
            <a:r>
              <a:rPr lang="en-US" i="1"/>
              <a:t>x</a:t>
            </a:r>
            <a:r>
              <a:rPr lang="en-US" baseline="30000"/>
              <a:t>8/5</a:t>
            </a:r>
            <a:r>
              <a:rPr lang="en-US"/>
              <a:t>.</a:t>
            </a:r>
            <a:endParaRPr lang="en-US" baseline="30000"/>
          </a:p>
          <a:p>
            <a:pPr lvl="1"/>
            <a:endParaRPr lang="en-US"/>
          </a:p>
          <a:p>
            <a:pPr lvl="1"/>
            <a:r>
              <a:rPr lang="en-US"/>
              <a:t>Therefore, </a:t>
            </a:r>
            <a:r>
              <a:rPr lang="en-US" i="1"/>
              <a:t>f</a:t>
            </a:r>
            <a:r>
              <a:rPr lang="en-US"/>
              <a:t> </a:t>
            </a:r>
            <a:r>
              <a:rPr lang="en-US" i="1"/>
              <a:t>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0 if 12 – 8</a:t>
            </a:r>
            <a:r>
              <a:rPr lang="en-US" i="1"/>
              <a:t>x</a:t>
            </a:r>
            <a:r>
              <a:rPr lang="en-US"/>
              <a:t> = 0.</a:t>
            </a:r>
          </a:p>
          <a:p>
            <a:pPr lvl="1"/>
            <a:endParaRPr lang="en-US"/>
          </a:p>
          <a:p>
            <a:pPr lvl="1"/>
            <a:r>
              <a:rPr lang="en-US"/>
              <a:t>That is, </a:t>
            </a:r>
            <a:r>
              <a:rPr lang="en-US" i="1"/>
              <a:t>x</a:t>
            </a:r>
            <a:r>
              <a:rPr lang="en-US"/>
              <a:t> =    , and </a:t>
            </a:r>
            <a:r>
              <a:rPr lang="en-US" i="1"/>
              <a:t>f</a:t>
            </a:r>
            <a:r>
              <a:rPr lang="en-US"/>
              <a:t> </a:t>
            </a:r>
            <a:r>
              <a:rPr lang="en-US" i="1"/>
              <a:t>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does not exist </a:t>
            </a:r>
            <a:br>
              <a:rPr lang="en-US"/>
            </a:br>
            <a:r>
              <a:rPr lang="en-US"/>
              <a:t>when </a:t>
            </a:r>
            <a:r>
              <a:rPr lang="en-US" i="1"/>
              <a:t>x</a:t>
            </a:r>
            <a:r>
              <a:rPr lang="en-US"/>
              <a:t> = 0. </a:t>
            </a:r>
          </a:p>
          <a:p>
            <a:endParaRPr lang="en-US"/>
          </a:p>
          <a:p>
            <a:pPr lvl="1"/>
            <a:r>
              <a:rPr lang="en-US"/>
              <a:t>Thus, the critical numbers are     and 0.</a:t>
            </a: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CRITICAL NUMBERS</a:t>
            </a:r>
          </a:p>
        </p:txBody>
      </p:sp>
      <p:graphicFrame>
        <p:nvGraphicFramePr>
          <p:cNvPr id="117768" name="Object 8"/>
          <p:cNvGraphicFramePr>
            <a:graphicFrameLocks noChangeAspect="1"/>
          </p:cNvGraphicFramePr>
          <p:nvPr/>
        </p:nvGraphicFramePr>
        <p:xfrm>
          <a:off x="2738438" y="3376613"/>
          <a:ext cx="363537" cy="725487"/>
        </p:xfrm>
        <a:graphic>
          <a:graphicData uri="http://schemas.openxmlformats.org/presentationml/2006/ole">
            <p:oleObj spid="_x0000_s117768" name="Equation" r:id="rId3" imgW="114120" imgH="228600" progId="Equation.DSMT4">
              <p:embed/>
            </p:oleObj>
          </a:graphicData>
        </a:graphic>
      </p:graphicFrame>
      <p:graphicFrame>
        <p:nvGraphicFramePr>
          <p:cNvPr id="117769" name="Object 9"/>
          <p:cNvGraphicFramePr>
            <a:graphicFrameLocks noChangeAspect="1"/>
          </p:cNvGraphicFramePr>
          <p:nvPr/>
        </p:nvGraphicFramePr>
        <p:xfrm>
          <a:off x="5667375" y="5105400"/>
          <a:ext cx="363538" cy="725488"/>
        </p:xfrm>
        <a:graphic>
          <a:graphicData uri="http://schemas.openxmlformats.org/presentationml/2006/ole">
            <p:oleObj spid="_x0000_s117769" name="Equation" r:id="rId4" imgW="11412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In terms of critical numbers, Fermat’s Theorem can be rephrased as follows (compare Definition 6 with Theorem 4).</a:t>
            </a:r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CRITICAL NUMBERS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17563"/>
            <a:ext cx="8572500" cy="5865812"/>
          </a:xfrm>
        </p:spPr>
        <p:txBody>
          <a:bodyPr/>
          <a:lstStyle/>
          <a:p>
            <a:r>
              <a:rPr lang="en-US" sz="4000"/>
              <a:t>If </a:t>
            </a:r>
            <a:r>
              <a:rPr lang="en-US" sz="4000" i="1"/>
              <a:t>f </a:t>
            </a:r>
            <a:r>
              <a:rPr lang="en-US" sz="4000"/>
              <a:t>has a local maximum or </a:t>
            </a:r>
            <a:br>
              <a:rPr lang="en-US" sz="4000"/>
            </a:br>
            <a:r>
              <a:rPr lang="en-US" sz="4000"/>
              <a:t>minimum at </a:t>
            </a:r>
            <a:r>
              <a:rPr lang="en-US" sz="4000" i="1"/>
              <a:t>c</a:t>
            </a:r>
            <a:r>
              <a:rPr lang="en-US" sz="4000"/>
              <a:t>, then </a:t>
            </a:r>
            <a:r>
              <a:rPr lang="en-US" sz="4000" i="1"/>
              <a:t>c </a:t>
            </a:r>
            <a:r>
              <a:rPr lang="en-US" sz="4000"/>
              <a:t>is a critical number of </a:t>
            </a:r>
            <a:r>
              <a:rPr lang="en-US" sz="4000" i="1"/>
              <a:t>f</a:t>
            </a:r>
            <a:r>
              <a:rPr lang="en-US" sz="4000"/>
              <a:t>.</a:t>
            </a:r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CRITICAL NUMBERS</a:t>
            </a: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Theorem 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To find an absolute maximum or minimum </a:t>
            </a:r>
            <a:br>
              <a:rPr lang="en-US"/>
            </a:br>
            <a:r>
              <a:rPr lang="en-US"/>
              <a:t>of a continuous function on a closed interval, we note that either: </a:t>
            </a:r>
          </a:p>
          <a:p>
            <a:pPr lvl="1"/>
            <a:endParaRPr lang="en-US" sz="2600"/>
          </a:p>
          <a:p>
            <a:pPr lvl="1"/>
            <a:r>
              <a:rPr lang="en-US" sz="2400"/>
              <a:t>It is local (in which case, it occurs at </a:t>
            </a:r>
            <a:br>
              <a:rPr lang="en-US" sz="2400"/>
            </a:br>
            <a:r>
              <a:rPr lang="en-US" sz="2400"/>
              <a:t>a critical number by Theorem 7).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It occurs at an endpoint of the interval.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788988"/>
            <a:ext cx="8572500" cy="5865812"/>
          </a:xfrm>
        </p:spPr>
        <p:txBody>
          <a:bodyPr/>
          <a:lstStyle/>
          <a:p>
            <a:r>
              <a:rPr lang="en-US" sz="4400"/>
              <a:t>Therefore, the following </a:t>
            </a:r>
            <a:br>
              <a:rPr lang="en-US" sz="4400"/>
            </a:br>
            <a:r>
              <a:rPr lang="en-US" sz="4400"/>
              <a:t>three-step procedure always works.</a:t>
            </a:r>
          </a:p>
        </p:txBody>
      </p:sp>
      <p:sp>
        <p:nvSpPr>
          <p:cNvPr id="15462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CLOSED INTERVALS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OPTIMIZATION PROBLEMS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Some of  the most important </a:t>
            </a:r>
            <a:br>
              <a:rPr lang="en-US" sz="3400"/>
            </a:br>
            <a:r>
              <a:rPr lang="en-US" sz="3400"/>
              <a:t>applications of differential calculus </a:t>
            </a:r>
            <a:br>
              <a:rPr lang="en-US" sz="3400"/>
            </a:br>
            <a:r>
              <a:rPr lang="en-US" sz="3400"/>
              <a:t>are optimization problems.</a:t>
            </a:r>
          </a:p>
          <a:p>
            <a:pPr lvl="1"/>
            <a:endParaRPr lang="en-US" sz="2400"/>
          </a:p>
          <a:p>
            <a:pPr lvl="1"/>
            <a:r>
              <a:rPr lang="en-US" sz="2600"/>
              <a:t>In these, we are required to find the optimal (best) </a:t>
            </a:r>
            <a:br>
              <a:rPr lang="en-US" sz="2600"/>
            </a:br>
            <a:r>
              <a:rPr lang="en-US" sz="2600"/>
              <a:t>way of doing something.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 METHOD</a:t>
            </a:r>
            <a:endParaRPr lang="en-US" b="0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To find the absolute maximum and minimum values of a continuous function </a:t>
            </a:r>
            <a:r>
              <a:rPr lang="en-US" i="1"/>
              <a:t>f</a:t>
            </a:r>
            <a:r>
              <a:rPr lang="en-US"/>
              <a:t> on a closed interval [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]:</a:t>
            </a:r>
          </a:p>
          <a:p>
            <a:pPr marL="990600" lvl="1" indent="-533400">
              <a:buFontTx/>
              <a:buAutoNum type="arabicPeriod"/>
            </a:pPr>
            <a:endParaRPr lang="en-US" sz="2400"/>
          </a:p>
          <a:p>
            <a:pPr marL="990600" lvl="1" indent="-533400">
              <a:buFontTx/>
              <a:buAutoNum type="arabicPeriod"/>
            </a:pPr>
            <a:r>
              <a:rPr lang="en-US" sz="2400"/>
              <a:t>Find the values of </a:t>
            </a:r>
            <a:r>
              <a:rPr lang="en-US" sz="2400" i="1"/>
              <a:t>f</a:t>
            </a:r>
            <a:r>
              <a:rPr lang="en-US" sz="2400"/>
              <a:t> at the critical numbers of </a:t>
            </a:r>
            <a:r>
              <a:rPr lang="en-US" sz="2400" i="1"/>
              <a:t>f</a:t>
            </a:r>
            <a:r>
              <a:rPr lang="en-US" sz="2400"/>
              <a:t> </a:t>
            </a:r>
            <a:br>
              <a:rPr lang="en-US" sz="2400"/>
            </a:br>
            <a:r>
              <a:rPr lang="en-US" sz="2400"/>
              <a:t>in (</a:t>
            </a:r>
            <a:r>
              <a:rPr lang="en-US" sz="2400" i="1"/>
              <a:t>a</a:t>
            </a:r>
            <a:r>
              <a:rPr lang="en-US" sz="2400"/>
              <a:t>, </a:t>
            </a:r>
            <a:r>
              <a:rPr lang="en-US" sz="2400" i="1"/>
              <a:t>b</a:t>
            </a:r>
            <a:r>
              <a:rPr lang="en-US" sz="2400"/>
              <a:t>).</a:t>
            </a:r>
          </a:p>
          <a:p>
            <a:pPr marL="990600" lvl="1" indent="-533400">
              <a:buFontTx/>
              <a:buAutoNum type="arabicPeriod"/>
            </a:pPr>
            <a:r>
              <a:rPr lang="en-US" sz="2400"/>
              <a:t>Find the values of </a:t>
            </a:r>
            <a:r>
              <a:rPr lang="en-US" sz="2400" i="1"/>
              <a:t>f</a:t>
            </a:r>
            <a:r>
              <a:rPr lang="en-US" sz="2400"/>
              <a:t> at the endpoints of the interval.</a:t>
            </a:r>
          </a:p>
          <a:p>
            <a:pPr marL="990600" lvl="1" indent="-533400">
              <a:buFont typeface="Arial" charset="0"/>
              <a:buAutoNum type="arabicPeriod"/>
            </a:pPr>
            <a:r>
              <a:rPr lang="en-US" sz="2400"/>
              <a:t>The largest value from 1 and 2 is the absolute maximum value. The smallest is the absolute minimum value.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 METHOD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Find the absolute maximum </a:t>
            </a:r>
            <a:br>
              <a:rPr lang="en-US" sz="3600"/>
            </a:br>
            <a:r>
              <a:rPr lang="en-US" sz="3600"/>
              <a:t>and minimum values of the function </a:t>
            </a:r>
            <a:br>
              <a:rPr lang="en-US" sz="3600"/>
            </a:br>
            <a:r>
              <a:rPr lang="en-US" sz="3600"/>
              <a:t>	</a:t>
            </a:r>
            <a:r>
              <a:rPr lang="en-US" sz="3600" i="1"/>
              <a:t>f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</a:t>
            </a:r>
            <a:r>
              <a:rPr lang="en-US" sz="3600" i="1"/>
              <a:t>x</a:t>
            </a:r>
            <a:r>
              <a:rPr lang="en-US" sz="3600" baseline="30000"/>
              <a:t>3</a:t>
            </a:r>
            <a:r>
              <a:rPr lang="en-US" sz="3600"/>
              <a:t> – 3</a:t>
            </a:r>
            <a:r>
              <a:rPr lang="en-US" sz="3600" i="1"/>
              <a:t>x</a:t>
            </a:r>
            <a:r>
              <a:rPr lang="en-US" sz="3600" baseline="30000"/>
              <a:t>2</a:t>
            </a:r>
            <a:r>
              <a:rPr lang="en-US" sz="3600"/>
              <a:t> + 1       -</a:t>
            </a:r>
            <a:r>
              <a:rPr lang="en-US" sz="3600">
                <a:cs typeface="Arial" charset="0"/>
              </a:rPr>
              <a:t>½ ≤ </a:t>
            </a:r>
            <a:r>
              <a:rPr lang="en-US" sz="3600" i="1">
                <a:cs typeface="Arial" charset="0"/>
              </a:rPr>
              <a:t>x</a:t>
            </a:r>
            <a:r>
              <a:rPr lang="en-US" sz="3600">
                <a:cs typeface="Arial" charset="0"/>
              </a:rPr>
              <a:t> ≤ 4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As </a:t>
            </a:r>
            <a:r>
              <a:rPr lang="en-US" sz="3600" i="1"/>
              <a:t>f</a:t>
            </a:r>
            <a:r>
              <a:rPr lang="en-US" sz="3600"/>
              <a:t> is continuous on [-</a:t>
            </a:r>
            <a:r>
              <a:rPr lang="en-US" sz="3600">
                <a:cs typeface="Arial" charset="0"/>
              </a:rPr>
              <a:t>½, 4]</a:t>
            </a:r>
            <a:r>
              <a:rPr lang="en-US" sz="3600"/>
              <a:t>, we </a:t>
            </a:r>
            <a:br>
              <a:rPr lang="en-US" sz="3600"/>
            </a:br>
            <a:r>
              <a:rPr lang="en-US" sz="3600"/>
              <a:t>can use the Closed Interval Method: </a:t>
            </a:r>
            <a:br>
              <a:rPr lang="en-US" sz="3600"/>
            </a:br>
            <a:r>
              <a:rPr lang="en-US" sz="3600"/>
              <a:t>		</a:t>
            </a:r>
          </a:p>
          <a:p>
            <a:r>
              <a:rPr lang="en-US" sz="3600"/>
              <a:t>		</a:t>
            </a:r>
            <a:r>
              <a:rPr lang="en-US" sz="3600" i="1">
                <a:cs typeface="Arial" charset="0"/>
              </a:rPr>
              <a:t>f</a:t>
            </a:r>
            <a:r>
              <a:rPr lang="en-US" sz="3600">
                <a:cs typeface="Arial" charset="0"/>
              </a:rPr>
              <a:t>(</a:t>
            </a:r>
            <a:r>
              <a:rPr lang="en-US" sz="3600" i="1">
                <a:cs typeface="Arial" charset="0"/>
              </a:rPr>
              <a:t>x</a:t>
            </a:r>
            <a:r>
              <a:rPr lang="en-US" sz="3600">
                <a:cs typeface="Arial" charset="0"/>
              </a:rPr>
              <a:t>) = </a:t>
            </a:r>
            <a:r>
              <a:rPr lang="en-US" sz="3600" i="1"/>
              <a:t>x</a:t>
            </a:r>
            <a:r>
              <a:rPr lang="en-US" sz="3600" baseline="30000"/>
              <a:t>3</a:t>
            </a:r>
            <a:r>
              <a:rPr lang="en-US" sz="3600"/>
              <a:t> – 3</a:t>
            </a:r>
            <a:r>
              <a:rPr lang="en-US" sz="3600" i="1"/>
              <a:t>x</a:t>
            </a:r>
            <a:r>
              <a:rPr lang="en-US" sz="3600" baseline="30000"/>
              <a:t>2</a:t>
            </a:r>
            <a:r>
              <a:rPr lang="en-US" sz="3600"/>
              <a:t> + 1</a:t>
            </a:r>
            <a:br>
              <a:rPr lang="en-US" sz="3600"/>
            </a:br>
            <a:r>
              <a:rPr lang="en-US" sz="3600"/>
              <a:t>		</a:t>
            </a:r>
            <a:r>
              <a:rPr lang="en-US" sz="3600" i="1"/>
              <a:t>f </a:t>
            </a:r>
            <a:r>
              <a:rPr lang="en-US" sz="3600"/>
              <a:t>’(</a:t>
            </a:r>
            <a:r>
              <a:rPr lang="en-US" sz="3600" i="1"/>
              <a:t>x</a:t>
            </a:r>
            <a:r>
              <a:rPr lang="en-US" sz="3600"/>
              <a:t>) = 3</a:t>
            </a:r>
            <a:r>
              <a:rPr lang="en-US" sz="3600" i="1"/>
              <a:t>x</a:t>
            </a:r>
            <a:r>
              <a:rPr lang="en-US" sz="3600" baseline="30000"/>
              <a:t>2</a:t>
            </a:r>
            <a:r>
              <a:rPr lang="en-US" sz="3600"/>
              <a:t> – 6</a:t>
            </a:r>
            <a:r>
              <a:rPr lang="en-US" sz="3600" i="1"/>
              <a:t>x</a:t>
            </a:r>
            <a:r>
              <a:rPr lang="en-US" sz="3600"/>
              <a:t> = 3</a:t>
            </a:r>
            <a:r>
              <a:rPr lang="en-US" sz="3600" i="1"/>
              <a:t>x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 – 2)</a:t>
            </a:r>
          </a:p>
        </p:txBody>
      </p:sp>
      <p:sp>
        <p:nvSpPr>
          <p:cNvPr id="15565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CLOSED INTERVAL METHOD</a:t>
            </a: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 METHOD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As </a:t>
            </a:r>
            <a:r>
              <a:rPr lang="en-US" i="1"/>
              <a:t>f</a:t>
            </a:r>
            <a:r>
              <a:rPr lang="en-US"/>
              <a:t> </a:t>
            </a:r>
            <a:r>
              <a:rPr lang="en-US" i="1"/>
              <a:t>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exists for all </a:t>
            </a:r>
            <a:r>
              <a:rPr lang="en-US" i="1"/>
              <a:t>x</a:t>
            </a:r>
            <a:r>
              <a:rPr lang="en-US"/>
              <a:t>, the only critical numbers of </a:t>
            </a:r>
            <a:r>
              <a:rPr lang="en-US" i="1"/>
              <a:t>f</a:t>
            </a:r>
            <a:r>
              <a:rPr lang="en-US"/>
              <a:t> occur when </a:t>
            </a:r>
            <a:r>
              <a:rPr lang="en-US" i="1"/>
              <a:t>f</a:t>
            </a:r>
            <a:r>
              <a:rPr lang="en-US"/>
              <a:t> </a:t>
            </a:r>
            <a:r>
              <a:rPr lang="en-US" i="1"/>
              <a:t>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0, that is,       </a:t>
            </a:r>
            <a:r>
              <a:rPr lang="en-US" i="1"/>
              <a:t>x</a:t>
            </a:r>
            <a:r>
              <a:rPr lang="en-US"/>
              <a:t> = 0 or </a:t>
            </a:r>
            <a:r>
              <a:rPr lang="en-US" i="1"/>
              <a:t>x</a:t>
            </a:r>
            <a:r>
              <a:rPr lang="en-US"/>
              <a:t> = 2. </a:t>
            </a:r>
          </a:p>
          <a:p>
            <a:endParaRPr lang="en-US"/>
          </a:p>
          <a:p>
            <a:r>
              <a:rPr lang="en-US"/>
              <a:t>Notice that each of these numbers lies in </a:t>
            </a:r>
            <a:br>
              <a:rPr lang="en-US"/>
            </a:br>
            <a:r>
              <a:rPr lang="en-US"/>
              <a:t>the interval (-</a:t>
            </a:r>
            <a:r>
              <a:rPr lang="en-US">
                <a:cs typeface="Arial" charset="0"/>
              </a:rPr>
              <a:t>½, 4)</a:t>
            </a:r>
            <a:r>
              <a:rPr lang="en-US"/>
              <a:t>.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 METHOD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values of </a:t>
            </a:r>
            <a:r>
              <a:rPr lang="en-US" i="1"/>
              <a:t>f</a:t>
            </a:r>
            <a:r>
              <a:rPr lang="en-US"/>
              <a:t> at these critical numbers </a:t>
            </a:r>
            <a:br>
              <a:rPr lang="en-US"/>
            </a:br>
            <a:r>
              <a:rPr lang="en-US"/>
              <a:t>are:		</a:t>
            </a:r>
            <a:r>
              <a:rPr lang="en-US" i="1"/>
              <a:t>f</a:t>
            </a:r>
            <a:r>
              <a:rPr lang="en-US"/>
              <a:t>(0) = 1          </a:t>
            </a:r>
            <a:r>
              <a:rPr lang="en-US" i="1"/>
              <a:t>f</a:t>
            </a:r>
            <a:r>
              <a:rPr lang="en-US"/>
              <a:t>(2) = -3 </a:t>
            </a:r>
          </a:p>
          <a:p>
            <a:endParaRPr lang="en-US"/>
          </a:p>
          <a:p>
            <a:r>
              <a:rPr lang="en-US"/>
              <a:t>The values of </a:t>
            </a:r>
            <a:r>
              <a:rPr lang="en-US" i="1"/>
              <a:t>f</a:t>
            </a:r>
            <a:r>
              <a:rPr lang="en-US"/>
              <a:t> at the endpoints of the interval are:		</a:t>
            </a:r>
            <a:r>
              <a:rPr lang="en-US" i="1"/>
              <a:t>f</a:t>
            </a:r>
            <a:r>
              <a:rPr lang="en-US"/>
              <a:t>(-</a:t>
            </a:r>
            <a:r>
              <a:rPr lang="en-US">
                <a:cs typeface="Arial" charset="0"/>
              </a:rPr>
              <a:t>½) = 1/8       </a:t>
            </a:r>
            <a:r>
              <a:rPr lang="en-US" i="1">
                <a:cs typeface="Arial" charset="0"/>
              </a:rPr>
              <a:t>f</a:t>
            </a:r>
            <a:r>
              <a:rPr lang="en-US">
                <a:cs typeface="Arial" charset="0"/>
              </a:rPr>
              <a:t>(4) = 17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Comparing these four numbers, we see that </a:t>
            </a:r>
            <a:br>
              <a:rPr lang="en-US" sz="2400"/>
            </a:br>
            <a:r>
              <a:rPr lang="en-US" sz="2400"/>
              <a:t>the absolute maximum value is </a:t>
            </a:r>
            <a:r>
              <a:rPr lang="en-US" sz="2400" i="1"/>
              <a:t>f</a:t>
            </a:r>
            <a:r>
              <a:rPr lang="en-US" sz="2400"/>
              <a:t>(4) = 17 and </a:t>
            </a:r>
            <a:br>
              <a:rPr lang="en-US" sz="2400"/>
            </a:br>
            <a:r>
              <a:rPr lang="en-US" sz="2400"/>
              <a:t>the absolute minimum value is </a:t>
            </a:r>
            <a:r>
              <a:rPr lang="en-US" sz="2400" i="1"/>
              <a:t>f</a:t>
            </a:r>
            <a:r>
              <a:rPr lang="en-US" sz="2400"/>
              <a:t>(2) = -3.</a:t>
            </a:r>
            <a:endParaRPr lang="en-US">
              <a:cs typeface="Arial" charset="0"/>
            </a:endParaRP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 METHOD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Note that the absolute maximum occurs </a:t>
            </a:r>
            <a:br>
              <a:rPr lang="en-US" sz="3400"/>
            </a:br>
            <a:r>
              <a:rPr lang="en-US" sz="3400"/>
              <a:t>at an endpoint, whereas the absolute minimum occurs at a critical number.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CLOSED INTERVAL METHOD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17563"/>
            <a:ext cx="8572500" cy="5865812"/>
          </a:xfrm>
        </p:spPr>
        <p:txBody>
          <a:bodyPr/>
          <a:lstStyle/>
          <a:p>
            <a:r>
              <a:rPr lang="en-US" sz="4200"/>
              <a:t>The graph of </a:t>
            </a:r>
            <a:r>
              <a:rPr lang="en-US" sz="4200" i="1"/>
              <a:t>f</a:t>
            </a:r>
            <a:r>
              <a:rPr lang="en-US" sz="4200"/>
              <a:t> is sketched here.</a:t>
            </a:r>
          </a:p>
        </p:txBody>
      </p:sp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4343400" y="2238375"/>
            <a:ext cx="4567238" cy="4429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8</a:t>
            </a:r>
          </a:p>
        </p:txBody>
      </p:sp>
      <p:pic>
        <p:nvPicPr>
          <p:cNvPr id="125960" name="Picture 8" descr="0401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1200" y="2360613"/>
            <a:ext cx="4213225" cy="420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If you have a graphing calculator or </a:t>
            </a:r>
            <a:br>
              <a:rPr lang="en-US"/>
            </a:br>
            <a:r>
              <a:rPr lang="en-US"/>
              <a:t>a computer with graphing software, it is possible to estimate maximum and minimum values very easily.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However, as the next example shows, </a:t>
            </a:r>
            <a:br>
              <a:rPr lang="en-US" sz="2600"/>
            </a:br>
            <a:r>
              <a:rPr lang="en-US" sz="2600"/>
              <a:t>calculus is needed to find the exact values. </a:t>
            </a: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pPr>
              <a:buFontTx/>
              <a:buAutoNum type="alphaLcPeriod"/>
            </a:pPr>
            <a:r>
              <a:rPr lang="en-US"/>
              <a:t>Use a graphing device to estimate </a:t>
            </a:r>
            <a:br>
              <a:rPr lang="en-US"/>
            </a:br>
            <a:r>
              <a:rPr lang="en-US"/>
              <a:t>the absolute minimum and maximum values </a:t>
            </a:r>
            <a:br>
              <a:rPr lang="en-US"/>
            </a:br>
            <a:r>
              <a:rPr lang="en-US"/>
              <a:t>of the function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</a:t>
            </a:r>
            <a:r>
              <a:rPr lang="en-US" i="1"/>
              <a:t>x</a:t>
            </a:r>
            <a:r>
              <a:rPr lang="en-US"/>
              <a:t> – 2 sin </a:t>
            </a:r>
            <a:r>
              <a:rPr lang="en-US" i="1"/>
              <a:t>x</a:t>
            </a:r>
            <a:r>
              <a:rPr lang="en-US"/>
              <a:t>, 0 </a:t>
            </a:r>
            <a:r>
              <a:rPr lang="en-US">
                <a:cs typeface="Arial" charset="0"/>
              </a:rPr>
              <a:t>≤ 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≤ 2</a:t>
            </a:r>
            <a:r>
              <a:rPr lang="el-GR" i="1">
                <a:cs typeface="Arial" charset="0"/>
              </a:rPr>
              <a:t>π</a:t>
            </a:r>
            <a:r>
              <a:rPr lang="en-US"/>
              <a:t>.</a:t>
            </a:r>
          </a:p>
          <a:p>
            <a:pPr>
              <a:buFontTx/>
              <a:buAutoNum type="alphaLcPeriod"/>
            </a:pPr>
            <a:endParaRPr lang="en-US"/>
          </a:p>
          <a:p>
            <a:pPr>
              <a:buFontTx/>
              <a:buAutoNum type="alphaLcPeriod"/>
            </a:pPr>
            <a:r>
              <a:rPr lang="en-US"/>
              <a:t>Use calculus to find the exact minimum </a:t>
            </a:r>
            <a:br>
              <a:rPr lang="en-US"/>
            </a:br>
            <a:r>
              <a:rPr lang="en-US"/>
              <a:t>and maximum values.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</a:t>
            </a:r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figure shows a graph of </a:t>
            </a:r>
            <a:r>
              <a:rPr lang="en-US" sz="3600" i="1"/>
              <a:t>f</a:t>
            </a:r>
            <a:r>
              <a:rPr lang="en-US" sz="3600"/>
              <a:t> in </a:t>
            </a:r>
            <a:br>
              <a:rPr lang="en-US" sz="3600"/>
            </a:br>
            <a:r>
              <a:rPr lang="en-US" sz="3600"/>
              <a:t>the viewing rectangle [0, 2</a:t>
            </a:r>
            <a:r>
              <a:rPr lang="el-GR" sz="3600" i="1">
                <a:cs typeface="Arial" charset="0"/>
              </a:rPr>
              <a:t>π</a:t>
            </a:r>
            <a:r>
              <a:rPr lang="en-US" sz="3600">
                <a:cs typeface="Arial" charset="0"/>
              </a:rPr>
              <a:t>] by [-1, 8]</a:t>
            </a:r>
            <a:r>
              <a:rPr lang="en-US" sz="3600"/>
              <a:t>.</a:t>
            </a:r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a</a:t>
            </a:r>
          </a:p>
        </p:txBody>
      </p:sp>
      <p:sp>
        <p:nvSpPr>
          <p:cNvPr id="129033" name="Rectangle 9"/>
          <p:cNvSpPr>
            <a:spLocks noChangeArrowheads="1"/>
          </p:cNvSpPr>
          <p:nvPr/>
        </p:nvSpPr>
        <p:spPr bwMode="auto">
          <a:xfrm>
            <a:off x="4067175" y="3000375"/>
            <a:ext cx="4872038" cy="3667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9035" name="Rectangle 11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  <p:pic>
        <p:nvPicPr>
          <p:cNvPr id="129036" name="Picture 12" descr="040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1163" y="3135313"/>
            <a:ext cx="4583112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Here are some examples of such problems that we will solve in this chapter.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What is the shape of a can that minimizes manufacturing costs?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What is the maximum acceleration of a space shuttle? (This is an important question to the astronauts </a:t>
            </a:r>
            <a:br>
              <a:rPr lang="en-US" sz="2400"/>
            </a:br>
            <a:r>
              <a:rPr lang="en-US" sz="2400"/>
              <a:t>who have to withstand the effects of acceleration.)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By moving the cursor close to the maximum point, we see the </a:t>
            </a:r>
            <a:r>
              <a:rPr lang="en-US" i="1"/>
              <a:t>y</a:t>
            </a:r>
            <a:r>
              <a:rPr lang="en-US"/>
              <a:t>-coordinates don’t change very much in the vicinity of the maximum.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absolute </a:t>
            </a:r>
            <a:br>
              <a:rPr lang="en-US" sz="2400"/>
            </a:br>
            <a:r>
              <a:rPr lang="en-US" sz="2400"/>
              <a:t>maximum value </a:t>
            </a:r>
            <a:br>
              <a:rPr lang="en-US" sz="2400"/>
            </a:br>
            <a:r>
              <a:rPr lang="en-US" sz="2400"/>
              <a:t>is about 6.97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It occurs when </a:t>
            </a:r>
            <a:br>
              <a:rPr lang="en-US" sz="2400"/>
            </a:br>
            <a:r>
              <a:rPr lang="en-US" sz="2400" i="1"/>
              <a:t>x </a:t>
            </a:r>
            <a:r>
              <a:rPr lang="en-US" sz="2400">
                <a:cs typeface="Arial" charset="0"/>
              </a:rPr>
              <a:t>≈ 5.2</a:t>
            </a:r>
            <a:r>
              <a:rPr lang="en-US" sz="2400"/>
              <a:t> </a:t>
            </a:r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a</a:t>
            </a:r>
          </a:p>
        </p:txBody>
      </p:sp>
      <p:sp>
        <p:nvSpPr>
          <p:cNvPr id="130061" name="Rectangle 13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  <p:pic>
        <p:nvPicPr>
          <p:cNvPr id="130063" name="Picture 15" descr="040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1163" y="3135313"/>
            <a:ext cx="4583112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0064" name="Rectangle 16"/>
          <p:cNvSpPr>
            <a:spLocks noChangeArrowheads="1"/>
          </p:cNvSpPr>
          <p:nvPr/>
        </p:nvSpPr>
        <p:spPr bwMode="auto">
          <a:xfrm>
            <a:off x="4067175" y="3000375"/>
            <a:ext cx="4872038" cy="3667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Similarly, by moving the cursor close to </a:t>
            </a:r>
            <a:br>
              <a:rPr lang="en-US"/>
            </a:br>
            <a:r>
              <a:rPr lang="en-US"/>
              <a:t>the minimum point, we see the absolute minimum value is about –0.68 and it occurs when </a:t>
            </a:r>
            <a:r>
              <a:rPr lang="en-US" i="1"/>
              <a:t>x </a:t>
            </a:r>
            <a:r>
              <a:rPr lang="en-US" i="1">
                <a:cs typeface="Arial" charset="0"/>
              </a:rPr>
              <a:t>≈</a:t>
            </a:r>
            <a:r>
              <a:rPr lang="en-US"/>
              <a:t> 1.0</a:t>
            </a:r>
          </a:p>
        </p:txBody>
      </p:sp>
      <p:sp>
        <p:nvSpPr>
          <p:cNvPr id="131081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a</a:t>
            </a:r>
          </a:p>
        </p:txBody>
      </p:sp>
      <p:sp>
        <p:nvSpPr>
          <p:cNvPr id="131085" name="Rectangle 13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  <p:pic>
        <p:nvPicPr>
          <p:cNvPr id="131087" name="Picture 15" descr="040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1163" y="3135313"/>
            <a:ext cx="4583112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1088" name="Rectangle 16"/>
          <p:cNvSpPr>
            <a:spLocks noChangeArrowheads="1"/>
          </p:cNvSpPr>
          <p:nvPr/>
        </p:nvSpPr>
        <p:spPr bwMode="auto">
          <a:xfrm>
            <a:off x="4067175" y="3000375"/>
            <a:ext cx="4872038" cy="3667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It is possible to get more accurate estimates by zooming in toward </a:t>
            </a:r>
            <a:br>
              <a:rPr lang="en-US" sz="3400"/>
            </a:br>
            <a:r>
              <a:rPr lang="en-US" sz="3400"/>
              <a:t>the maximum and minimum points.</a:t>
            </a:r>
          </a:p>
          <a:p>
            <a:endParaRPr lang="en-US" sz="3400"/>
          </a:p>
          <a:p>
            <a:r>
              <a:rPr lang="en-US" sz="3400"/>
              <a:t>However, instead, let’s use calculus.  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a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The function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</a:t>
            </a:r>
            <a:r>
              <a:rPr lang="en-US" sz="3400" i="1"/>
              <a:t>x</a:t>
            </a:r>
            <a:r>
              <a:rPr lang="en-US" sz="3400"/>
              <a:t> – 2 sin </a:t>
            </a:r>
            <a:r>
              <a:rPr lang="en-US" sz="3400" i="1"/>
              <a:t>x</a:t>
            </a:r>
            <a:r>
              <a:rPr lang="en-US" sz="3400"/>
              <a:t> is continuous on [0, 2</a:t>
            </a:r>
            <a:r>
              <a:rPr lang="el-GR" sz="3400" i="1">
                <a:cs typeface="Arial" charset="0"/>
              </a:rPr>
              <a:t>π</a:t>
            </a:r>
            <a:r>
              <a:rPr lang="en-US" sz="3400">
                <a:cs typeface="Arial" charset="0"/>
              </a:rPr>
              <a:t>].</a:t>
            </a:r>
          </a:p>
          <a:p>
            <a:endParaRPr lang="en-US" sz="3400">
              <a:cs typeface="Arial" charset="0"/>
            </a:endParaRPr>
          </a:p>
          <a:p>
            <a:r>
              <a:rPr lang="en-US" sz="3400"/>
              <a:t>As</a:t>
            </a:r>
            <a:r>
              <a:rPr lang="el-GR" sz="3400"/>
              <a:t> </a:t>
            </a:r>
            <a:r>
              <a:rPr lang="en-US" sz="3400" i="1"/>
              <a:t>f 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1 – 2 cos </a:t>
            </a:r>
            <a:r>
              <a:rPr lang="en-US" sz="3400" i="1"/>
              <a:t>x</a:t>
            </a:r>
            <a:r>
              <a:rPr lang="el-GR" sz="3400"/>
              <a:t>,</a:t>
            </a:r>
            <a:r>
              <a:rPr lang="en-US" sz="3400"/>
              <a:t> </a:t>
            </a:r>
            <a:r>
              <a:rPr lang="el-GR" sz="3400"/>
              <a:t>we have</a:t>
            </a:r>
            <a:r>
              <a:rPr lang="en-US" sz="3400"/>
              <a:t> </a:t>
            </a:r>
            <a:r>
              <a:rPr lang="en-US" sz="3400" i="1"/>
              <a:t>f 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0 </a:t>
            </a:r>
            <a:r>
              <a:rPr lang="el-GR" sz="3400"/>
              <a:t>when </a:t>
            </a:r>
            <a:r>
              <a:rPr lang="en-US" sz="3400"/>
              <a:t>cos </a:t>
            </a:r>
            <a:r>
              <a:rPr lang="en-US" sz="3400" i="1"/>
              <a:t>x</a:t>
            </a:r>
            <a:r>
              <a:rPr lang="en-US" sz="3400"/>
              <a:t> = </a:t>
            </a:r>
            <a:r>
              <a:rPr lang="en-US" sz="3400">
                <a:cs typeface="Arial" charset="0"/>
              </a:rPr>
              <a:t>½.</a:t>
            </a:r>
          </a:p>
          <a:p>
            <a:pPr lvl="1"/>
            <a:r>
              <a:rPr lang="en-US" sz="2600"/>
              <a:t>T</a:t>
            </a:r>
            <a:r>
              <a:rPr lang="el-GR" sz="2600"/>
              <a:t>his occurs when </a:t>
            </a:r>
            <a:r>
              <a:rPr lang="en-US" sz="2600" i="1"/>
              <a:t>x</a:t>
            </a:r>
            <a:r>
              <a:rPr lang="en-US" sz="2600"/>
              <a:t> = </a:t>
            </a:r>
            <a:r>
              <a:rPr lang="el-GR" sz="2600" i="1">
                <a:cs typeface="Arial" charset="0"/>
              </a:rPr>
              <a:t>π</a:t>
            </a:r>
            <a:r>
              <a:rPr lang="en-US" sz="2600">
                <a:cs typeface="Arial" charset="0"/>
              </a:rPr>
              <a:t>/3 </a:t>
            </a:r>
            <a:r>
              <a:rPr lang="el-GR" sz="2600"/>
              <a:t>or </a:t>
            </a:r>
            <a:r>
              <a:rPr lang="en-US" sz="2600"/>
              <a:t>5</a:t>
            </a:r>
            <a:r>
              <a:rPr lang="el-GR" sz="2600" i="1">
                <a:cs typeface="Arial" charset="0"/>
              </a:rPr>
              <a:t>π</a:t>
            </a:r>
            <a:r>
              <a:rPr lang="en-US" sz="2600">
                <a:cs typeface="Arial" charset="0"/>
              </a:rPr>
              <a:t>/3</a:t>
            </a:r>
            <a:r>
              <a:rPr lang="el-GR" sz="2600"/>
              <a:t>.</a:t>
            </a:r>
            <a:r>
              <a:rPr lang="en-US" sz="2600">
                <a:cs typeface="Arial" charset="0"/>
              </a:rPr>
              <a:t> </a:t>
            </a:r>
            <a:endParaRPr lang="el-GR" sz="2600">
              <a:cs typeface="Arial" charset="0"/>
            </a:endParaRP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b</a:t>
            </a:r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values of </a:t>
            </a:r>
            <a:r>
              <a:rPr lang="en-US" i="1"/>
              <a:t>f</a:t>
            </a:r>
            <a:r>
              <a:rPr lang="en-US"/>
              <a:t> at these critical points </a:t>
            </a:r>
            <a:br>
              <a:rPr lang="en-US"/>
            </a:br>
            <a:r>
              <a:rPr lang="en-US"/>
              <a:t>are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and</a:t>
            </a:r>
          </a:p>
        </p:txBody>
      </p:sp>
      <p:graphicFrame>
        <p:nvGraphicFramePr>
          <p:cNvPr id="134148" name="Object 4"/>
          <p:cNvGraphicFramePr>
            <a:graphicFrameLocks noChangeAspect="1"/>
          </p:cNvGraphicFramePr>
          <p:nvPr/>
        </p:nvGraphicFramePr>
        <p:xfrm>
          <a:off x="609600" y="2338388"/>
          <a:ext cx="7848600" cy="1108075"/>
        </p:xfrm>
        <a:graphic>
          <a:graphicData uri="http://schemas.openxmlformats.org/presentationml/2006/ole">
            <p:oleObj spid="_x0000_s134148" name="Equation" r:id="rId3" imgW="2781000" imgH="393480" progId="Equation.DSMT4">
              <p:embed/>
            </p:oleObj>
          </a:graphicData>
        </a:graphic>
      </p:graphicFrame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b</a:t>
            </a:r>
          </a:p>
        </p:txBody>
      </p:sp>
      <p:sp>
        <p:nvSpPr>
          <p:cNvPr id="134152" name="Rectangle 8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  <p:graphicFrame>
        <p:nvGraphicFramePr>
          <p:cNvPr id="134153" name="Object 9"/>
          <p:cNvGraphicFramePr>
            <a:graphicFrameLocks noChangeAspect="1"/>
          </p:cNvGraphicFramePr>
          <p:nvPr/>
        </p:nvGraphicFramePr>
        <p:xfrm>
          <a:off x="614363" y="4625975"/>
          <a:ext cx="8334375" cy="1098550"/>
        </p:xfrm>
        <a:graphic>
          <a:graphicData uri="http://schemas.openxmlformats.org/presentationml/2006/ole">
            <p:oleObj spid="_x0000_s134153" name="Equation" r:id="rId4" imgW="298440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values of </a:t>
            </a:r>
            <a:r>
              <a:rPr lang="en-US" sz="3600" i="1"/>
              <a:t>f</a:t>
            </a:r>
            <a:r>
              <a:rPr lang="en-US" sz="3600"/>
              <a:t> at the endpoints </a:t>
            </a:r>
            <a:br>
              <a:rPr lang="en-US" sz="3600"/>
            </a:br>
            <a:r>
              <a:rPr lang="en-US" sz="3600"/>
              <a:t>are </a:t>
            </a:r>
            <a:br>
              <a:rPr lang="en-US" sz="3600"/>
            </a:br>
            <a:r>
              <a:rPr lang="en-US" sz="3600"/>
              <a:t>			</a:t>
            </a:r>
            <a:r>
              <a:rPr lang="en-US" sz="3600" i="1"/>
              <a:t>f</a:t>
            </a:r>
            <a:r>
              <a:rPr lang="en-US" sz="3600"/>
              <a:t>(0) = 0	</a:t>
            </a:r>
            <a:br>
              <a:rPr lang="en-US" sz="3600"/>
            </a:br>
            <a:r>
              <a:rPr lang="en-US" sz="3600"/>
              <a:t>and	</a:t>
            </a:r>
            <a:br>
              <a:rPr lang="en-US" sz="3600"/>
            </a:br>
            <a:r>
              <a:rPr lang="en-US" sz="3600"/>
              <a:t>			</a:t>
            </a:r>
            <a:r>
              <a:rPr lang="en-US" sz="3600" i="1"/>
              <a:t>f</a:t>
            </a:r>
            <a:r>
              <a:rPr lang="en-US" sz="3600"/>
              <a:t>(2</a:t>
            </a:r>
            <a:r>
              <a:rPr lang="el-GR" sz="3600" i="1">
                <a:cs typeface="Arial" charset="0"/>
              </a:rPr>
              <a:t>π</a:t>
            </a:r>
            <a:r>
              <a:rPr lang="en-US" sz="3600">
                <a:cs typeface="Arial" charset="0"/>
              </a:rPr>
              <a:t>) = 2</a:t>
            </a:r>
            <a:r>
              <a:rPr lang="el-GR" sz="3600" i="1">
                <a:cs typeface="Arial" charset="0"/>
              </a:rPr>
              <a:t>π</a:t>
            </a:r>
            <a:r>
              <a:rPr lang="en-US" sz="3600" i="1">
                <a:cs typeface="Arial" charset="0"/>
              </a:rPr>
              <a:t> </a:t>
            </a:r>
            <a:r>
              <a:rPr lang="en-US" sz="3600">
                <a:cs typeface="Arial" charset="0"/>
              </a:rPr>
              <a:t>≈ 6.28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b</a:t>
            </a:r>
          </a:p>
        </p:txBody>
      </p:sp>
      <p:sp>
        <p:nvSpPr>
          <p:cNvPr id="135175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Comparing these four numbers and </a:t>
            </a:r>
            <a:br>
              <a:rPr lang="en-US"/>
            </a:br>
            <a:r>
              <a:rPr lang="en-US"/>
              <a:t>using the Closed Interval Method, we see </a:t>
            </a:r>
            <a:br>
              <a:rPr lang="en-US"/>
            </a:br>
            <a:r>
              <a:rPr lang="en-US"/>
              <a:t>the absolute minimum value is </a:t>
            </a:r>
            <a:br>
              <a:rPr lang="en-US"/>
            </a:br>
            <a:r>
              <a:rPr lang="en-US"/>
              <a:t>			</a:t>
            </a:r>
            <a:r>
              <a:rPr lang="en-US" i="1"/>
              <a:t>f</a:t>
            </a:r>
            <a:r>
              <a:rPr lang="en-US"/>
              <a:t>(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/3) = 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/3 -     </a:t>
            </a:r>
            <a:r>
              <a:rPr lang="en-US"/>
              <a:t> </a:t>
            </a:r>
            <a:br>
              <a:rPr lang="en-US"/>
            </a:br>
            <a:r>
              <a:rPr lang="en-US"/>
              <a:t>and the absolute maximum value is </a:t>
            </a:r>
            <a:br>
              <a:rPr lang="en-US"/>
            </a:br>
            <a:r>
              <a:rPr lang="en-US"/>
              <a:t>			</a:t>
            </a:r>
            <a:r>
              <a:rPr lang="en-US" i="1"/>
              <a:t>f</a:t>
            </a:r>
            <a:r>
              <a:rPr lang="en-US"/>
              <a:t>(5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/3) = 5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/3 +     </a:t>
            </a:r>
            <a:r>
              <a:rPr lang="en-US"/>
              <a:t>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The values from (a) serve as a check on our work.</a:t>
            </a:r>
            <a:endParaRPr lang="en-US" sz="2600" i="1">
              <a:cs typeface="Arial" charset="0"/>
            </a:endParaRPr>
          </a:p>
        </p:txBody>
      </p:sp>
      <p:graphicFrame>
        <p:nvGraphicFramePr>
          <p:cNvPr id="136196" name="Object 4"/>
          <p:cNvGraphicFramePr>
            <a:graphicFrameLocks noChangeAspect="1"/>
          </p:cNvGraphicFramePr>
          <p:nvPr/>
        </p:nvGraphicFramePr>
        <p:xfrm>
          <a:off x="5791200" y="2855913"/>
          <a:ext cx="609600" cy="609600"/>
        </p:xfrm>
        <a:graphic>
          <a:graphicData uri="http://schemas.openxmlformats.org/presentationml/2006/ole">
            <p:oleObj spid="_x0000_s136196" name="Equation" r:id="rId3" imgW="228600" imgH="228600" progId="Equation.DSMT4">
              <p:embed/>
            </p:oleObj>
          </a:graphicData>
        </a:graphic>
      </p:graphicFrame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9 b</a:t>
            </a:r>
          </a:p>
        </p:txBody>
      </p:sp>
      <p:sp>
        <p:nvSpPr>
          <p:cNvPr id="136202" name="Rectangle 10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934200" cy="585788"/>
          </a:xfrm>
          <a:noFill/>
          <a:ln/>
        </p:spPr>
        <p:txBody>
          <a:bodyPr/>
          <a:lstStyle/>
          <a:p>
            <a:r>
              <a:rPr lang="en-US"/>
              <a:t>EXACT VALUES</a:t>
            </a:r>
          </a:p>
        </p:txBody>
      </p:sp>
      <p:graphicFrame>
        <p:nvGraphicFramePr>
          <p:cNvPr id="136204" name="Object 12"/>
          <p:cNvGraphicFramePr>
            <a:graphicFrameLocks noChangeAspect="1"/>
          </p:cNvGraphicFramePr>
          <p:nvPr/>
        </p:nvGraphicFramePr>
        <p:xfrm>
          <a:off x="6324600" y="4129088"/>
          <a:ext cx="609600" cy="609600"/>
        </p:xfrm>
        <a:graphic>
          <a:graphicData uri="http://schemas.openxmlformats.org/presentationml/2006/ole">
            <p:oleObj spid="_x0000_s136204" name="Equation" r:id="rId4" imgW="2286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58213" cy="6135687"/>
          </a:xfrm>
        </p:spPr>
        <p:txBody>
          <a:bodyPr/>
          <a:lstStyle/>
          <a:p>
            <a:r>
              <a:rPr lang="en-US" sz="3400"/>
              <a:t>The Hubble Space Telescope was deployed on April 24, 1990, by the space shuttle Discovery</a:t>
            </a:r>
            <a:r>
              <a:rPr lang="en-US" sz="3400" i="1"/>
              <a:t>.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pic>
        <p:nvPicPr>
          <p:cNvPr id="13722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3038" y="2652713"/>
            <a:ext cx="3529012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23" name="Rectangle 7"/>
          <p:cNvSpPr>
            <a:spLocks noChangeArrowheads="1"/>
          </p:cNvSpPr>
          <p:nvPr/>
        </p:nvSpPr>
        <p:spPr bwMode="auto">
          <a:xfrm>
            <a:off x="5105400" y="2514600"/>
            <a:ext cx="3810000" cy="4114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7227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model for the velocity of the shuttle </a:t>
            </a:r>
            <a:br>
              <a:rPr lang="en-US"/>
            </a:br>
            <a:r>
              <a:rPr lang="en-US"/>
              <a:t>during this mission—from liftoff at </a:t>
            </a:r>
            <a:r>
              <a:rPr lang="en-US" i="1"/>
              <a:t>t</a:t>
            </a:r>
            <a:r>
              <a:rPr lang="en-US"/>
              <a:t> = 0 </a:t>
            </a:r>
            <a:br>
              <a:rPr lang="en-US"/>
            </a:br>
            <a:r>
              <a:rPr lang="en-US"/>
              <a:t>until the solid rocket boosters were jettisoned </a:t>
            </a:r>
            <a:br>
              <a:rPr lang="en-US"/>
            </a:br>
            <a:r>
              <a:rPr lang="en-US"/>
              <a:t>at </a:t>
            </a:r>
            <a:r>
              <a:rPr lang="en-US" i="1"/>
              <a:t>t</a:t>
            </a:r>
            <a:r>
              <a:rPr lang="en-US"/>
              <a:t> = 126 s—is given by: </a:t>
            </a:r>
            <a:br>
              <a:rPr lang="en-US"/>
            </a:br>
            <a:endParaRPr lang="en-US"/>
          </a:p>
          <a:p>
            <a:r>
              <a:rPr lang="en-US" i="1"/>
              <a:t>v</a:t>
            </a:r>
            <a:r>
              <a:rPr lang="en-US"/>
              <a:t>(</a:t>
            </a:r>
            <a:r>
              <a:rPr lang="en-US" i="1"/>
              <a:t>t</a:t>
            </a:r>
            <a:r>
              <a:rPr lang="en-US"/>
              <a:t>)</a:t>
            </a:r>
            <a:r>
              <a:rPr lang="en-US" sz="2400"/>
              <a:t> </a:t>
            </a:r>
            <a:r>
              <a:rPr lang="en-US"/>
              <a:t>= 0.001302</a:t>
            </a:r>
            <a:r>
              <a:rPr lang="en-US" i="1"/>
              <a:t>t</a:t>
            </a:r>
            <a:r>
              <a:rPr lang="en-US" baseline="30000"/>
              <a:t>3</a:t>
            </a:r>
            <a:r>
              <a:rPr lang="en-US"/>
              <a:t> – 0.09029</a:t>
            </a:r>
            <a:r>
              <a:rPr lang="en-US" i="1"/>
              <a:t>t</a:t>
            </a:r>
            <a:r>
              <a:rPr lang="en-US" baseline="30000"/>
              <a:t>2</a:t>
            </a:r>
            <a:r>
              <a:rPr lang="en-US"/>
              <a:t> + 23.61</a:t>
            </a:r>
            <a:r>
              <a:rPr lang="en-US" i="1"/>
              <a:t>t</a:t>
            </a:r>
            <a:r>
              <a:rPr lang="en-US"/>
              <a:t> – 3.083 					  (in feet per second)</a:t>
            </a:r>
          </a:p>
        </p:txBody>
      </p:sp>
      <p:sp>
        <p:nvSpPr>
          <p:cNvPr id="158726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58728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Using this model, estimate the absolute maximum and minimum values of </a:t>
            </a:r>
            <a:br>
              <a:rPr lang="en-US"/>
            </a:br>
            <a:r>
              <a:rPr lang="en-US"/>
              <a:t>the acceleration of the shuttle between </a:t>
            </a:r>
            <a:br>
              <a:rPr lang="en-US"/>
            </a:br>
            <a:r>
              <a:rPr lang="en-US"/>
              <a:t>liftoff and the jettisoning of the boosters.</a:t>
            </a: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59751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2925" y="817563"/>
            <a:ext cx="8572500" cy="5865812"/>
          </a:xfrm>
        </p:spPr>
        <p:txBody>
          <a:bodyPr/>
          <a:lstStyle/>
          <a:p>
            <a:r>
              <a:rPr lang="en-US" sz="4000"/>
              <a:t>Here are some more examples.</a:t>
            </a:r>
          </a:p>
          <a:p>
            <a:pPr lvl="1"/>
            <a:endParaRPr lang="en-US" sz="4000"/>
          </a:p>
          <a:p>
            <a:pPr lvl="1"/>
            <a:r>
              <a:rPr lang="en-US" sz="2400"/>
              <a:t>What is the radius of a contracted windpipe </a:t>
            </a:r>
            <a:br>
              <a:rPr lang="en-US" sz="2400"/>
            </a:br>
            <a:r>
              <a:rPr lang="en-US" sz="2400"/>
              <a:t>that expels air most rapidly during a cough?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At what angle should blood vessels branch </a:t>
            </a:r>
            <a:br>
              <a:rPr lang="en-US" sz="2400"/>
            </a:br>
            <a:r>
              <a:rPr lang="en-US" sz="2400"/>
              <a:t>so as to minimize the energy expended by </a:t>
            </a:r>
            <a:br>
              <a:rPr lang="en-US" sz="2400"/>
            </a:br>
            <a:r>
              <a:rPr lang="en-US" sz="2400"/>
              <a:t>the heart in pumping blood?</a:t>
            </a: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EXAMPLES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We are asked for the extreme values </a:t>
            </a:r>
            <a:br>
              <a:rPr lang="en-US" sz="3600"/>
            </a:br>
            <a:r>
              <a:rPr lang="en-US" sz="3600"/>
              <a:t>not of the given velocity function, </a:t>
            </a:r>
            <a:br>
              <a:rPr lang="en-US" sz="3600"/>
            </a:br>
            <a:r>
              <a:rPr lang="en-US" sz="3600"/>
              <a:t>but rather of the acceleration function. 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38250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So, we first need to differentiate to find </a:t>
            </a:r>
            <a:br>
              <a:rPr lang="en-US" sz="3400"/>
            </a:br>
            <a:r>
              <a:rPr lang="en-US" sz="3400"/>
              <a:t>the acceleration:</a:t>
            </a:r>
          </a:p>
        </p:txBody>
      </p:sp>
      <p:graphicFrame>
        <p:nvGraphicFramePr>
          <p:cNvPr id="160772" name="Object 4"/>
          <p:cNvGraphicFramePr>
            <a:graphicFrameLocks noChangeAspect="1"/>
          </p:cNvGraphicFramePr>
          <p:nvPr/>
        </p:nvGraphicFramePr>
        <p:xfrm>
          <a:off x="1385888" y="2671763"/>
          <a:ext cx="6858000" cy="3292475"/>
        </p:xfrm>
        <a:graphic>
          <a:graphicData uri="http://schemas.openxmlformats.org/presentationml/2006/ole">
            <p:oleObj spid="_x0000_s160772" name="Equation" r:id="rId3" imgW="2273040" imgH="1091880" progId="Equation.DSMT4">
              <p:embed/>
            </p:oleObj>
          </a:graphicData>
        </a:graphic>
      </p:graphicFrame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60776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We now apply the Closed Interval Method </a:t>
            </a:r>
            <a:br>
              <a:rPr lang="en-US"/>
            </a:br>
            <a:r>
              <a:rPr lang="en-US"/>
              <a:t>to the continuous function </a:t>
            </a:r>
            <a:r>
              <a:rPr lang="en-US" i="1"/>
              <a:t>a </a:t>
            </a:r>
            <a:r>
              <a:rPr lang="en-US"/>
              <a:t>on the interval </a:t>
            </a:r>
            <a:br>
              <a:rPr lang="en-US"/>
            </a:br>
            <a:r>
              <a:rPr lang="en-US"/>
              <a:t>0 </a:t>
            </a:r>
            <a:r>
              <a:rPr lang="en-US">
                <a:cs typeface="Arial" charset="0"/>
              </a:rPr>
              <a:t>≤ </a:t>
            </a:r>
            <a:r>
              <a:rPr lang="en-US" i="1">
                <a:cs typeface="Arial" charset="0"/>
              </a:rPr>
              <a:t>t </a:t>
            </a:r>
            <a:r>
              <a:rPr lang="en-US">
                <a:cs typeface="Arial" charset="0"/>
              </a:rPr>
              <a:t>≤ 126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Its derivative is:</a:t>
            </a:r>
          </a:p>
          <a:p>
            <a:pPr algn="ctr"/>
            <a:r>
              <a:rPr lang="en-US" i="1"/>
              <a:t>a’</a:t>
            </a:r>
            <a:r>
              <a:rPr lang="en-US"/>
              <a:t>(</a:t>
            </a:r>
            <a:r>
              <a:rPr lang="en-US" i="1"/>
              <a:t>t</a:t>
            </a:r>
            <a:r>
              <a:rPr lang="en-US"/>
              <a:t>) = 0.007812</a:t>
            </a:r>
            <a:r>
              <a:rPr lang="en-US" i="1"/>
              <a:t>t</a:t>
            </a:r>
            <a:r>
              <a:rPr lang="en-US"/>
              <a:t> – 0.18058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39273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only critical number occurs </a:t>
            </a:r>
            <a:br>
              <a:rPr lang="en-US" sz="3600"/>
            </a:br>
            <a:r>
              <a:rPr lang="en-US" sz="3600"/>
              <a:t>when </a:t>
            </a:r>
            <a:r>
              <a:rPr lang="en-US" sz="3600" i="1"/>
              <a:t>a’</a:t>
            </a:r>
            <a:r>
              <a:rPr lang="en-US" sz="3600"/>
              <a:t>(</a:t>
            </a:r>
            <a:r>
              <a:rPr lang="en-US" sz="3600" i="1"/>
              <a:t>t</a:t>
            </a:r>
            <a:r>
              <a:rPr lang="en-US" sz="3600"/>
              <a:t>) = 0:</a:t>
            </a:r>
            <a:endParaRPr lang="en-US"/>
          </a:p>
        </p:txBody>
      </p:sp>
      <p:graphicFrame>
        <p:nvGraphicFramePr>
          <p:cNvPr id="140292" name="Object 4"/>
          <p:cNvGraphicFramePr>
            <a:graphicFrameLocks noChangeAspect="1"/>
          </p:cNvGraphicFramePr>
          <p:nvPr/>
        </p:nvGraphicFramePr>
        <p:xfrm>
          <a:off x="2533650" y="2924175"/>
          <a:ext cx="4543425" cy="1306513"/>
        </p:xfrm>
        <a:graphic>
          <a:graphicData uri="http://schemas.openxmlformats.org/presentationml/2006/ole">
            <p:oleObj spid="_x0000_s140292" name="Equation" r:id="rId3" imgW="1371600" imgH="393480" progId="Equation.DSMT4">
              <p:embed/>
            </p:oleObj>
          </a:graphicData>
        </a:graphic>
      </p:graphicFrame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40298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Evaluating </a:t>
            </a:r>
            <a:r>
              <a:rPr lang="en-US" i="1"/>
              <a:t>a</a:t>
            </a:r>
            <a:r>
              <a:rPr lang="en-US"/>
              <a:t>(</a:t>
            </a:r>
            <a:r>
              <a:rPr lang="en-US" i="1"/>
              <a:t>t</a:t>
            </a:r>
            <a:r>
              <a:rPr lang="en-US"/>
              <a:t>) at the critical number </a:t>
            </a:r>
            <a:br>
              <a:rPr lang="en-US"/>
            </a:br>
            <a:r>
              <a:rPr lang="en-US"/>
              <a:t>and at the endpoints, we have: </a:t>
            </a:r>
            <a:br>
              <a:rPr lang="en-US"/>
            </a:br>
            <a:r>
              <a:rPr lang="en-US" i="1"/>
              <a:t>a</a:t>
            </a:r>
            <a:r>
              <a:rPr lang="en-US"/>
              <a:t>(0) = 23.61     </a:t>
            </a:r>
            <a:r>
              <a:rPr lang="en-US" i="1"/>
              <a:t>a</a:t>
            </a:r>
            <a:r>
              <a:rPr lang="en-US"/>
              <a:t>(</a:t>
            </a:r>
            <a:r>
              <a:rPr lang="en-US" i="1"/>
              <a:t>t</a:t>
            </a:r>
            <a:r>
              <a:rPr lang="en-US" baseline="-25000"/>
              <a:t>1</a:t>
            </a:r>
            <a:r>
              <a:rPr lang="en-US"/>
              <a:t>) </a:t>
            </a:r>
            <a:r>
              <a:rPr lang="en-US">
                <a:cs typeface="Arial" charset="0"/>
              </a:rPr>
              <a:t>≈ 21.52     </a:t>
            </a:r>
            <a:r>
              <a:rPr lang="en-US" i="1">
                <a:cs typeface="Arial" charset="0"/>
              </a:rPr>
              <a:t>a</a:t>
            </a:r>
            <a:r>
              <a:rPr lang="en-US">
                <a:cs typeface="Arial" charset="0"/>
              </a:rPr>
              <a:t>(126) ≈ 62.87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400"/>
              <a:t>The maximum acceleration is about 62.87 ft/s</a:t>
            </a:r>
            <a:r>
              <a:rPr lang="en-US" sz="2400" baseline="30000"/>
              <a:t>2</a:t>
            </a:r>
            <a:r>
              <a:rPr lang="en-US" sz="2400"/>
              <a:t>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minimum acceleration is about 21.52 ft/s</a:t>
            </a:r>
            <a:r>
              <a:rPr lang="en-US" sz="2400" baseline="30000"/>
              <a:t>2</a:t>
            </a:r>
            <a:r>
              <a:rPr lang="en-US" sz="2400"/>
              <a:t>. 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10</a:t>
            </a:r>
          </a:p>
        </p:txBody>
      </p:sp>
      <p:sp>
        <p:nvSpPr>
          <p:cNvPr id="141321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MAXIMUM &amp;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These problems can be reduced to </a:t>
            </a:r>
            <a:br>
              <a:rPr lang="en-US" sz="3400"/>
            </a:br>
            <a:r>
              <a:rPr lang="en-US" sz="3400"/>
              <a:t>finding the maximum or minimum values </a:t>
            </a:r>
            <a:br>
              <a:rPr lang="en-US" sz="3400"/>
            </a:br>
            <a:r>
              <a:rPr lang="en-US" sz="3400"/>
              <a:t>of a function.</a:t>
            </a:r>
            <a:r>
              <a:rPr lang="en-US" sz="3600"/>
              <a:t>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Let’s first explain exactly what we mean </a:t>
            </a:r>
            <a:br>
              <a:rPr lang="en-US" sz="2600"/>
            </a:br>
            <a:r>
              <a:rPr lang="en-US" sz="2600"/>
              <a:t>by maximum and minimum values.</a:t>
            </a:r>
            <a:endParaRPr lang="en-US" sz="2200"/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OPTIMIZATION PROBLEMS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lc">
  <a:themeElements>
    <a:clrScheme name="cal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l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calc</Template>
  <TotalTime>874</TotalTime>
  <Words>1614</Words>
  <Application>Microsoft PowerPoint</Application>
  <PresentationFormat>On-screen Show (4:3)</PresentationFormat>
  <Paragraphs>375</Paragraphs>
  <Slides>84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0" baseType="lpstr">
      <vt:lpstr>Arial</vt:lpstr>
      <vt:lpstr>Wingdings</vt:lpstr>
      <vt:lpstr>Times New Roman</vt:lpstr>
      <vt:lpstr>ＭＳ Ｐゴシック</vt:lpstr>
      <vt:lpstr>calc</vt:lpstr>
      <vt:lpstr>MathType 5.0 Equation</vt:lpstr>
      <vt:lpstr>Slide 1</vt:lpstr>
      <vt:lpstr>APPLICATIONS OF DIFFERENTIATION</vt:lpstr>
      <vt:lpstr>APPLICATIONS OF DIFFERENTIATION</vt:lpstr>
      <vt:lpstr>APPLICATIONS OF DIFFERENTIATION</vt:lpstr>
      <vt:lpstr>Slide 5</vt:lpstr>
      <vt:lpstr>OPTIMIZATION PROBLEMS</vt:lpstr>
      <vt:lpstr>EXAMPLES</vt:lpstr>
      <vt:lpstr>EXAMPLES</vt:lpstr>
      <vt:lpstr>OPTIMIZATION PROBLEMS</vt:lpstr>
      <vt:lpstr>MAXIMUM &amp; MINIMUM VALUES</vt:lpstr>
      <vt:lpstr>MAXIMUM &amp; MINIMUM VALUES</vt:lpstr>
      <vt:lpstr>MAXIMUM &amp; MINIMUM VALUES</vt:lpstr>
      <vt:lpstr>LOCAL MAXIMUM VALUE</vt:lpstr>
      <vt:lpstr>LOCAL MINIMUM VALUE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EXTREME VALUE THEOREM</vt:lpstr>
      <vt:lpstr>EXTREME VALUE THEOREM</vt:lpstr>
      <vt:lpstr>EXTREME VALUE THEOREM</vt:lpstr>
      <vt:lpstr>EXTREME VALUE THEOREM</vt:lpstr>
      <vt:lpstr>EXTREME VALUE THEOREM</vt:lpstr>
      <vt:lpstr>EXTREME VALUE THEOREM</vt:lpstr>
      <vt:lpstr>EXTREME VALUE THEOREM</vt:lpstr>
      <vt:lpstr>EXTREME VALUE THEOREM</vt:lpstr>
      <vt:lpstr>LOCAL EXTREME VALUES</vt:lpstr>
      <vt:lpstr>LOCAL EXTREME VALUES</vt:lpstr>
      <vt:lpstr>LOCAL EXTREME VALUES</vt:lpstr>
      <vt:lpstr>LOCAL EXTREME VALUES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FERMAT’S THEOREM</vt:lpstr>
      <vt:lpstr>WARNING</vt:lpstr>
      <vt:lpstr>FERMAT’S THEOREM</vt:lpstr>
      <vt:lpstr>FERMAT’S THEOREM</vt:lpstr>
      <vt:lpstr>CRITICAL NUMBERS</vt:lpstr>
      <vt:lpstr>CRITICAL NUMBERS</vt:lpstr>
      <vt:lpstr>CRITICAL NUMBERS</vt:lpstr>
      <vt:lpstr>CRITICAL NUMBERS</vt:lpstr>
      <vt:lpstr>CRITICAL NUMBERS</vt:lpstr>
      <vt:lpstr>CLOSED INTERVALS</vt:lpstr>
      <vt:lpstr>CLOSED INTERVALS</vt:lpstr>
      <vt:lpstr>CLOSED INTERVAL METHOD</vt:lpstr>
      <vt:lpstr>CLOSED INTERVAL METHOD</vt:lpstr>
      <vt:lpstr>CLOSED INTERVAL METHOD</vt:lpstr>
      <vt:lpstr>CLOSED INTERVAL METHOD</vt:lpstr>
      <vt:lpstr>CLOSED INTERVAL METHOD</vt:lpstr>
      <vt:lpstr>CLOSED INTERVAL METHOD</vt:lpstr>
      <vt:lpstr>CLOSED INTERVAL METHOD</vt:lpstr>
      <vt:lpstr>EXACT VALUES</vt:lpstr>
      <vt:lpstr>EXACT VALUES</vt:lpstr>
      <vt:lpstr>EXACT VALUES</vt:lpstr>
      <vt:lpstr>EXACT VALUES</vt:lpstr>
      <vt:lpstr>EXACT VALUES</vt:lpstr>
      <vt:lpstr>EXACT VALUES</vt:lpstr>
      <vt:lpstr>EXACT VALUES</vt:lpstr>
      <vt:lpstr>EXACT VALUES</vt:lpstr>
      <vt:lpstr>EXACT VALUES</vt:lpstr>
      <vt:lpstr>EXACT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  <vt:lpstr>MAXIMUM &amp; MINIMUM VALUES</vt:lpstr>
    </vt:vector>
  </TitlesOfParts>
  <Company>eee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aa</dc:creator>
  <cp:lastModifiedBy>admin</cp:lastModifiedBy>
  <cp:revision>329</cp:revision>
  <dcterms:created xsi:type="dcterms:W3CDTF">2007-01-13T07:19:09Z</dcterms:created>
  <dcterms:modified xsi:type="dcterms:W3CDTF">2013-07-11T11:25:41Z</dcterms:modified>
</cp:coreProperties>
</file>